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2"/>
  </p:notesMasterIdLst>
  <p:handoutMasterIdLst>
    <p:handoutMasterId r:id="rId43"/>
  </p:handoutMasterIdLst>
  <p:sldIdLst>
    <p:sldId id="683" r:id="rId2"/>
    <p:sldId id="868" r:id="rId3"/>
    <p:sldId id="822" r:id="rId4"/>
    <p:sldId id="825" r:id="rId5"/>
    <p:sldId id="826" r:id="rId6"/>
    <p:sldId id="823" r:id="rId7"/>
    <p:sldId id="827" r:id="rId8"/>
    <p:sldId id="828" r:id="rId9"/>
    <p:sldId id="829" r:id="rId10"/>
    <p:sldId id="830" r:id="rId11"/>
    <p:sldId id="832" r:id="rId12"/>
    <p:sldId id="833" r:id="rId13"/>
    <p:sldId id="834" r:id="rId14"/>
    <p:sldId id="835" r:id="rId15"/>
    <p:sldId id="837" r:id="rId16"/>
    <p:sldId id="839" r:id="rId17"/>
    <p:sldId id="819" r:id="rId18"/>
    <p:sldId id="845" r:id="rId19"/>
    <p:sldId id="841" r:id="rId20"/>
    <p:sldId id="843" r:id="rId21"/>
    <p:sldId id="876" r:id="rId22"/>
    <p:sldId id="838" r:id="rId23"/>
    <p:sldId id="844" r:id="rId24"/>
    <p:sldId id="850" r:id="rId25"/>
    <p:sldId id="869" r:id="rId26"/>
    <p:sldId id="851" r:id="rId27"/>
    <p:sldId id="848" r:id="rId28"/>
    <p:sldId id="853" r:id="rId29"/>
    <p:sldId id="854" r:id="rId30"/>
    <p:sldId id="855" r:id="rId31"/>
    <p:sldId id="878" r:id="rId32"/>
    <p:sldId id="856" r:id="rId33"/>
    <p:sldId id="881" r:id="rId34"/>
    <p:sldId id="861" r:id="rId35"/>
    <p:sldId id="866" r:id="rId36"/>
    <p:sldId id="864" r:id="rId37"/>
    <p:sldId id="727" r:id="rId38"/>
    <p:sldId id="860" r:id="rId39"/>
    <p:sldId id="871" r:id="rId40"/>
    <p:sldId id="870" r:id="rId41"/>
  </p:sldIdLst>
  <p:sldSz cx="9144000" cy="6858000" type="screen4x3"/>
  <p:notesSz cx="6858000" cy="9686925"/>
  <p:defaultTextStyle>
    <a:defPPr>
      <a:defRPr lang="en-US"/>
    </a:defPPr>
    <a:lvl1pPr algn="l" rtl="0" eaLnBrk="0" fontAlgn="base" hangingPunct="0">
      <a:spcBef>
        <a:spcPct val="50000"/>
      </a:spcBef>
      <a:spcAft>
        <a:spcPct val="0"/>
      </a:spcAft>
      <a:defRPr sz="2000" kern="1200">
        <a:solidFill>
          <a:schemeClr val="tx1"/>
        </a:solidFill>
        <a:latin typeface="Comic Sans MS" pitchFamily="66" charset="0"/>
        <a:ea typeface="+mn-ea"/>
        <a:cs typeface="+mn-cs"/>
      </a:defRPr>
    </a:lvl1pPr>
    <a:lvl2pPr marL="457200" algn="l" rtl="0" eaLnBrk="0" fontAlgn="base" hangingPunct="0">
      <a:spcBef>
        <a:spcPct val="50000"/>
      </a:spcBef>
      <a:spcAft>
        <a:spcPct val="0"/>
      </a:spcAft>
      <a:defRPr sz="2000" kern="1200">
        <a:solidFill>
          <a:schemeClr val="tx1"/>
        </a:solidFill>
        <a:latin typeface="Comic Sans MS" pitchFamily="66" charset="0"/>
        <a:ea typeface="+mn-ea"/>
        <a:cs typeface="+mn-cs"/>
      </a:defRPr>
    </a:lvl2pPr>
    <a:lvl3pPr marL="914400" algn="l" rtl="0" eaLnBrk="0" fontAlgn="base" hangingPunct="0">
      <a:spcBef>
        <a:spcPct val="50000"/>
      </a:spcBef>
      <a:spcAft>
        <a:spcPct val="0"/>
      </a:spcAft>
      <a:defRPr sz="2000" kern="1200">
        <a:solidFill>
          <a:schemeClr val="tx1"/>
        </a:solidFill>
        <a:latin typeface="Comic Sans MS" pitchFamily="66" charset="0"/>
        <a:ea typeface="+mn-ea"/>
        <a:cs typeface="+mn-cs"/>
      </a:defRPr>
    </a:lvl3pPr>
    <a:lvl4pPr marL="1371600" algn="l" rtl="0" eaLnBrk="0" fontAlgn="base" hangingPunct="0">
      <a:spcBef>
        <a:spcPct val="50000"/>
      </a:spcBef>
      <a:spcAft>
        <a:spcPct val="0"/>
      </a:spcAft>
      <a:defRPr sz="2000" kern="1200">
        <a:solidFill>
          <a:schemeClr val="tx1"/>
        </a:solidFill>
        <a:latin typeface="Comic Sans MS" pitchFamily="66" charset="0"/>
        <a:ea typeface="+mn-ea"/>
        <a:cs typeface="+mn-cs"/>
      </a:defRPr>
    </a:lvl4pPr>
    <a:lvl5pPr marL="1828800" algn="l" rtl="0" eaLnBrk="0" fontAlgn="base" hangingPunct="0">
      <a:spcBef>
        <a:spcPct val="50000"/>
      </a:spcBef>
      <a:spcAft>
        <a:spcPct val="0"/>
      </a:spcAft>
      <a:defRPr sz="2000" kern="1200">
        <a:solidFill>
          <a:schemeClr val="tx1"/>
        </a:solidFill>
        <a:latin typeface="Comic Sans MS" pitchFamily="66" charset="0"/>
        <a:ea typeface="+mn-ea"/>
        <a:cs typeface="+mn-cs"/>
      </a:defRPr>
    </a:lvl5pPr>
    <a:lvl6pPr marL="2286000" algn="l" defTabSz="914400" rtl="0" eaLnBrk="1" latinLnBrk="0" hangingPunct="1">
      <a:defRPr sz="2000" kern="1200">
        <a:solidFill>
          <a:schemeClr val="tx1"/>
        </a:solidFill>
        <a:latin typeface="Comic Sans MS" pitchFamily="66" charset="0"/>
        <a:ea typeface="+mn-ea"/>
        <a:cs typeface="+mn-cs"/>
      </a:defRPr>
    </a:lvl6pPr>
    <a:lvl7pPr marL="2743200" algn="l" defTabSz="914400" rtl="0" eaLnBrk="1" latinLnBrk="0" hangingPunct="1">
      <a:defRPr sz="2000" kern="1200">
        <a:solidFill>
          <a:schemeClr val="tx1"/>
        </a:solidFill>
        <a:latin typeface="Comic Sans MS" pitchFamily="66" charset="0"/>
        <a:ea typeface="+mn-ea"/>
        <a:cs typeface="+mn-cs"/>
      </a:defRPr>
    </a:lvl7pPr>
    <a:lvl8pPr marL="3200400" algn="l" defTabSz="914400" rtl="0" eaLnBrk="1" latinLnBrk="0" hangingPunct="1">
      <a:defRPr sz="2000" kern="1200">
        <a:solidFill>
          <a:schemeClr val="tx1"/>
        </a:solidFill>
        <a:latin typeface="Comic Sans MS" pitchFamily="66" charset="0"/>
        <a:ea typeface="+mn-ea"/>
        <a:cs typeface="+mn-cs"/>
      </a:defRPr>
    </a:lvl8pPr>
    <a:lvl9pPr marL="3657600" algn="l" defTabSz="914400" rtl="0" eaLnBrk="1" latinLnBrk="0" hangingPunct="1">
      <a:defRPr sz="2000" kern="1200">
        <a:solidFill>
          <a:schemeClr val="tx1"/>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6600"/>
    <a:srgbClr val="DEF650"/>
    <a:srgbClr val="F35E03"/>
    <a:srgbClr val="FFFFCC"/>
    <a:srgbClr val="FFFFFF"/>
    <a:srgbClr val="960000"/>
    <a:srgbClr val="FAF89A"/>
    <a:srgbClr val="663300"/>
    <a:srgbClr val="152E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22943" autoAdjust="0"/>
    <p:restoredTop sz="90015" autoAdjust="0"/>
  </p:normalViewPr>
  <p:slideViewPr>
    <p:cSldViewPr>
      <p:cViewPr>
        <p:scale>
          <a:sx n="50" d="100"/>
          <a:sy n="50" d="100"/>
        </p:scale>
        <p:origin x="-1728" y="-894"/>
      </p:cViewPr>
      <p:guideLst>
        <p:guide orient="horz" pos="2160"/>
        <p:guide pos="2880"/>
      </p:guideLst>
    </p:cSldViewPr>
  </p:slideViewPr>
  <p:outlineViewPr>
    <p:cViewPr>
      <p:scale>
        <a:sx n="33" d="100"/>
        <a:sy n="33" d="100"/>
      </p:scale>
      <p:origin x="0" y="2322"/>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1234" y="398"/>
      </p:cViewPr>
      <p:guideLst>
        <p:guide orient="horz" pos="3050"/>
        <p:guide pos="215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image" Target="../media/image75.wmf"/><Relationship Id="rId5" Type="http://schemas.openxmlformats.org/officeDocument/2006/relationships/image" Target="../media/image78.wmf"/><Relationship Id="rId4" Type="http://schemas.openxmlformats.org/officeDocument/2006/relationships/image" Target="../media/image31.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80.wmf"/><Relationship Id="rId1" Type="http://schemas.openxmlformats.org/officeDocument/2006/relationships/image" Target="../media/image79.wmf"/><Relationship Id="rId5" Type="http://schemas.openxmlformats.org/officeDocument/2006/relationships/image" Target="../media/image83.wmf"/><Relationship Id="rId4" Type="http://schemas.openxmlformats.org/officeDocument/2006/relationships/image" Target="../media/image82.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image" Target="../media/image76.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86.wmf"/><Relationship Id="rId1" Type="http://schemas.openxmlformats.org/officeDocument/2006/relationships/image" Target="../media/image85.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image" Target="../media/image88.wmf"/><Relationship Id="rId1" Type="http://schemas.openxmlformats.org/officeDocument/2006/relationships/image" Target="../media/image87.wmf"/><Relationship Id="rId5" Type="http://schemas.openxmlformats.org/officeDocument/2006/relationships/image" Target="../media/image91.wmf"/><Relationship Id="rId4" Type="http://schemas.openxmlformats.org/officeDocument/2006/relationships/image" Target="../media/image90.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image" Target="../media/image92.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image" Target="../media/image95.wmf"/><Relationship Id="rId1" Type="http://schemas.openxmlformats.org/officeDocument/2006/relationships/image" Target="../media/image94.wmf"/><Relationship Id="rId6" Type="http://schemas.openxmlformats.org/officeDocument/2006/relationships/image" Target="../media/image99.wmf"/><Relationship Id="rId5" Type="http://schemas.openxmlformats.org/officeDocument/2006/relationships/image" Target="../media/image98.wmf"/><Relationship Id="rId4" Type="http://schemas.openxmlformats.org/officeDocument/2006/relationships/image" Target="../media/image97.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08.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10.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2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image" Target="../media/image18.wmf"/><Relationship Id="rId7" Type="http://schemas.openxmlformats.org/officeDocument/2006/relationships/image" Target="../media/image22.wmf"/><Relationship Id="rId2" Type="http://schemas.openxmlformats.org/officeDocument/2006/relationships/image" Target="../media/image17.wmf"/><Relationship Id="rId1" Type="http://schemas.openxmlformats.org/officeDocument/2006/relationships/image" Target="../media/image16.wmf"/><Relationship Id="rId6" Type="http://schemas.openxmlformats.org/officeDocument/2006/relationships/image" Target="../media/image21.wmf"/><Relationship Id="rId5" Type="http://schemas.openxmlformats.org/officeDocument/2006/relationships/image" Target="../media/image20.wmf"/><Relationship Id="rId4" Type="http://schemas.openxmlformats.org/officeDocument/2006/relationships/image" Target="../media/image19.wmf"/><Relationship Id="rId9"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 Id="rId5" Type="http://schemas.openxmlformats.org/officeDocument/2006/relationships/image" Target="../media/image29.wmf"/><Relationship Id="rId4" Type="http://schemas.openxmlformats.org/officeDocument/2006/relationships/image" Target="../media/image2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 Id="rId5" Type="http://schemas.openxmlformats.org/officeDocument/2006/relationships/image" Target="../media/image34.wmf"/><Relationship Id="rId4" Type="http://schemas.openxmlformats.org/officeDocument/2006/relationships/image" Target="../media/image33.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44.wmf"/><Relationship Id="rId13" Type="http://schemas.openxmlformats.org/officeDocument/2006/relationships/image" Target="../media/image49.wmf"/><Relationship Id="rId3" Type="http://schemas.openxmlformats.org/officeDocument/2006/relationships/image" Target="../media/image39.wmf"/><Relationship Id="rId7" Type="http://schemas.openxmlformats.org/officeDocument/2006/relationships/image" Target="../media/image43.wmf"/><Relationship Id="rId12" Type="http://schemas.openxmlformats.org/officeDocument/2006/relationships/image" Target="../media/image48.wmf"/><Relationship Id="rId2" Type="http://schemas.openxmlformats.org/officeDocument/2006/relationships/image" Target="../media/image38.wmf"/><Relationship Id="rId1" Type="http://schemas.openxmlformats.org/officeDocument/2006/relationships/image" Target="../media/image31.wmf"/><Relationship Id="rId6" Type="http://schemas.openxmlformats.org/officeDocument/2006/relationships/image" Target="../media/image42.wmf"/><Relationship Id="rId11" Type="http://schemas.openxmlformats.org/officeDocument/2006/relationships/image" Target="../media/image47.wmf"/><Relationship Id="rId5" Type="http://schemas.openxmlformats.org/officeDocument/2006/relationships/image" Target="../media/image41.wmf"/><Relationship Id="rId10" Type="http://schemas.openxmlformats.org/officeDocument/2006/relationships/image" Target="../media/image46.wmf"/><Relationship Id="rId4" Type="http://schemas.openxmlformats.org/officeDocument/2006/relationships/image" Target="../media/image40.wmf"/><Relationship Id="rId9" Type="http://schemas.openxmlformats.org/officeDocument/2006/relationships/image" Target="../media/image45.wmf"/><Relationship Id="rId14" Type="http://schemas.openxmlformats.org/officeDocument/2006/relationships/image" Target="../media/image5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4.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image" Target="../media/image58.wmf"/><Relationship Id="rId4" Type="http://schemas.openxmlformats.org/officeDocument/2006/relationships/image" Target="../media/image6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3388" cy="482600"/>
          </a:xfrm>
          <a:prstGeom prst="rect">
            <a:avLst/>
          </a:prstGeom>
          <a:noFill/>
          <a:ln w="9525">
            <a:noFill/>
            <a:miter lim="800000"/>
            <a:headEnd/>
            <a:tailEnd/>
          </a:ln>
          <a:effectLst/>
        </p:spPr>
        <p:txBody>
          <a:bodyPr vert="horz" wrap="square" lIns="92464" tIns="46232" rIns="92464" bIns="46232" numCol="1" anchor="t" anchorCtr="0" compatLnSpc="1">
            <a:prstTxWarp prst="textNoShape">
              <a:avLst/>
            </a:prstTxWarp>
          </a:bodyPr>
          <a:lstStyle>
            <a:lvl1pPr defTabSz="923925" rtl="1">
              <a:spcBef>
                <a:spcPct val="0"/>
              </a:spcBef>
              <a:defRPr sz="1200">
                <a:latin typeface="Times New Roman" pitchFamily="18" charset="0"/>
              </a:defRPr>
            </a:lvl1pPr>
          </a:lstStyle>
          <a:p>
            <a:pPr>
              <a:defRPr/>
            </a:pPr>
            <a:endParaRPr lang="en-US" altLang="en-US"/>
          </a:p>
        </p:txBody>
      </p:sp>
      <p:sp>
        <p:nvSpPr>
          <p:cNvPr id="3075" name="Rectangle 3"/>
          <p:cNvSpPr>
            <a:spLocks noGrp="1" noChangeArrowheads="1"/>
          </p:cNvSpPr>
          <p:nvPr>
            <p:ph type="dt" sz="quarter" idx="1"/>
          </p:nvPr>
        </p:nvSpPr>
        <p:spPr bwMode="auto">
          <a:xfrm>
            <a:off x="3884613" y="0"/>
            <a:ext cx="2973387" cy="482600"/>
          </a:xfrm>
          <a:prstGeom prst="rect">
            <a:avLst/>
          </a:prstGeom>
          <a:noFill/>
          <a:ln w="9525">
            <a:noFill/>
            <a:miter lim="800000"/>
            <a:headEnd/>
            <a:tailEnd/>
          </a:ln>
          <a:effectLst/>
        </p:spPr>
        <p:txBody>
          <a:bodyPr vert="horz" wrap="square" lIns="92464" tIns="46232" rIns="92464" bIns="46232" numCol="1" anchor="t" anchorCtr="0" compatLnSpc="1">
            <a:prstTxWarp prst="textNoShape">
              <a:avLst/>
            </a:prstTxWarp>
          </a:bodyPr>
          <a:lstStyle>
            <a:lvl1pPr algn="r" defTabSz="923925" rtl="1">
              <a:spcBef>
                <a:spcPct val="0"/>
              </a:spcBef>
              <a:defRPr sz="1200">
                <a:latin typeface="Times New Roman" pitchFamily="18" charset="0"/>
              </a:defRPr>
            </a:lvl1pPr>
          </a:lstStyle>
          <a:p>
            <a:pPr>
              <a:defRPr/>
            </a:pPr>
            <a:endParaRPr lang="en-US" altLang="en-US"/>
          </a:p>
        </p:txBody>
      </p:sp>
      <p:sp>
        <p:nvSpPr>
          <p:cNvPr id="3076" name="Rectangle 4"/>
          <p:cNvSpPr>
            <a:spLocks noGrp="1" noChangeArrowheads="1"/>
          </p:cNvSpPr>
          <p:nvPr>
            <p:ph type="ftr" sz="quarter" idx="2"/>
          </p:nvPr>
        </p:nvSpPr>
        <p:spPr bwMode="auto">
          <a:xfrm>
            <a:off x="0" y="9204325"/>
            <a:ext cx="2973388" cy="482600"/>
          </a:xfrm>
          <a:prstGeom prst="rect">
            <a:avLst/>
          </a:prstGeom>
          <a:noFill/>
          <a:ln w="9525">
            <a:noFill/>
            <a:miter lim="800000"/>
            <a:headEnd/>
            <a:tailEnd/>
          </a:ln>
          <a:effectLst/>
        </p:spPr>
        <p:txBody>
          <a:bodyPr vert="horz" wrap="square" lIns="92464" tIns="46232" rIns="92464" bIns="46232" numCol="1" anchor="b" anchorCtr="0" compatLnSpc="1">
            <a:prstTxWarp prst="textNoShape">
              <a:avLst/>
            </a:prstTxWarp>
          </a:bodyPr>
          <a:lstStyle>
            <a:lvl1pPr defTabSz="923925" rtl="1">
              <a:spcBef>
                <a:spcPct val="0"/>
              </a:spcBef>
              <a:defRPr sz="1200">
                <a:latin typeface="Times New Roman" pitchFamily="18" charset="0"/>
              </a:defRPr>
            </a:lvl1pPr>
          </a:lstStyle>
          <a:p>
            <a:pPr>
              <a:defRPr/>
            </a:pPr>
            <a:endParaRPr lang="en-US" altLang="en-US"/>
          </a:p>
        </p:txBody>
      </p:sp>
      <p:sp>
        <p:nvSpPr>
          <p:cNvPr id="3077" name="Rectangle 5"/>
          <p:cNvSpPr>
            <a:spLocks noGrp="1" noChangeArrowheads="1"/>
          </p:cNvSpPr>
          <p:nvPr>
            <p:ph type="sldNum" sz="quarter" idx="3"/>
          </p:nvPr>
        </p:nvSpPr>
        <p:spPr bwMode="auto">
          <a:xfrm>
            <a:off x="3884613" y="9204325"/>
            <a:ext cx="2973387" cy="482600"/>
          </a:xfrm>
          <a:prstGeom prst="rect">
            <a:avLst/>
          </a:prstGeom>
          <a:noFill/>
          <a:ln w="9525">
            <a:noFill/>
            <a:miter lim="800000"/>
            <a:headEnd/>
            <a:tailEnd/>
          </a:ln>
          <a:effectLst/>
        </p:spPr>
        <p:txBody>
          <a:bodyPr vert="horz" wrap="square" lIns="92464" tIns="46232" rIns="92464" bIns="46232" numCol="1" anchor="b" anchorCtr="0" compatLnSpc="1">
            <a:prstTxWarp prst="textNoShape">
              <a:avLst/>
            </a:prstTxWarp>
          </a:bodyPr>
          <a:lstStyle>
            <a:lvl1pPr algn="r" defTabSz="923925" rtl="1">
              <a:spcBef>
                <a:spcPct val="0"/>
              </a:spcBef>
              <a:defRPr sz="1200">
                <a:latin typeface="Times New Roman" pitchFamily="18" charset="0"/>
                <a:cs typeface="Times New Roman" pitchFamily="18" charset="0"/>
              </a:defRPr>
            </a:lvl1pPr>
          </a:lstStyle>
          <a:p>
            <a:pPr>
              <a:defRPr/>
            </a:pPr>
            <a:fld id="{14DDD4F1-D078-41AB-94A9-F90C7DA12F84}" type="slidenum">
              <a:rPr lang="he-IL" altLang="en-US"/>
              <a:pPr>
                <a:defRPr/>
              </a:pPr>
              <a:t>‹N›</a:t>
            </a:fld>
            <a:endParaRPr lang="en-US" altLang="en-US"/>
          </a:p>
        </p:txBody>
      </p:sp>
    </p:spTree>
    <p:extLst>
      <p:ext uri="{BB962C8B-B14F-4D97-AF65-F5344CB8AC3E}">
        <p14:creationId xmlns:p14="http://schemas.microsoft.com/office/powerpoint/2010/main" val="3595753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3388" cy="482600"/>
          </a:xfrm>
          <a:prstGeom prst="rect">
            <a:avLst/>
          </a:prstGeom>
          <a:noFill/>
          <a:ln w="9525">
            <a:noFill/>
            <a:miter lim="800000"/>
            <a:headEnd/>
            <a:tailEnd/>
          </a:ln>
          <a:effectLst/>
        </p:spPr>
        <p:txBody>
          <a:bodyPr vert="horz" wrap="square" lIns="92464" tIns="46232" rIns="92464" bIns="46232" numCol="1" anchor="t" anchorCtr="0" compatLnSpc="1">
            <a:prstTxWarp prst="textNoShape">
              <a:avLst/>
            </a:prstTxWarp>
          </a:bodyPr>
          <a:lstStyle>
            <a:lvl1pPr defTabSz="923925" rtl="1">
              <a:spcBef>
                <a:spcPct val="0"/>
              </a:spcBef>
              <a:defRPr sz="1200">
                <a:latin typeface="Times New Roman" pitchFamily="18" charset="0"/>
              </a:defRPr>
            </a:lvl1pPr>
          </a:lstStyle>
          <a:p>
            <a:pPr>
              <a:defRPr/>
            </a:pPr>
            <a:endParaRPr lang="en-US" altLang="en-US"/>
          </a:p>
        </p:txBody>
      </p:sp>
      <p:sp>
        <p:nvSpPr>
          <p:cNvPr id="5123" name="Rectangle 3"/>
          <p:cNvSpPr>
            <a:spLocks noGrp="1" noChangeArrowheads="1"/>
          </p:cNvSpPr>
          <p:nvPr>
            <p:ph type="dt" idx="1"/>
          </p:nvPr>
        </p:nvSpPr>
        <p:spPr bwMode="auto">
          <a:xfrm>
            <a:off x="3884613" y="0"/>
            <a:ext cx="2973387" cy="482600"/>
          </a:xfrm>
          <a:prstGeom prst="rect">
            <a:avLst/>
          </a:prstGeom>
          <a:noFill/>
          <a:ln w="9525">
            <a:noFill/>
            <a:miter lim="800000"/>
            <a:headEnd/>
            <a:tailEnd/>
          </a:ln>
          <a:effectLst/>
        </p:spPr>
        <p:txBody>
          <a:bodyPr vert="horz" wrap="square" lIns="92464" tIns="46232" rIns="92464" bIns="46232" numCol="1" anchor="t" anchorCtr="0" compatLnSpc="1">
            <a:prstTxWarp prst="textNoShape">
              <a:avLst/>
            </a:prstTxWarp>
          </a:bodyPr>
          <a:lstStyle>
            <a:lvl1pPr algn="r" defTabSz="923925" rtl="1">
              <a:spcBef>
                <a:spcPct val="0"/>
              </a:spcBef>
              <a:defRPr sz="1200">
                <a:latin typeface="Times New Roman" pitchFamily="18" charset="0"/>
              </a:defRPr>
            </a:lvl1pPr>
          </a:lstStyle>
          <a:p>
            <a:pPr>
              <a:defRPr/>
            </a:pPr>
            <a:endParaRPr lang="en-US" altLang="en-US"/>
          </a:p>
        </p:txBody>
      </p:sp>
      <p:sp>
        <p:nvSpPr>
          <p:cNvPr id="31748" name="Rectangle 4"/>
          <p:cNvSpPr>
            <a:spLocks noGrp="1" noRot="1" noChangeAspect="1" noChangeArrowheads="1" noTextEdit="1"/>
          </p:cNvSpPr>
          <p:nvPr>
            <p:ph type="sldImg" idx="2"/>
          </p:nvPr>
        </p:nvSpPr>
        <p:spPr bwMode="auto">
          <a:xfrm>
            <a:off x="1008063" y="727075"/>
            <a:ext cx="4843462" cy="36322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15988" y="4600575"/>
            <a:ext cx="5026025" cy="4359275"/>
          </a:xfrm>
          <a:prstGeom prst="rect">
            <a:avLst/>
          </a:prstGeom>
          <a:noFill/>
          <a:ln w="9525">
            <a:noFill/>
            <a:miter lim="800000"/>
            <a:headEnd/>
            <a:tailEnd/>
          </a:ln>
          <a:effectLst/>
        </p:spPr>
        <p:txBody>
          <a:bodyPr vert="horz" wrap="square" lIns="92464" tIns="46232" rIns="92464" bIns="46232" numCol="1" anchor="t" anchorCtr="0" compatLnSpc="1">
            <a:prstTxWarp prst="textNoShape">
              <a:avLst/>
            </a:prstTxWarp>
          </a:bodyPr>
          <a:lstStyle/>
          <a:p>
            <a:pPr lvl="0"/>
            <a:r>
              <a:rPr lang="en-US" altLang="he-IL" noProof="0" smtClean="0"/>
              <a:t>Click to edit Master text styles</a:t>
            </a:r>
          </a:p>
          <a:p>
            <a:pPr lvl="1"/>
            <a:r>
              <a:rPr lang="en-US" altLang="he-IL" noProof="0" smtClean="0"/>
              <a:t>Second level</a:t>
            </a:r>
          </a:p>
          <a:p>
            <a:pPr lvl="2"/>
            <a:r>
              <a:rPr lang="en-US" altLang="he-IL" noProof="0" smtClean="0"/>
              <a:t>Third level</a:t>
            </a:r>
          </a:p>
          <a:p>
            <a:pPr lvl="3"/>
            <a:r>
              <a:rPr lang="en-US" altLang="he-IL" noProof="0" smtClean="0"/>
              <a:t>Fourth level</a:t>
            </a:r>
          </a:p>
          <a:p>
            <a:pPr lvl="4"/>
            <a:r>
              <a:rPr lang="en-US" altLang="he-IL" noProof="0" smtClean="0"/>
              <a:t>Fifth level</a:t>
            </a:r>
            <a:endParaRPr lang="en-US" altLang="en-US" noProof="0" smtClean="0"/>
          </a:p>
        </p:txBody>
      </p:sp>
      <p:sp>
        <p:nvSpPr>
          <p:cNvPr id="5126" name="Rectangle 6"/>
          <p:cNvSpPr>
            <a:spLocks noGrp="1" noChangeArrowheads="1"/>
          </p:cNvSpPr>
          <p:nvPr>
            <p:ph type="ftr" sz="quarter" idx="4"/>
          </p:nvPr>
        </p:nvSpPr>
        <p:spPr bwMode="auto">
          <a:xfrm>
            <a:off x="0" y="9204325"/>
            <a:ext cx="2973388" cy="482600"/>
          </a:xfrm>
          <a:prstGeom prst="rect">
            <a:avLst/>
          </a:prstGeom>
          <a:noFill/>
          <a:ln w="9525">
            <a:noFill/>
            <a:miter lim="800000"/>
            <a:headEnd/>
            <a:tailEnd/>
          </a:ln>
          <a:effectLst/>
        </p:spPr>
        <p:txBody>
          <a:bodyPr vert="horz" wrap="square" lIns="92464" tIns="46232" rIns="92464" bIns="46232" numCol="1" anchor="b" anchorCtr="0" compatLnSpc="1">
            <a:prstTxWarp prst="textNoShape">
              <a:avLst/>
            </a:prstTxWarp>
          </a:bodyPr>
          <a:lstStyle>
            <a:lvl1pPr defTabSz="923925" rtl="1">
              <a:spcBef>
                <a:spcPct val="0"/>
              </a:spcBef>
              <a:defRPr sz="1200">
                <a:latin typeface="Times New Roman" pitchFamily="18" charset="0"/>
              </a:defRPr>
            </a:lvl1pPr>
          </a:lstStyle>
          <a:p>
            <a:pPr>
              <a:defRPr/>
            </a:pPr>
            <a:endParaRPr lang="en-US" altLang="en-US"/>
          </a:p>
        </p:txBody>
      </p:sp>
      <p:sp>
        <p:nvSpPr>
          <p:cNvPr id="5127" name="Rectangle 7"/>
          <p:cNvSpPr>
            <a:spLocks noGrp="1" noChangeArrowheads="1"/>
          </p:cNvSpPr>
          <p:nvPr>
            <p:ph type="sldNum" sz="quarter" idx="5"/>
          </p:nvPr>
        </p:nvSpPr>
        <p:spPr bwMode="auto">
          <a:xfrm>
            <a:off x="3884613" y="9204325"/>
            <a:ext cx="2973387" cy="482600"/>
          </a:xfrm>
          <a:prstGeom prst="rect">
            <a:avLst/>
          </a:prstGeom>
          <a:noFill/>
          <a:ln w="9525">
            <a:noFill/>
            <a:miter lim="800000"/>
            <a:headEnd/>
            <a:tailEnd/>
          </a:ln>
          <a:effectLst/>
        </p:spPr>
        <p:txBody>
          <a:bodyPr vert="horz" wrap="square" lIns="92464" tIns="46232" rIns="92464" bIns="46232" numCol="1" anchor="b" anchorCtr="0" compatLnSpc="1">
            <a:prstTxWarp prst="textNoShape">
              <a:avLst/>
            </a:prstTxWarp>
          </a:bodyPr>
          <a:lstStyle>
            <a:lvl1pPr algn="r" defTabSz="923925" rtl="1">
              <a:spcBef>
                <a:spcPct val="0"/>
              </a:spcBef>
              <a:defRPr sz="1200">
                <a:latin typeface="Times New Roman" pitchFamily="18" charset="0"/>
                <a:cs typeface="Times New Roman" pitchFamily="18" charset="0"/>
              </a:defRPr>
            </a:lvl1pPr>
          </a:lstStyle>
          <a:p>
            <a:pPr>
              <a:defRPr/>
            </a:pPr>
            <a:fld id="{27CD8F22-0F0E-425D-AB37-3D8B7BA9BA64}" type="slidenum">
              <a:rPr lang="he-IL" altLang="en-US"/>
              <a:pPr>
                <a:defRPr/>
              </a:pPr>
              <a:t>‹N›</a:t>
            </a:fld>
            <a:endParaRPr lang="en-US" altLang="en-US"/>
          </a:p>
        </p:txBody>
      </p:sp>
    </p:spTree>
    <p:extLst>
      <p:ext uri="{BB962C8B-B14F-4D97-AF65-F5344CB8AC3E}">
        <p14:creationId xmlns:p14="http://schemas.microsoft.com/office/powerpoint/2010/main" val="32370897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DFB9136D-4A3C-41DA-AE22-A896AA0E1B39}" type="slidenum">
              <a:rPr lang="he-IL" altLang="en-US" smtClean="0"/>
              <a:pPr/>
              <a:t>1</a:t>
            </a:fld>
            <a:endParaRPr lang="en-US" altLang="en-US" smtClean="0"/>
          </a:p>
        </p:txBody>
      </p:sp>
      <p:sp>
        <p:nvSpPr>
          <p:cNvPr id="32771"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685800" y="4600575"/>
            <a:ext cx="5486400" cy="4359275"/>
          </a:xfrm>
          <a:ln/>
        </p:spPr>
        <p:txBody>
          <a:bodyPr/>
          <a:lstStyle/>
          <a:p>
            <a:pPr>
              <a:defRPr/>
            </a:pPr>
            <a:r>
              <a:rPr lang="en-US" sz="900" dirty="0" smtClean="0"/>
              <a:t>I’d like first to remind you that I am not an ecologist, don’t forget (behave gently)</a:t>
            </a:r>
          </a:p>
          <a:p>
            <a:pPr>
              <a:defRPr/>
            </a:pPr>
            <a:endParaRPr lang="en-US" sz="900" dirty="0" smtClean="0"/>
          </a:p>
          <a:p>
            <a:pPr>
              <a:defRPr/>
            </a:pPr>
            <a:r>
              <a:rPr lang="en-US" sz="900" dirty="0" smtClean="0"/>
              <a:t>It’s quite unusual and remarkable when two disparate scientific fields, </a:t>
            </a:r>
            <a:r>
              <a:rPr lang="en-US" sz="900" dirty="0" err="1" smtClean="0"/>
              <a:t>invovlving</a:t>
            </a:r>
            <a:r>
              <a:rPr lang="en-US" sz="900" dirty="0" smtClean="0"/>
              <a:t> completely different communities of scientists, begin to interface with one another. This is the case with landscape ecology and pattern formation. During the past decade numerous studies have appeared, field observations and model studies, supporting the view that such patchiness results from self organization or in the language of pattern formation, from symmetry breaking instabilities. Despite this extensive activity, the interface between the two disciplines is still at a very early stage of development. Experimentally, there isn’t even a single controlled laboratory experiment of vegetation pattern formation, and theoretically, most studies have remained at the level of numerical model simulations without any nonlinear analysis – the concepts and powerful methods of pattern formation theory have not been applied yet. </a:t>
            </a:r>
          </a:p>
          <a:p>
            <a:pPr>
              <a:defRPr/>
            </a:pPr>
            <a:r>
              <a:rPr lang="en-US" sz="900" dirty="0" smtClean="0"/>
              <a:t> In this talk I want to present two studies that try to go beyond this level. Both studies are relevant to desertification in </a:t>
            </a:r>
            <a:r>
              <a:rPr lang="en-US" sz="900" dirty="0" err="1" smtClean="0"/>
              <a:t>drylands</a:t>
            </a:r>
            <a:r>
              <a:rPr lang="en-US" sz="900" dirty="0" smtClean="0"/>
              <a:t> so let me first say a few words about this topic.</a:t>
            </a:r>
          </a:p>
          <a:p>
            <a:pPr>
              <a:defRPr/>
            </a:pPr>
            <a:endParaRPr lang="en-US" sz="900" dirty="0" smtClean="0"/>
          </a:p>
          <a:p>
            <a:pPr>
              <a:defRPr/>
            </a:pPr>
            <a:endParaRPr lang="en-US" sz="900" dirty="0" smtClean="0"/>
          </a:p>
          <a:p>
            <a:pPr>
              <a:defRPr/>
            </a:pPr>
            <a:r>
              <a:rPr lang="en-US" sz="900" dirty="0" smtClean="0"/>
              <a:t>During the past 50 years two disparate research fields have developed  in parallel, landscape ecology and pattern formation – the development of symmetry breaking patterns in nature. It is only during  the past 10 years or so that the relevance of pattern formation  to landscape ecology has been recognized. Despite the increasing interest in this link, most studies have remained at the level of numerical model simulations without using advanced concepts and methods of pattern formation theory. In this talk I’ll present examples of  more sophisticated applications of pattern formation theory, such as </a:t>
            </a:r>
            <a:r>
              <a:rPr lang="en-US" sz="900" dirty="0" err="1" smtClean="0"/>
              <a:t>homoclinic</a:t>
            </a:r>
            <a:r>
              <a:rPr lang="en-US" sz="900" dirty="0" smtClean="0"/>
              <a:t> snaking and spatial resonances, to desertification and restoration of degraded regions.</a:t>
            </a:r>
          </a:p>
          <a:p>
            <a:pPr>
              <a:defRPr/>
            </a:pPr>
            <a:r>
              <a:rPr lang="en-US" sz="900" dirty="0" smtClean="0"/>
              <a:t>Let me begin with a few words about </a:t>
            </a:r>
            <a:r>
              <a:rPr lang="en-US" sz="900" dirty="0" err="1" smtClean="0"/>
              <a:t>drylands</a:t>
            </a:r>
            <a:r>
              <a:rPr lang="en-US" sz="900" dirty="0" smtClean="0"/>
              <a:t> and desertification  which is one of the outstanding environmental problems we are currently face.</a:t>
            </a:r>
          </a:p>
          <a:p>
            <a:pPr>
              <a:defRPr/>
            </a:pPr>
            <a:endParaRPr lang="en-US" sz="900" dirty="0" smtClean="0"/>
          </a:p>
          <a:p>
            <a:pPr>
              <a:defRPr/>
            </a:pPr>
            <a:endParaRPr lang="en-US" sz="900"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C65E1845-BA19-46CF-86E2-95BC12BFB125}" type="slidenum">
              <a:rPr lang="he-IL" smtClean="0">
                <a:cs typeface="Arial" charset="0"/>
              </a:rPr>
              <a:pPr/>
              <a:t>10</a:t>
            </a:fld>
            <a:endParaRPr lang="en-US" smtClean="0">
              <a:cs typeface="Arial"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xfrm>
            <a:off x="915989" y="4601290"/>
            <a:ext cx="5026025" cy="4359116"/>
          </a:xfrm>
          <a:noFill/>
          <a:ln/>
        </p:spPr>
        <p:txBody>
          <a:bodyPr/>
          <a:lstStyle/>
          <a:p>
            <a:pPr eaLnBrk="1" hangingPunct="1"/>
            <a:endParaRPr lang="en-US" smtClean="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2E144398-6143-498A-839B-E4F71B341C25}" type="slidenum">
              <a:rPr lang="he-IL" smtClean="0">
                <a:cs typeface="Arial" charset="0"/>
              </a:rPr>
              <a:pPr/>
              <a:t>11</a:t>
            </a:fld>
            <a:endParaRPr lang="en-US" smtClean="0">
              <a:cs typeface="Arial"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xfrm>
            <a:off x="915989" y="4601290"/>
            <a:ext cx="5026025" cy="4359116"/>
          </a:xfrm>
          <a:noFill/>
          <a:ln/>
        </p:spPr>
        <p:txBody>
          <a:bodyPr/>
          <a:lstStyle/>
          <a:p>
            <a:pPr eaLnBrk="1" hangingPunct="1"/>
            <a:endParaRPr lang="en-US" smtClean="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D0FFC410-085E-4418-A665-F2852EB4A6F2}" type="slidenum">
              <a:rPr lang="he-IL" smtClean="0">
                <a:cs typeface="Arial" charset="0"/>
              </a:rPr>
              <a:pPr/>
              <a:t>12</a:t>
            </a:fld>
            <a:endParaRPr lang="en-US" smtClean="0">
              <a:cs typeface="Arial"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xfrm>
            <a:off x="915989" y="4601290"/>
            <a:ext cx="5026025" cy="4359116"/>
          </a:xfrm>
          <a:noFill/>
          <a:ln/>
        </p:spPr>
        <p:txBody>
          <a:bodyPr/>
          <a:lstStyle/>
          <a:p>
            <a:pPr eaLnBrk="1" hangingPunct="1"/>
            <a:endParaRPr lang="en-US" smtClean="0">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8B5CBB6C-A618-4002-ADF4-B0CBB5B5BDCE}" type="slidenum">
              <a:rPr lang="he-IL" smtClean="0">
                <a:cs typeface="Arial" charset="0"/>
              </a:rPr>
              <a:pPr/>
              <a:t>13</a:t>
            </a:fld>
            <a:endParaRPr lang="en-US" smtClean="0">
              <a:cs typeface="Arial"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15989" y="4601290"/>
            <a:ext cx="5026025" cy="4359116"/>
          </a:xfrm>
          <a:noFill/>
          <a:ln/>
        </p:spPr>
        <p:txBody>
          <a:bodyPr/>
          <a:lstStyle/>
          <a:p>
            <a:pPr eaLnBrk="1" hangingPunct="1"/>
            <a:r>
              <a:rPr lang="en-US" smtClean="0">
                <a:cs typeface="Arial" charset="0"/>
              </a:rPr>
              <a:t>Eutrophication is a process whereby lakes receive excess nutrients that stimulate excessive plant growth (algal bloom). This enhanced plant growth reduces dissolved oxygen in the water when dead plant material decomposes and can cause other organisms to die. Nutrients can come from many sources, such as fertilizers applied to agricultural fields, golf courses, and suburban lawns; deposition of nitrogen from the atmosphere; erosion of soil containing nutrients; and sewage treatment plant discharges. </a:t>
            </a:r>
          </a:p>
          <a:p>
            <a:pPr eaLnBrk="1" hangingPunct="1"/>
            <a:endParaRPr lang="en-US" smtClean="0">
              <a:cs typeface="Arial" charset="0"/>
            </a:endParaRPr>
          </a:p>
          <a:p>
            <a:pPr eaLnBrk="1" hangingPunct="1"/>
            <a:r>
              <a:rPr lang="en-US" smtClean="0">
                <a:cs typeface="Arial" charset="0"/>
              </a:rPr>
              <a:t>Herbivores consume seedlings of young trees and prevent their growth, thus stabilizing open grasslands.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8B5CBB6C-A618-4002-ADF4-B0CBB5B5BDCE}" type="slidenum">
              <a:rPr lang="he-IL" smtClean="0">
                <a:cs typeface="Arial" charset="0"/>
              </a:rPr>
              <a:pPr/>
              <a:t>14</a:t>
            </a:fld>
            <a:endParaRPr lang="en-US" smtClean="0">
              <a:cs typeface="Arial"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15989" y="4601290"/>
            <a:ext cx="5026025" cy="4359116"/>
          </a:xfrm>
          <a:noFill/>
          <a:ln/>
        </p:spPr>
        <p:txBody>
          <a:bodyPr/>
          <a:lstStyle/>
          <a:p>
            <a:pPr eaLnBrk="1" hangingPunct="1"/>
            <a:r>
              <a:rPr lang="en-US" smtClean="0">
                <a:cs typeface="Arial" charset="0"/>
              </a:rPr>
              <a:t>Eutrophication is a process whereby lakes receive excess nutrients that stimulate excessive plant growth (algal bloom). This enhanced plant growth reduces dissolved oxygen in the water when dead plant material decomposes and can cause other organisms to die. Nutrients can come from many sources, such as fertilizers applied to agricultural fields, golf courses, and suburban lawns; deposition of nitrogen from the atmosphere; erosion of soil containing nutrients; and sewage treatment plant discharges. </a:t>
            </a:r>
          </a:p>
          <a:p>
            <a:pPr eaLnBrk="1" hangingPunct="1"/>
            <a:endParaRPr lang="en-US" smtClean="0">
              <a:cs typeface="Arial" charset="0"/>
            </a:endParaRPr>
          </a:p>
          <a:p>
            <a:pPr eaLnBrk="1" hangingPunct="1"/>
            <a:r>
              <a:rPr lang="en-US" smtClean="0">
                <a:cs typeface="Arial" charset="0"/>
              </a:rPr>
              <a:t>Herbivores consume seedlings of young trees and prevent their growth, thus stabilizing open grasslands.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5E6B2D21-8BD3-4FE3-B040-9D86A6B8B5C7}" type="slidenum">
              <a:rPr lang="he-IL" altLang="en-US" smtClean="0"/>
              <a:pPr/>
              <a:t>15</a:t>
            </a:fld>
            <a:endParaRPr lang="en-US" altLang="en-US"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r>
              <a:rPr lang="en-US" smtClean="0"/>
              <a:t>So what are the mechanisms that produce such patterns? These mechanisms are associated with two important feedbacks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5E6B2D21-8BD3-4FE3-B040-9D86A6B8B5C7}" type="slidenum">
              <a:rPr lang="he-IL" altLang="en-US" smtClean="0"/>
              <a:pPr/>
              <a:t>16</a:t>
            </a:fld>
            <a:endParaRPr lang="en-US" altLang="en-US"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r>
              <a:rPr lang="en-US" smtClean="0"/>
              <a:t>So what are the mechanisms that produce such patterns? These mechanisms are associated with two important feedbacks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13B672AD-11F6-460B-BAB1-6DAFCBF275AA}" type="slidenum">
              <a:rPr lang="he-IL" smtClean="0">
                <a:cs typeface="Arial" charset="0"/>
              </a:rPr>
              <a:pPr/>
              <a:t>19</a:t>
            </a:fld>
            <a:endParaRPr lang="en-US" smtClean="0">
              <a:cs typeface="Arial"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endParaRPr lang="en-US" smtClean="0">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13B672AD-11F6-460B-BAB1-6DAFCBF275AA}" type="slidenum">
              <a:rPr lang="he-IL" smtClean="0">
                <a:cs typeface="Arial" charset="0"/>
              </a:rPr>
              <a:pPr/>
              <a:t>20</a:t>
            </a:fld>
            <a:endParaRPr lang="en-US" smtClean="0">
              <a:cs typeface="Arial"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endParaRPr lang="en-US" smtClean="0">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5E6B2D21-8BD3-4FE3-B040-9D86A6B8B5C7}" type="slidenum">
              <a:rPr lang="he-IL" altLang="en-US" smtClean="0"/>
              <a:pPr/>
              <a:t>22</a:t>
            </a:fld>
            <a:endParaRPr lang="en-US" altLang="en-US"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r>
              <a:rPr lang="en-US" smtClean="0"/>
              <a:t>So what are the mechanisms that produce such patterns? These mechanisms are associated with two important feedbacks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1740CEEC-5E04-45B9-A87F-60B2426B4C60}" type="slidenum">
              <a:rPr lang="he-IL" smtClean="0">
                <a:solidFill>
                  <a:prstClr val="black"/>
                </a:solidFill>
              </a:rPr>
              <a:pPr/>
              <a:t>2</a:t>
            </a:fld>
            <a:endParaRPr lang="en-US" smtClean="0">
              <a:solidFill>
                <a:prstClr val="black"/>
              </a:solidFill>
              <a:cs typeface="Arial" pitchFamily="34"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r>
              <a:rPr lang="he-IL" smtClean="0"/>
              <a:t>בטבע קשה לבדוק אם התבניות הן תוצאה של אי יציבות אך אפשר לעשות זאת בנסיונות מעבדה מבוקרים</a:t>
            </a:r>
            <a:endParaRPr lang="en-US" smtClean="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13B672AD-11F6-460B-BAB1-6DAFCBF275AA}" type="slidenum">
              <a:rPr lang="he-IL" smtClean="0">
                <a:cs typeface="Arial" charset="0"/>
              </a:rPr>
              <a:pPr/>
              <a:t>23</a:t>
            </a:fld>
            <a:endParaRPr lang="en-US" smtClean="0">
              <a:cs typeface="Arial"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endParaRPr lang="en-US" smtClean="0">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13B672AD-11F6-460B-BAB1-6DAFCBF275AA}" type="slidenum">
              <a:rPr lang="he-IL" smtClean="0">
                <a:cs typeface="Arial" charset="0"/>
              </a:rPr>
              <a:pPr/>
              <a:t>24</a:t>
            </a:fld>
            <a:endParaRPr lang="en-US" smtClean="0">
              <a:cs typeface="Arial"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endParaRPr lang="en-US" smtClean="0">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13B672AD-11F6-460B-BAB1-6DAFCBF275AA}" type="slidenum">
              <a:rPr lang="he-IL" smtClean="0">
                <a:cs typeface="Arial" charset="0"/>
              </a:rPr>
              <a:pPr/>
              <a:t>25</a:t>
            </a:fld>
            <a:endParaRPr lang="en-US" smtClean="0">
              <a:cs typeface="Arial"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endParaRPr lang="en-US" smtClean="0">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13B672AD-11F6-460B-BAB1-6DAFCBF275AA}" type="slidenum">
              <a:rPr lang="he-IL" smtClean="0">
                <a:cs typeface="Arial" charset="0"/>
              </a:rPr>
              <a:pPr/>
              <a:t>26</a:t>
            </a:fld>
            <a:endParaRPr lang="en-US" smtClean="0">
              <a:cs typeface="Arial"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endParaRPr lang="en-US" smtClean="0">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13B672AD-11F6-460B-BAB1-6DAFCBF275AA}" type="slidenum">
              <a:rPr lang="he-IL" smtClean="0">
                <a:cs typeface="Arial" charset="0"/>
              </a:rPr>
              <a:pPr/>
              <a:t>27</a:t>
            </a:fld>
            <a:endParaRPr lang="en-US" smtClean="0">
              <a:cs typeface="Arial"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endParaRPr lang="en-US" smtClean="0">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13B672AD-11F6-460B-BAB1-6DAFCBF275AA}" type="slidenum">
              <a:rPr lang="he-IL" smtClean="0">
                <a:cs typeface="Arial" charset="0"/>
              </a:rPr>
              <a:pPr/>
              <a:t>28</a:t>
            </a:fld>
            <a:endParaRPr lang="en-US" smtClean="0">
              <a:cs typeface="Arial"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endParaRPr lang="en-US" smtClean="0">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13B672AD-11F6-460B-BAB1-6DAFCBF275AA}" type="slidenum">
              <a:rPr lang="he-IL" smtClean="0">
                <a:cs typeface="Arial" charset="0"/>
              </a:rPr>
              <a:pPr/>
              <a:t>29</a:t>
            </a:fld>
            <a:endParaRPr lang="en-US" smtClean="0">
              <a:cs typeface="Arial"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endParaRPr lang="en-US" smtClean="0">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13B672AD-11F6-460B-BAB1-6DAFCBF275AA}" type="slidenum">
              <a:rPr lang="he-IL" smtClean="0">
                <a:cs typeface="Arial" charset="0"/>
              </a:rPr>
              <a:pPr/>
              <a:t>30</a:t>
            </a:fld>
            <a:endParaRPr lang="en-US" smtClean="0">
              <a:cs typeface="Arial"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endParaRPr lang="en-US" smtClean="0">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13B672AD-11F6-460B-BAB1-6DAFCBF275AA}" type="slidenum">
              <a:rPr lang="he-IL" smtClean="0">
                <a:cs typeface="Arial" charset="0"/>
              </a:rPr>
              <a:pPr/>
              <a:t>31</a:t>
            </a:fld>
            <a:endParaRPr lang="en-US" smtClean="0">
              <a:cs typeface="Arial"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endParaRPr lang="en-US" smtClean="0">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FFF79F71-EFEE-462F-B088-4E569B83CF6E}" type="slidenum">
              <a:rPr lang="he-IL" altLang="en-US" smtClean="0"/>
              <a:pPr/>
              <a:t>34</a:t>
            </a:fld>
            <a:endParaRPr lang="en-US" alt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r>
              <a:rPr lang="en-US" smtClean="0"/>
              <a:t>This type of localized structures has been studied recently in simpler models by several groups. The appearance of these LS has been associated with what they call homoclinic snaking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FAD1608C-09E4-4773-A284-367CAC66177B}" type="slidenum">
              <a:rPr lang="he-IL">
                <a:cs typeface="Arial" charset="0"/>
              </a:rPr>
              <a:pPr/>
              <a:t>3</a:t>
            </a:fld>
            <a:endParaRPr lang="en-US">
              <a:cs typeface="Arial"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5989" y="4601290"/>
            <a:ext cx="5026025" cy="4359116"/>
          </a:xfrm>
          <a:noFill/>
          <a:ln/>
        </p:spPr>
        <p:txBody>
          <a:bodyPr lIns="89423" tIns="44711" rIns="89423" bIns="44711"/>
          <a:lstStyle/>
          <a:p>
            <a:pPr eaLnBrk="1" hangingPunct="1"/>
            <a:r>
              <a:rPr lang="en-US" smtClean="0">
                <a:latin typeface="Comic Sans MS" pitchFamily="66" charset="0"/>
                <a:cs typeface="Arial" charset="0"/>
              </a:rPr>
              <a:t>Many ecologists share the view that ecology is far more complicated than physics – the most you can do is building up a model that is tailored to a particular problem</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FFF79F71-EFEE-462F-B088-4E569B83CF6E}" type="slidenum">
              <a:rPr lang="he-IL" altLang="en-US" smtClean="0"/>
              <a:pPr/>
              <a:t>35</a:t>
            </a:fld>
            <a:endParaRPr lang="en-US" alt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r>
              <a:rPr lang="en-US" smtClean="0"/>
              <a:t>This type of localized structures has been studied recently in simpler models by several groups. The appearance of these LS has been associated with what they call homoclinic snaking</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FFF79F71-EFEE-462F-B088-4E569B83CF6E}" type="slidenum">
              <a:rPr lang="he-IL" altLang="en-US" smtClean="0"/>
              <a:pPr/>
              <a:t>36</a:t>
            </a:fld>
            <a:endParaRPr lang="en-US" alt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r>
              <a:rPr lang="en-US" smtClean="0"/>
              <a:t>This type of localized structures has been studied recently in simpler models by several groups. The appearance of these LS has been associated with what they call homoclinic snaking</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13B672AD-11F6-460B-BAB1-6DAFCBF275AA}" type="slidenum">
              <a:rPr lang="he-IL" smtClean="0">
                <a:cs typeface="Arial" charset="0"/>
              </a:rPr>
              <a:pPr/>
              <a:t>37</a:t>
            </a:fld>
            <a:endParaRPr lang="en-US" smtClean="0">
              <a:cs typeface="Arial"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endParaRPr lang="en-US" smtClean="0">
              <a:cs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13B672AD-11F6-460B-BAB1-6DAFCBF275AA}" type="slidenum">
              <a:rPr lang="he-IL" smtClean="0">
                <a:cs typeface="Arial" charset="0"/>
              </a:rPr>
              <a:pPr/>
              <a:t>38</a:t>
            </a:fld>
            <a:endParaRPr lang="en-US" smtClean="0">
              <a:cs typeface="Arial"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endParaRPr lang="en-US" smtClean="0">
              <a:cs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CD8F22-0F0E-425D-AB37-3D8B7BA9BA64}" type="slidenum">
              <a:rPr lang="he-IL" altLang="en-US" smtClean="0"/>
              <a:pPr>
                <a:defRPr/>
              </a:pPr>
              <a:t>39</a:t>
            </a:fld>
            <a:endParaRPr lang="en-US" altLang="en-US"/>
          </a:p>
        </p:txBody>
      </p:sp>
    </p:spTree>
    <p:extLst>
      <p:ext uri="{BB962C8B-B14F-4D97-AF65-F5344CB8AC3E}">
        <p14:creationId xmlns:p14="http://schemas.microsoft.com/office/powerpoint/2010/main" val="2718894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64950ADC-1CA2-4A9E-AEA2-8795D84BB7B4}" type="slidenum">
              <a:rPr lang="he-IL">
                <a:cs typeface="Arial" charset="0"/>
              </a:rPr>
              <a:pPr/>
              <a:t>4</a:t>
            </a:fld>
            <a:endParaRPr lang="en-US">
              <a:cs typeface="Arial"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915989" y="4601290"/>
            <a:ext cx="5026025" cy="4359116"/>
          </a:xfrm>
          <a:noFill/>
          <a:ln/>
        </p:spPr>
        <p:txBody>
          <a:bodyPr/>
          <a:lstStyle/>
          <a:p>
            <a:pPr eaLnBrk="1" hangingPunct="1"/>
            <a:endParaRPr lang="en-US" smtClean="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89993416-704D-43F2-A195-800B24904217}" type="slidenum">
              <a:rPr lang="he-IL">
                <a:cs typeface="Arial" charset="0"/>
              </a:rPr>
              <a:pPr/>
              <a:t>5</a:t>
            </a:fld>
            <a:endParaRPr lang="en-US">
              <a:cs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xfrm>
            <a:off x="915989" y="4601290"/>
            <a:ext cx="5026025" cy="4359116"/>
          </a:xfrm>
          <a:noFill/>
          <a:ln/>
        </p:spPr>
        <p:txBody>
          <a:bodyPr/>
          <a:lstStyle/>
          <a:p>
            <a:pPr eaLnBrk="1" hangingPunct="1"/>
            <a:endParaRPr lang="en-US" smtClean="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5E6B2D21-8BD3-4FE3-B040-9D86A6B8B5C7}" type="slidenum">
              <a:rPr lang="he-IL" altLang="en-US" smtClean="0"/>
              <a:pPr/>
              <a:t>6</a:t>
            </a:fld>
            <a:endParaRPr lang="en-US" altLang="en-US"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r>
              <a:rPr lang="en-US" smtClean="0"/>
              <a:t>So what are the mechanisms that produce such patterns? These mechanisms are associated with two important feedbacks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5E6B2D21-8BD3-4FE3-B040-9D86A6B8B5C7}" type="slidenum">
              <a:rPr lang="he-IL" altLang="en-US" smtClean="0"/>
              <a:pPr/>
              <a:t>7</a:t>
            </a:fld>
            <a:endParaRPr lang="en-US" altLang="en-US"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r>
              <a:rPr lang="en-US" smtClean="0"/>
              <a:t>So what are the mechanisms that produce such patterns? These mechanisms are associated with two important feedbacks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5E6B2D21-8BD3-4FE3-B040-9D86A6B8B5C7}" type="slidenum">
              <a:rPr lang="he-IL" altLang="en-US" smtClean="0"/>
              <a:pPr/>
              <a:t>8</a:t>
            </a:fld>
            <a:endParaRPr lang="en-US" altLang="en-US"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r>
              <a:rPr lang="en-US" smtClean="0"/>
              <a:t>So what are the mechanisms that produce such patterns? These mechanisms are associated with two important feedbacks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751D791D-6FAB-4602-AA92-A282C4AD32BA}" type="slidenum">
              <a:rPr lang="he-IL" smtClean="0">
                <a:cs typeface="Arial" charset="0"/>
              </a:rPr>
              <a:pPr/>
              <a:t>9</a:t>
            </a:fld>
            <a:endParaRPr lang="en-US" smtClean="0">
              <a:cs typeface="Arial"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915989" y="4601290"/>
            <a:ext cx="5026025" cy="4359116"/>
          </a:xfrm>
          <a:noFill/>
          <a:ln/>
        </p:spPr>
        <p:txBody>
          <a:bodyPr/>
          <a:lstStyle/>
          <a:p>
            <a:pPr eaLnBrk="1" hangingPunct="1"/>
            <a:endParaRPr lang="en-US" smtClean="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F6DDC69-335B-4E63-ADAA-D372FCC0F2A7}" type="slidenum">
              <a:rPr lang="he-IL" altLang="en-US"/>
              <a:pPr>
                <a:defRPr/>
              </a:pPr>
              <a:t>‹N›</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9D4AA8E-B4C9-4797-80BA-3DC90A54A6CE}" type="slidenum">
              <a:rPr lang="he-IL" altLang="en-US"/>
              <a:pPr>
                <a:defRPr/>
              </a:pPr>
              <a:t>‹N›</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3704BEF-C4DB-47C0-AA03-CBA65924DEA4}" type="slidenum">
              <a:rPr lang="he-IL" altLang="en-US"/>
              <a:pPr>
                <a:defRPr/>
              </a:pPr>
              <a:t>‹N›</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A5B0F3F-3BD7-4D8A-8242-12FE4FB6846D}" type="slidenum">
              <a:rPr lang="he-IL" altLang="en-US"/>
              <a:pPr>
                <a:defRPr/>
              </a:pPr>
              <a:t>‹N›</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1199F01-5CDE-4ED4-88A9-50F4DB0C23F7}" type="slidenum">
              <a:rPr lang="he-IL" altLang="en-US"/>
              <a:pPr>
                <a:defRPr/>
              </a:pPr>
              <a:t>‹N›</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921BF67-C196-41E6-87B0-19C877439530}" type="slidenum">
              <a:rPr lang="he-IL" altLang="en-US"/>
              <a:pPr>
                <a:defRPr/>
              </a:pPr>
              <a:t>‹N›</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A5A21572-280F-4FDA-8DA6-E98E59F8B73F}" type="slidenum">
              <a:rPr lang="he-IL" altLang="en-US"/>
              <a:pPr>
                <a:defRPr/>
              </a:pPr>
              <a:t>‹N›</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27BF59E0-47A6-425D-9DD6-031379DC7400}" type="slidenum">
              <a:rPr lang="he-IL" altLang="en-US"/>
              <a:pPr>
                <a:defRPr/>
              </a:pPr>
              <a:t>‹N›</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48791A1-5FE1-451B-9983-3EF73785F130}" type="slidenum">
              <a:rPr lang="he-IL" altLang="en-US"/>
              <a:pPr>
                <a:defRPr/>
              </a:pPr>
              <a:t>‹N›</a:t>
            </a:fld>
            <a:endParaRPr lang="en-US"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87034267-FB00-4B71-BEC7-3BB35AB7F23B}" type="slidenum">
              <a:rPr lang="he-IL" altLang="en-US"/>
              <a:pPr>
                <a:defRPr/>
              </a:pPr>
              <a:t>‹N›</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FCC29998-40E2-4151-98FB-04DA838418A0}" type="slidenum">
              <a:rPr lang="he-IL" altLang="en-US"/>
              <a:pPr>
                <a:defRPr/>
              </a:pPr>
              <a:t>‹N›</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he-IL" smtClean="0"/>
              <a:t>Click to edit Master title style</a:t>
            </a:r>
          </a:p>
        </p:txBody>
      </p:sp>
      <p:sp>
        <p:nvSpPr>
          <p:cNvPr id="163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he-IL" smtClean="0"/>
              <a:t>Click to edit Master text styles</a:t>
            </a:r>
          </a:p>
          <a:p>
            <a:pPr lvl="1"/>
            <a:r>
              <a:rPr lang="en-US" altLang="he-IL" smtClean="0"/>
              <a:t>Second level</a:t>
            </a:r>
          </a:p>
          <a:p>
            <a:pPr lvl="2"/>
            <a:r>
              <a:rPr lang="en-US" altLang="he-IL" smtClean="0"/>
              <a:t>Third level</a:t>
            </a:r>
          </a:p>
          <a:p>
            <a:pPr lvl="3"/>
            <a:r>
              <a:rPr lang="en-US" altLang="he-IL" smtClean="0"/>
              <a:t>Fourth level</a:t>
            </a:r>
          </a:p>
          <a:p>
            <a:pPr lvl="4"/>
            <a:r>
              <a:rPr lang="en-US" altLang="he-IL"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mn-lt"/>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atin typeface="+mn-lt"/>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atin typeface="+mn-lt"/>
                <a:cs typeface="Times New Roman" pitchFamily="18" charset="0"/>
              </a:defRPr>
            </a:lvl1pPr>
          </a:lstStyle>
          <a:p>
            <a:pPr>
              <a:defRPr/>
            </a:pPr>
            <a:fld id="{6417EA91-014E-4372-8D0F-F8091AD215BB}" type="slidenum">
              <a:rPr lang="he-IL" altLang="en-US"/>
              <a:pPr>
                <a:defRPr/>
              </a:pPr>
              <a:t>‹N›</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image" Target="../media/image33.wmf"/><Relationship Id="rId3" Type="http://schemas.openxmlformats.org/officeDocument/2006/relationships/notesSlide" Target="../notesSlides/notesSlide10.xml"/><Relationship Id="rId7" Type="http://schemas.openxmlformats.org/officeDocument/2006/relationships/image" Target="../media/image30.wmf"/><Relationship Id="rId12" Type="http://schemas.openxmlformats.org/officeDocument/2006/relationships/oleObject" Target="../embeddings/oleObject21.bin"/><Relationship Id="rId2" Type="http://schemas.openxmlformats.org/officeDocument/2006/relationships/slideLayout" Target="../slideLayouts/slideLayout7.xml"/><Relationship Id="rId16" Type="http://schemas.openxmlformats.org/officeDocument/2006/relationships/image" Target="../media/image34.wmf"/><Relationship Id="rId1" Type="http://schemas.openxmlformats.org/officeDocument/2006/relationships/vmlDrawing" Target="../drawings/vmlDrawing5.vml"/><Relationship Id="rId6" Type="http://schemas.openxmlformats.org/officeDocument/2006/relationships/oleObject" Target="../embeddings/oleObject18.bin"/><Relationship Id="rId11" Type="http://schemas.openxmlformats.org/officeDocument/2006/relationships/image" Target="../media/image32.wmf"/><Relationship Id="rId5" Type="http://schemas.openxmlformats.org/officeDocument/2006/relationships/image" Target="../media/image8.png"/><Relationship Id="rId15" Type="http://schemas.openxmlformats.org/officeDocument/2006/relationships/oleObject" Target="../embeddings/oleObject22.bin"/><Relationship Id="rId10" Type="http://schemas.openxmlformats.org/officeDocument/2006/relationships/oleObject" Target="../embeddings/oleObject20.bin"/><Relationship Id="rId4" Type="http://schemas.openxmlformats.org/officeDocument/2006/relationships/image" Target="../media/image15.png"/><Relationship Id="rId9" Type="http://schemas.openxmlformats.org/officeDocument/2006/relationships/image" Target="../media/image31.wmf"/><Relationship Id="rId1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png"/><Relationship Id="rId7"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8.png"/><Relationship Id="rId7"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3" Type="http://schemas.openxmlformats.org/officeDocument/2006/relationships/image" Target="../media/image41.wmf"/><Relationship Id="rId18" Type="http://schemas.openxmlformats.org/officeDocument/2006/relationships/oleObject" Target="../embeddings/oleObject30.bin"/><Relationship Id="rId26" Type="http://schemas.openxmlformats.org/officeDocument/2006/relationships/oleObject" Target="../embeddings/oleObject34.bin"/><Relationship Id="rId3" Type="http://schemas.openxmlformats.org/officeDocument/2006/relationships/notesSlide" Target="../notesSlides/notesSlide14.xml"/><Relationship Id="rId21" Type="http://schemas.openxmlformats.org/officeDocument/2006/relationships/image" Target="../media/image45.wmf"/><Relationship Id="rId34" Type="http://schemas.openxmlformats.org/officeDocument/2006/relationships/image" Target="../media/image50.wmf"/><Relationship Id="rId7" Type="http://schemas.openxmlformats.org/officeDocument/2006/relationships/image" Target="../media/image38.wmf"/><Relationship Id="rId12" Type="http://schemas.openxmlformats.org/officeDocument/2006/relationships/oleObject" Target="../embeddings/oleObject27.bin"/><Relationship Id="rId17" Type="http://schemas.openxmlformats.org/officeDocument/2006/relationships/image" Target="../media/image43.wmf"/><Relationship Id="rId25" Type="http://schemas.openxmlformats.org/officeDocument/2006/relationships/image" Target="../media/image47.wmf"/><Relationship Id="rId33" Type="http://schemas.openxmlformats.org/officeDocument/2006/relationships/oleObject" Target="../embeddings/oleObject38.bin"/><Relationship Id="rId2" Type="http://schemas.openxmlformats.org/officeDocument/2006/relationships/slideLayout" Target="../slideLayouts/slideLayout7.xml"/><Relationship Id="rId16" Type="http://schemas.openxmlformats.org/officeDocument/2006/relationships/oleObject" Target="../embeddings/oleObject29.bin"/><Relationship Id="rId20" Type="http://schemas.openxmlformats.org/officeDocument/2006/relationships/oleObject" Target="../embeddings/oleObject31.bin"/><Relationship Id="rId29" Type="http://schemas.openxmlformats.org/officeDocument/2006/relationships/oleObject" Target="../embeddings/oleObject35.bin"/><Relationship Id="rId1" Type="http://schemas.openxmlformats.org/officeDocument/2006/relationships/vmlDrawing" Target="../drawings/vmlDrawing6.vml"/><Relationship Id="rId6" Type="http://schemas.openxmlformats.org/officeDocument/2006/relationships/oleObject" Target="../embeddings/oleObject24.bin"/><Relationship Id="rId11" Type="http://schemas.openxmlformats.org/officeDocument/2006/relationships/image" Target="../media/image40.wmf"/><Relationship Id="rId24" Type="http://schemas.openxmlformats.org/officeDocument/2006/relationships/oleObject" Target="../embeddings/oleObject33.bin"/><Relationship Id="rId32" Type="http://schemas.openxmlformats.org/officeDocument/2006/relationships/oleObject" Target="../embeddings/oleObject37.bin"/><Relationship Id="rId5" Type="http://schemas.openxmlformats.org/officeDocument/2006/relationships/image" Target="../media/image31.wmf"/><Relationship Id="rId15" Type="http://schemas.openxmlformats.org/officeDocument/2006/relationships/image" Target="../media/image42.wmf"/><Relationship Id="rId23" Type="http://schemas.openxmlformats.org/officeDocument/2006/relationships/image" Target="../media/image46.wmf"/><Relationship Id="rId28" Type="http://schemas.openxmlformats.org/officeDocument/2006/relationships/image" Target="../media/image8.png"/><Relationship Id="rId10" Type="http://schemas.openxmlformats.org/officeDocument/2006/relationships/oleObject" Target="../embeddings/oleObject26.bin"/><Relationship Id="rId19" Type="http://schemas.openxmlformats.org/officeDocument/2006/relationships/image" Target="../media/image44.wmf"/><Relationship Id="rId31" Type="http://schemas.openxmlformats.org/officeDocument/2006/relationships/image" Target="../media/image49.wmf"/><Relationship Id="rId4" Type="http://schemas.openxmlformats.org/officeDocument/2006/relationships/oleObject" Target="../embeddings/oleObject23.bin"/><Relationship Id="rId9" Type="http://schemas.openxmlformats.org/officeDocument/2006/relationships/image" Target="../media/image39.wmf"/><Relationship Id="rId14" Type="http://schemas.openxmlformats.org/officeDocument/2006/relationships/oleObject" Target="../embeddings/oleObject28.bin"/><Relationship Id="rId22" Type="http://schemas.openxmlformats.org/officeDocument/2006/relationships/oleObject" Target="../embeddings/oleObject32.bin"/><Relationship Id="rId27" Type="http://schemas.openxmlformats.org/officeDocument/2006/relationships/image" Target="../media/image48.wmf"/><Relationship Id="rId30" Type="http://schemas.openxmlformats.org/officeDocument/2006/relationships/oleObject" Target="../embeddings/oleObject36.bin"/><Relationship Id="rId35" Type="http://schemas.openxmlformats.org/officeDocument/2006/relationships/image" Target="../media/image55.png"/><Relationship Id="rId8" Type="http://schemas.openxmlformats.org/officeDocument/2006/relationships/oleObject" Target="../embeddings/oleObject25.bin"/></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1.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52.wmf"/><Relationship Id="rId3" Type="http://schemas.openxmlformats.org/officeDocument/2006/relationships/notesSlide" Target="../notesSlides/notesSlide16.xml"/><Relationship Id="rId7" Type="http://schemas.openxmlformats.org/officeDocument/2006/relationships/oleObject" Target="../embeddings/oleObject39.bin"/><Relationship Id="rId12" Type="http://schemas.openxmlformats.org/officeDocument/2006/relationships/image" Target="../media/image56.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60.png"/><Relationship Id="rId11" Type="http://schemas.openxmlformats.org/officeDocument/2006/relationships/image" Target="../media/image53.jpeg"/><Relationship Id="rId5" Type="http://schemas.openxmlformats.org/officeDocument/2006/relationships/image" Target="../media/image59.png"/><Relationship Id="rId10" Type="http://schemas.openxmlformats.org/officeDocument/2006/relationships/image" Target="../media/image52.wmf"/><Relationship Id="rId4" Type="http://schemas.openxmlformats.org/officeDocument/2006/relationships/image" Target="../media/image8.png"/><Relationship Id="rId9" Type="http://schemas.openxmlformats.org/officeDocument/2006/relationships/oleObject" Target="../embeddings/oleObject490.bin"/></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41.bin"/><Relationship Id="rId3" Type="http://schemas.openxmlformats.org/officeDocument/2006/relationships/image" Target="../media/image8.png"/><Relationship Id="rId7" Type="http://schemas.openxmlformats.org/officeDocument/2006/relationships/image" Target="../media/image57.jpe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56.jpeg"/><Relationship Id="rId5" Type="http://schemas.openxmlformats.org/officeDocument/2006/relationships/image" Target="../media/image54.wmf"/><Relationship Id="rId10" Type="http://schemas.openxmlformats.org/officeDocument/2006/relationships/image" Target="../media/image6.jpeg"/><Relationship Id="rId4" Type="http://schemas.openxmlformats.org/officeDocument/2006/relationships/oleObject" Target="../embeddings/oleObject40.bin"/><Relationship Id="rId9" Type="http://schemas.openxmlformats.org/officeDocument/2006/relationships/image" Target="../media/image55.wmf"/></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59.wmf"/><Relationship Id="rId13" Type="http://schemas.openxmlformats.org/officeDocument/2006/relationships/oleObject" Target="../embeddings/oleObject450.bin"/><Relationship Id="rId3" Type="http://schemas.openxmlformats.org/officeDocument/2006/relationships/notesSlide" Target="../notesSlides/notesSlide17.xml"/><Relationship Id="rId7" Type="http://schemas.openxmlformats.org/officeDocument/2006/relationships/oleObject" Target="../embeddings/oleObject43.bin"/><Relationship Id="rId12" Type="http://schemas.openxmlformats.org/officeDocument/2006/relationships/image" Target="../media/image61.wmf"/><Relationship Id="rId2" Type="http://schemas.openxmlformats.org/officeDocument/2006/relationships/slideLayout" Target="../slideLayouts/slideLayout7.xml"/><Relationship Id="rId16" Type="http://schemas.openxmlformats.org/officeDocument/2006/relationships/image" Target="../media/image62.png"/><Relationship Id="rId1" Type="http://schemas.openxmlformats.org/officeDocument/2006/relationships/vmlDrawing" Target="../drawings/vmlDrawing9.vml"/><Relationship Id="rId6" Type="http://schemas.openxmlformats.org/officeDocument/2006/relationships/image" Target="../media/image58.wmf"/><Relationship Id="rId11" Type="http://schemas.openxmlformats.org/officeDocument/2006/relationships/oleObject" Target="../embeddings/oleObject45.bin"/><Relationship Id="rId5" Type="http://schemas.openxmlformats.org/officeDocument/2006/relationships/oleObject" Target="../embeddings/oleObject42.bin"/><Relationship Id="rId15" Type="http://schemas.openxmlformats.org/officeDocument/2006/relationships/image" Target="../media/image71.png"/><Relationship Id="rId10" Type="http://schemas.openxmlformats.org/officeDocument/2006/relationships/image" Target="../media/image60.wmf"/><Relationship Id="rId4" Type="http://schemas.openxmlformats.org/officeDocument/2006/relationships/image" Target="../media/image8.png"/><Relationship Id="rId9" Type="http://schemas.openxmlformats.org/officeDocument/2006/relationships/oleObject" Target="../embeddings/oleObject44.bin"/><Relationship Id="rId14" Type="http://schemas.openxmlformats.org/officeDocument/2006/relationships/image" Target="../media/image61.wmf"/></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8.png"/><Relationship Id="rId7"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8.png"/><Relationship Id="rId7"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6.jpeg"/><Relationship Id="rId10" Type="http://schemas.openxmlformats.org/officeDocument/2006/relationships/image" Target="../media/image74.jpeg"/><Relationship Id="rId4" Type="http://schemas.openxmlformats.org/officeDocument/2006/relationships/image" Target="../media/image70.png"/><Relationship Id="rId9" Type="http://schemas.openxmlformats.org/officeDocument/2006/relationships/image" Target="../media/image73.png"/></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48.bin"/><Relationship Id="rId13" Type="http://schemas.openxmlformats.org/officeDocument/2006/relationships/oleObject" Target="../embeddings/oleObject51.bin"/><Relationship Id="rId3" Type="http://schemas.openxmlformats.org/officeDocument/2006/relationships/notesSlide" Target="../notesSlides/notesSlide20.xml"/><Relationship Id="rId7" Type="http://schemas.openxmlformats.org/officeDocument/2006/relationships/image" Target="../media/image76.wmf"/><Relationship Id="rId12" Type="http://schemas.openxmlformats.org/officeDocument/2006/relationships/oleObject" Target="../embeddings/oleObject50.bin"/><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47.bin"/><Relationship Id="rId11" Type="http://schemas.openxmlformats.org/officeDocument/2006/relationships/image" Target="../media/image31.wmf"/><Relationship Id="rId5" Type="http://schemas.openxmlformats.org/officeDocument/2006/relationships/image" Target="../media/image75.wmf"/><Relationship Id="rId15" Type="http://schemas.openxmlformats.org/officeDocument/2006/relationships/image" Target="../media/image8.png"/><Relationship Id="rId10" Type="http://schemas.openxmlformats.org/officeDocument/2006/relationships/oleObject" Target="../embeddings/oleObject49.bin"/><Relationship Id="rId4" Type="http://schemas.openxmlformats.org/officeDocument/2006/relationships/oleObject" Target="../embeddings/oleObject46.bin"/><Relationship Id="rId9" Type="http://schemas.openxmlformats.org/officeDocument/2006/relationships/image" Target="../media/image77.wmf"/><Relationship Id="rId14" Type="http://schemas.openxmlformats.org/officeDocument/2006/relationships/image" Target="../media/image78.wmf"/></Relationships>
</file>

<file path=ppt/slides/_rels/slide24.xml.rels><?xml version="1.0" encoding="UTF-8" standalone="yes"?>
<Relationships xmlns="http://schemas.openxmlformats.org/package/2006/relationships"><Relationship Id="rId8" Type="http://schemas.openxmlformats.org/officeDocument/2006/relationships/image" Target="../media/image80.wmf"/><Relationship Id="rId13" Type="http://schemas.openxmlformats.org/officeDocument/2006/relationships/oleObject" Target="../embeddings/oleObject56.bin"/><Relationship Id="rId3" Type="http://schemas.openxmlformats.org/officeDocument/2006/relationships/notesSlide" Target="../notesSlides/notesSlide21.xml"/><Relationship Id="rId7" Type="http://schemas.openxmlformats.org/officeDocument/2006/relationships/oleObject" Target="../embeddings/oleObject53.bin"/><Relationship Id="rId12" Type="http://schemas.openxmlformats.org/officeDocument/2006/relationships/image" Target="../media/image82.wmf"/><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79.wmf"/><Relationship Id="rId11" Type="http://schemas.openxmlformats.org/officeDocument/2006/relationships/oleObject" Target="../embeddings/oleObject55.bin"/><Relationship Id="rId5" Type="http://schemas.openxmlformats.org/officeDocument/2006/relationships/oleObject" Target="../embeddings/oleObject52.bin"/><Relationship Id="rId10" Type="http://schemas.openxmlformats.org/officeDocument/2006/relationships/image" Target="../media/image81.wmf"/><Relationship Id="rId4" Type="http://schemas.openxmlformats.org/officeDocument/2006/relationships/image" Target="../media/image8.png"/><Relationship Id="rId9" Type="http://schemas.openxmlformats.org/officeDocument/2006/relationships/oleObject" Target="../embeddings/oleObject54.bin"/><Relationship Id="rId14" Type="http://schemas.openxmlformats.org/officeDocument/2006/relationships/image" Target="../media/image83.wmf"/></Relationships>
</file>

<file path=ppt/slides/_rels/slide25.xml.rels><?xml version="1.0" encoding="UTF-8" standalone="yes"?>
<Relationships xmlns="http://schemas.openxmlformats.org/package/2006/relationships"><Relationship Id="rId8" Type="http://schemas.openxmlformats.org/officeDocument/2006/relationships/image" Target="../media/image77.wmf"/><Relationship Id="rId18" Type="http://schemas.openxmlformats.org/officeDocument/2006/relationships/image" Target="../media/image87.png"/><Relationship Id="rId3" Type="http://schemas.openxmlformats.org/officeDocument/2006/relationships/notesSlide" Target="../notesSlides/notesSlide22.xml"/><Relationship Id="rId21" Type="http://schemas.openxmlformats.org/officeDocument/2006/relationships/image" Target="../media/image90.png"/><Relationship Id="rId7" Type="http://schemas.openxmlformats.org/officeDocument/2006/relationships/oleObject" Target="../embeddings/oleObject58.bin"/><Relationship Id="rId17" Type="http://schemas.openxmlformats.org/officeDocument/2006/relationships/image" Target="../media/image86.png"/><Relationship Id="rId2" Type="http://schemas.openxmlformats.org/officeDocument/2006/relationships/slideLayout" Target="../slideLayouts/slideLayout7.xml"/><Relationship Id="rId16" Type="http://schemas.openxmlformats.org/officeDocument/2006/relationships/image" Target="../media/image94.png"/><Relationship Id="rId20" Type="http://schemas.openxmlformats.org/officeDocument/2006/relationships/image" Target="../media/image89.png"/><Relationship Id="rId1" Type="http://schemas.openxmlformats.org/officeDocument/2006/relationships/vmlDrawing" Target="../drawings/vmlDrawing12.vml"/><Relationship Id="rId6" Type="http://schemas.openxmlformats.org/officeDocument/2006/relationships/image" Target="../media/image76.wmf"/><Relationship Id="rId5" Type="http://schemas.openxmlformats.org/officeDocument/2006/relationships/oleObject" Target="../embeddings/oleObject57.bin"/><Relationship Id="rId10" Type="http://schemas.openxmlformats.org/officeDocument/2006/relationships/image" Target="../media/image84.jpeg"/><Relationship Id="rId19" Type="http://schemas.openxmlformats.org/officeDocument/2006/relationships/image" Target="../media/image88.png"/><Relationship Id="rId4" Type="http://schemas.openxmlformats.org/officeDocument/2006/relationships/image" Target="../media/image85.png"/><Relationship Id="rId9" Type="http://schemas.openxmlformats.org/officeDocument/2006/relationships/image" Target="../media/image8.png"/><Relationship Id="rId22" Type="http://schemas.openxmlformats.org/officeDocument/2006/relationships/image" Target="../media/image91.png"/></Relationships>
</file>

<file path=ppt/slides/_rels/slide26.xml.rels><?xml version="1.0" encoding="UTF-8" standalone="yes"?>
<Relationships xmlns="http://schemas.openxmlformats.org/package/2006/relationships"><Relationship Id="rId8" Type="http://schemas.openxmlformats.org/officeDocument/2006/relationships/image" Target="../media/image85.wmf"/><Relationship Id="rId3" Type="http://schemas.openxmlformats.org/officeDocument/2006/relationships/notesSlide" Target="../notesSlides/notesSlide23.xml"/><Relationship Id="rId21" Type="http://schemas.openxmlformats.org/officeDocument/2006/relationships/image" Target="../media/image110.png"/><Relationship Id="rId34" Type="http://schemas.openxmlformats.org/officeDocument/2006/relationships/oleObject" Target="../embeddings/oleObject1010.bin"/><Relationship Id="rId42" Type="http://schemas.openxmlformats.org/officeDocument/2006/relationships/image" Target="../media/image960.png"/><Relationship Id="rId47" Type="http://schemas.openxmlformats.org/officeDocument/2006/relationships/oleObject" Target="../embeddings/oleObject64.bin"/><Relationship Id="rId7" Type="http://schemas.openxmlformats.org/officeDocument/2006/relationships/oleObject" Target="../embeddings/oleObject92.bin"/><Relationship Id="rId12" Type="http://schemas.openxmlformats.org/officeDocument/2006/relationships/image" Target="../media/image86.wmf"/><Relationship Id="rId46" Type="http://schemas.openxmlformats.org/officeDocument/2006/relationships/oleObject" Target="../embeddings/oleObject63.bin"/><Relationship Id="rId25" Type="http://schemas.openxmlformats.org/officeDocument/2006/relationships/oleObject" Target="../embeddings/oleObject970.bin"/><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85.wmf"/><Relationship Id="rId11" Type="http://schemas.openxmlformats.org/officeDocument/2006/relationships/oleObject" Target="../embeddings/oleObject930.bin"/><Relationship Id="rId24" Type="http://schemas.openxmlformats.org/officeDocument/2006/relationships/oleObject" Target="../embeddings/oleObject61.bin"/><Relationship Id="rId37" Type="http://schemas.openxmlformats.org/officeDocument/2006/relationships/image" Target="../media/image96.png"/><Relationship Id="rId45" Type="http://schemas.openxmlformats.org/officeDocument/2006/relationships/image" Target="../media/image99.png"/><Relationship Id="rId5" Type="http://schemas.openxmlformats.org/officeDocument/2006/relationships/oleObject" Target="../embeddings/oleObject59.bin"/><Relationship Id="rId23" Type="http://schemas.openxmlformats.org/officeDocument/2006/relationships/image" Target="../media/image95.png"/><Relationship Id="rId36" Type="http://schemas.openxmlformats.org/officeDocument/2006/relationships/oleObject" Target="../embeddings/oleObject1020.bin"/><Relationship Id="rId49" Type="http://schemas.openxmlformats.org/officeDocument/2006/relationships/image" Target="../media/image98.png"/><Relationship Id="rId10" Type="http://schemas.openxmlformats.org/officeDocument/2006/relationships/image" Target="../media/image86.wmf"/><Relationship Id="rId44" Type="http://schemas.openxmlformats.org/officeDocument/2006/relationships/image" Target="../media/image92.png"/><Relationship Id="rId4" Type="http://schemas.openxmlformats.org/officeDocument/2006/relationships/image" Target="../media/image8.png"/><Relationship Id="rId9" Type="http://schemas.openxmlformats.org/officeDocument/2006/relationships/oleObject" Target="../embeddings/oleObject60.bin"/><Relationship Id="rId35" Type="http://schemas.openxmlformats.org/officeDocument/2006/relationships/oleObject" Target="../embeddings/oleObject62.bin"/><Relationship Id="rId43" Type="http://schemas.openxmlformats.org/officeDocument/2006/relationships/image" Target="../media/image97.png"/><Relationship Id="rId27" Type="http://schemas.openxmlformats.org/officeDocument/2006/relationships/oleObject" Target="../embeddings/oleObject980.bin"/><Relationship Id="rId48" Type="http://schemas.openxmlformats.org/officeDocument/2006/relationships/image" Target="../media/image100.png"/></Relationships>
</file>

<file path=ppt/slides/_rels/slide27.xml.rels><?xml version="1.0" encoding="UTF-8" standalone="yes"?>
<Relationships xmlns="http://schemas.openxmlformats.org/package/2006/relationships"><Relationship Id="rId8" Type="http://schemas.openxmlformats.org/officeDocument/2006/relationships/image" Target="../media/image88.wmf"/><Relationship Id="rId13" Type="http://schemas.openxmlformats.org/officeDocument/2006/relationships/oleObject" Target="../embeddings/oleObject69.bin"/><Relationship Id="rId3" Type="http://schemas.openxmlformats.org/officeDocument/2006/relationships/notesSlide" Target="../notesSlides/notesSlide24.xml"/><Relationship Id="rId7" Type="http://schemas.openxmlformats.org/officeDocument/2006/relationships/oleObject" Target="../embeddings/oleObject66.bin"/><Relationship Id="rId12" Type="http://schemas.openxmlformats.org/officeDocument/2006/relationships/image" Target="../media/image90.wmf"/><Relationship Id="rId2" Type="http://schemas.openxmlformats.org/officeDocument/2006/relationships/slideLayout" Target="../slideLayouts/slideLayout7.xml"/><Relationship Id="rId16" Type="http://schemas.openxmlformats.org/officeDocument/2006/relationships/image" Target="../media/image91.wmf"/><Relationship Id="rId1" Type="http://schemas.openxmlformats.org/officeDocument/2006/relationships/vmlDrawing" Target="../drawings/vmlDrawing14.vml"/><Relationship Id="rId6" Type="http://schemas.openxmlformats.org/officeDocument/2006/relationships/image" Target="../media/image87.wmf"/><Relationship Id="rId11" Type="http://schemas.openxmlformats.org/officeDocument/2006/relationships/oleObject" Target="../embeddings/oleObject68.bin"/><Relationship Id="rId5" Type="http://schemas.openxmlformats.org/officeDocument/2006/relationships/oleObject" Target="../embeddings/oleObject65.bin"/><Relationship Id="rId15" Type="http://schemas.openxmlformats.org/officeDocument/2006/relationships/oleObject" Target="../embeddings/oleObject71.bin"/><Relationship Id="rId10" Type="http://schemas.openxmlformats.org/officeDocument/2006/relationships/image" Target="../media/image89.wmf"/><Relationship Id="rId4" Type="http://schemas.openxmlformats.org/officeDocument/2006/relationships/image" Target="../media/image8.png"/><Relationship Id="rId9" Type="http://schemas.openxmlformats.org/officeDocument/2006/relationships/oleObject" Target="../embeddings/oleObject67.bin"/><Relationship Id="rId14" Type="http://schemas.openxmlformats.org/officeDocument/2006/relationships/oleObject" Target="../embeddings/oleObject70.bin"/></Relationships>
</file>

<file path=ppt/slides/_rels/slide28.xml.rels><?xml version="1.0" encoding="UTF-8" standalone="yes"?>
<Relationships xmlns="http://schemas.openxmlformats.org/package/2006/relationships"><Relationship Id="rId8" Type="http://schemas.openxmlformats.org/officeDocument/2006/relationships/image" Target="../media/image93.wmf"/><Relationship Id="rId13" Type="http://schemas.openxmlformats.org/officeDocument/2006/relationships/image" Target="../media/image131.png"/><Relationship Id="rId3" Type="http://schemas.openxmlformats.org/officeDocument/2006/relationships/notesSlide" Target="../notesSlides/notesSlide25.xml"/><Relationship Id="rId7" Type="http://schemas.openxmlformats.org/officeDocument/2006/relationships/oleObject" Target="../embeddings/oleObject73.bin"/><Relationship Id="rId12" Type="http://schemas.openxmlformats.org/officeDocument/2006/relationships/image" Target="../media/image130.png"/><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92.wmf"/><Relationship Id="rId11" Type="http://schemas.openxmlformats.org/officeDocument/2006/relationships/image" Target="../media/image129.png"/><Relationship Id="rId5" Type="http://schemas.openxmlformats.org/officeDocument/2006/relationships/oleObject" Target="../embeddings/oleObject72.bin"/><Relationship Id="rId10" Type="http://schemas.openxmlformats.org/officeDocument/2006/relationships/image" Target="../media/image128.png"/><Relationship Id="rId4" Type="http://schemas.openxmlformats.org/officeDocument/2006/relationships/image" Target="../media/image8.png"/><Relationship Id="rId9" Type="http://schemas.openxmlformats.org/officeDocument/2006/relationships/image" Target="../media/image127.png"/><Relationship Id="rId14" Type="http://schemas.openxmlformats.org/officeDocument/2006/relationships/image" Target="../media/image132.png"/></Relationships>
</file>

<file path=ppt/slides/_rels/slide29.xml.rels><?xml version="1.0" encoding="UTF-8" standalone="yes"?>
<Relationships xmlns="http://schemas.openxmlformats.org/package/2006/relationships"><Relationship Id="rId8" Type="http://schemas.openxmlformats.org/officeDocument/2006/relationships/image" Target="../media/image95.wmf"/><Relationship Id="rId13" Type="http://schemas.openxmlformats.org/officeDocument/2006/relationships/image" Target="../media/image97.wmf"/><Relationship Id="rId3" Type="http://schemas.openxmlformats.org/officeDocument/2006/relationships/notesSlide" Target="../notesSlides/notesSlide26.xml"/><Relationship Id="rId7" Type="http://schemas.openxmlformats.org/officeDocument/2006/relationships/oleObject" Target="../embeddings/oleObject75.bin"/><Relationship Id="rId12" Type="http://schemas.openxmlformats.org/officeDocument/2006/relationships/oleObject" Target="../embeddings/oleObject78.bin"/><Relationship Id="rId17" Type="http://schemas.openxmlformats.org/officeDocument/2006/relationships/image" Target="../media/image99.wmf"/><Relationship Id="rId2" Type="http://schemas.openxmlformats.org/officeDocument/2006/relationships/slideLayout" Target="../slideLayouts/slideLayout7.xml"/><Relationship Id="rId16" Type="http://schemas.openxmlformats.org/officeDocument/2006/relationships/oleObject" Target="../embeddings/oleObject80.bin"/><Relationship Id="rId1" Type="http://schemas.openxmlformats.org/officeDocument/2006/relationships/vmlDrawing" Target="../drawings/vmlDrawing16.vml"/><Relationship Id="rId6" Type="http://schemas.openxmlformats.org/officeDocument/2006/relationships/image" Target="../media/image94.wmf"/><Relationship Id="rId11" Type="http://schemas.openxmlformats.org/officeDocument/2006/relationships/image" Target="../media/image96.wmf"/><Relationship Id="rId5" Type="http://schemas.openxmlformats.org/officeDocument/2006/relationships/oleObject" Target="../embeddings/oleObject74.bin"/><Relationship Id="rId15" Type="http://schemas.openxmlformats.org/officeDocument/2006/relationships/image" Target="../media/image98.wmf"/><Relationship Id="rId10" Type="http://schemas.openxmlformats.org/officeDocument/2006/relationships/oleObject" Target="../embeddings/oleObject77.bin"/><Relationship Id="rId4" Type="http://schemas.openxmlformats.org/officeDocument/2006/relationships/image" Target="../media/image8.png"/><Relationship Id="rId9" Type="http://schemas.openxmlformats.org/officeDocument/2006/relationships/oleObject" Target="../embeddings/oleObject76.bin"/><Relationship Id="rId14" Type="http://schemas.openxmlformats.org/officeDocument/2006/relationships/oleObject" Target="../embeddings/oleObject79.bin"/></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02.jpeg"/><Relationship Id="rId13" Type="http://schemas.openxmlformats.org/officeDocument/2006/relationships/image" Target="../media/image107.png"/><Relationship Id="rId3" Type="http://schemas.openxmlformats.org/officeDocument/2006/relationships/slideLayout" Target="../slideLayouts/slideLayout7.xml"/><Relationship Id="rId7" Type="http://schemas.openxmlformats.org/officeDocument/2006/relationships/image" Target="../media/image101.jpeg"/><Relationship Id="rId12" Type="http://schemas.openxmlformats.org/officeDocument/2006/relationships/image" Target="../media/image106.jpe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100.jpeg"/><Relationship Id="rId11" Type="http://schemas.openxmlformats.org/officeDocument/2006/relationships/image" Target="../media/image105.jpeg"/><Relationship Id="rId5" Type="http://schemas.openxmlformats.org/officeDocument/2006/relationships/image" Target="../media/image8.png"/><Relationship Id="rId10" Type="http://schemas.openxmlformats.org/officeDocument/2006/relationships/image" Target="../media/image104.png"/><Relationship Id="rId4" Type="http://schemas.openxmlformats.org/officeDocument/2006/relationships/notesSlide" Target="../notesSlides/notesSlide27.xml"/><Relationship Id="rId9" Type="http://schemas.openxmlformats.org/officeDocument/2006/relationships/image" Target="../media/image103.jpeg"/></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1390.bin"/><Relationship Id="rId3" Type="http://schemas.openxmlformats.org/officeDocument/2006/relationships/notesSlide" Target="../notesSlides/notesSlide28.xml"/><Relationship Id="rId7" Type="http://schemas.openxmlformats.org/officeDocument/2006/relationships/image" Target="../media/image108.wmf"/><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oleObject" Target="../embeddings/oleObject81.bin"/><Relationship Id="rId11" Type="http://schemas.openxmlformats.org/officeDocument/2006/relationships/image" Target="../media/image143.png"/><Relationship Id="rId5" Type="http://schemas.openxmlformats.org/officeDocument/2006/relationships/image" Target="../media/image109.jpeg"/><Relationship Id="rId10" Type="http://schemas.openxmlformats.org/officeDocument/2006/relationships/image" Target="../media/image142.png"/><Relationship Id="rId4" Type="http://schemas.openxmlformats.org/officeDocument/2006/relationships/image" Target="../media/image8.png"/><Relationship Id="rId9" Type="http://schemas.openxmlformats.org/officeDocument/2006/relationships/image" Target="../media/image108.wmf"/></Relationships>
</file>

<file path=ppt/slides/_rels/slide32.xml.rels><?xml version="1.0" encoding="UTF-8" standalone="yes"?>
<Relationships xmlns="http://schemas.openxmlformats.org/package/2006/relationships"><Relationship Id="rId8" Type="http://schemas.openxmlformats.org/officeDocument/2006/relationships/image" Target="../media/image113.jpeg"/><Relationship Id="rId13" Type="http://schemas.openxmlformats.org/officeDocument/2006/relationships/image" Target="../media/image150.png"/><Relationship Id="rId3" Type="http://schemas.openxmlformats.org/officeDocument/2006/relationships/image" Target="../media/image8.png"/><Relationship Id="rId7" Type="http://schemas.openxmlformats.org/officeDocument/2006/relationships/image" Target="../media/image112.jpeg"/><Relationship Id="rId12" Type="http://schemas.openxmlformats.org/officeDocument/2006/relationships/image" Target="../media/image1490.png"/><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111.jpeg"/><Relationship Id="rId11" Type="http://schemas.openxmlformats.org/officeDocument/2006/relationships/image" Target="../media/image156.png"/><Relationship Id="rId5" Type="http://schemas.openxmlformats.org/officeDocument/2006/relationships/image" Target="../media/image110.wmf"/><Relationship Id="rId10" Type="http://schemas.openxmlformats.org/officeDocument/2006/relationships/image" Target="../media/image155.png"/><Relationship Id="rId4" Type="http://schemas.openxmlformats.org/officeDocument/2006/relationships/oleObject" Target="../embeddings/oleObject82.bin"/><Relationship Id="rId9" Type="http://schemas.openxmlformats.org/officeDocument/2006/relationships/image" Target="../media/image114.png"/></Relationships>
</file>

<file path=ppt/slides/_rels/slide33.xml.rels><?xml version="1.0" encoding="UTF-8" standalone="yes"?>
<Relationships xmlns="http://schemas.openxmlformats.org/package/2006/relationships"><Relationship Id="rId8" Type="http://schemas.openxmlformats.org/officeDocument/2006/relationships/image" Target="../media/image153.png"/><Relationship Id="rId3" Type="http://schemas.microsoft.com/office/2007/relationships/media" Target="../media/media4.wmv"/><Relationship Id="rId7" Type="http://schemas.openxmlformats.org/officeDocument/2006/relationships/image" Target="../media/image116.png"/><Relationship Id="rId12" Type="http://schemas.openxmlformats.org/officeDocument/2006/relationships/image" Target="../media/image119.png"/><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115.png"/><Relationship Id="rId11" Type="http://schemas.openxmlformats.org/officeDocument/2006/relationships/image" Target="../media/image118.png"/><Relationship Id="rId5" Type="http://schemas.openxmlformats.org/officeDocument/2006/relationships/slideLayout" Target="../slideLayouts/slideLayout7.xml"/><Relationship Id="rId10" Type="http://schemas.openxmlformats.org/officeDocument/2006/relationships/image" Target="../media/image8.png"/><Relationship Id="rId4" Type="http://schemas.openxmlformats.org/officeDocument/2006/relationships/video" Target="../media/media4.wmv"/><Relationship Id="rId9" Type="http://schemas.openxmlformats.org/officeDocument/2006/relationships/image" Target="../media/image117.png"/></Relationships>
</file>

<file path=ppt/slides/_rels/slide34.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notesSlide" Target="../notesSlides/notesSlide29.xml"/><Relationship Id="rId7" Type="http://schemas.openxmlformats.org/officeDocument/2006/relationships/image" Target="../media/image120.wmf"/><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oleObject" Target="../embeddings/oleObject83.bin"/><Relationship Id="rId5" Type="http://schemas.openxmlformats.org/officeDocument/2006/relationships/image" Target="../media/image121.jpeg"/><Relationship Id="rId10" Type="http://schemas.openxmlformats.org/officeDocument/2006/relationships/image" Target="../media/image124.jpeg"/><Relationship Id="rId4" Type="http://schemas.openxmlformats.org/officeDocument/2006/relationships/image" Target="../media/image8.png"/><Relationship Id="rId9" Type="http://schemas.openxmlformats.org/officeDocument/2006/relationships/image" Target="../media/image123.jpeg"/></Relationships>
</file>

<file path=ppt/slides/_rels/slide35.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8.jpeg"/><Relationship Id="rId3" Type="http://schemas.openxmlformats.org/officeDocument/2006/relationships/image" Target="../media/image8.png"/><Relationship Id="rId7" Type="http://schemas.openxmlformats.org/officeDocument/2006/relationships/image" Target="../media/image123.jpeg"/><Relationship Id="rId12" Type="http://schemas.openxmlformats.org/officeDocument/2006/relationships/image" Target="../media/image137.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26.png"/><Relationship Id="rId11" Type="http://schemas.openxmlformats.org/officeDocument/2006/relationships/image" Target="../media/image136.png"/><Relationship Id="rId5" Type="http://schemas.openxmlformats.org/officeDocument/2006/relationships/image" Target="../media/image121.jpeg"/><Relationship Id="rId10" Type="http://schemas.openxmlformats.org/officeDocument/2006/relationships/image" Target="../media/image135.png"/><Relationship Id="rId4" Type="http://schemas.openxmlformats.org/officeDocument/2006/relationships/image" Target="../media/image125.png"/><Relationship Id="rId9" Type="http://schemas.openxmlformats.org/officeDocument/2006/relationships/image" Target="../media/image134.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24.jpeg"/><Relationship Id="rId4" Type="http://schemas.openxmlformats.org/officeDocument/2006/relationships/image" Target="../media/image139.png"/></Relationships>
</file>

<file path=ppt/slides/_rels/slide37.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8.png"/><Relationship Id="rId7" Type="http://schemas.openxmlformats.org/officeDocument/2006/relationships/image" Target="../media/image111.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03.jpeg"/><Relationship Id="rId5" Type="http://schemas.openxmlformats.org/officeDocument/2006/relationships/image" Target="../media/image65.pn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41.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notesSlide" Target="../notesSlides/notesSlide5.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2.wmf"/><Relationship Id="rId5" Type="http://schemas.openxmlformats.org/officeDocument/2006/relationships/oleObject" Target="../embeddings/oleObject1.bin"/><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4.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8.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7.wmf"/><Relationship Id="rId13" Type="http://schemas.openxmlformats.org/officeDocument/2006/relationships/image" Target="../media/image19.wmf"/><Relationship Id="rId18" Type="http://schemas.openxmlformats.org/officeDocument/2006/relationships/oleObject" Target="../embeddings/oleObject10.bin"/><Relationship Id="rId3" Type="http://schemas.openxmlformats.org/officeDocument/2006/relationships/notesSlide" Target="../notesSlides/notesSlide8.xml"/><Relationship Id="rId21" Type="http://schemas.openxmlformats.org/officeDocument/2006/relationships/image" Target="../media/image23.wmf"/><Relationship Id="rId7" Type="http://schemas.openxmlformats.org/officeDocument/2006/relationships/oleObject" Target="../embeddings/oleObject5.bin"/><Relationship Id="rId12" Type="http://schemas.openxmlformats.org/officeDocument/2006/relationships/oleObject" Target="../embeddings/oleObject7.bin"/><Relationship Id="rId17" Type="http://schemas.openxmlformats.org/officeDocument/2006/relationships/image" Target="../media/image21.wmf"/><Relationship Id="rId2" Type="http://schemas.openxmlformats.org/officeDocument/2006/relationships/slideLayout" Target="../slideLayouts/slideLayout7.xml"/><Relationship Id="rId16" Type="http://schemas.openxmlformats.org/officeDocument/2006/relationships/oleObject" Target="../embeddings/oleObject9.bin"/><Relationship Id="rId20" Type="http://schemas.openxmlformats.org/officeDocument/2006/relationships/oleObject" Target="../embeddings/oleObject11.bin"/><Relationship Id="rId1" Type="http://schemas.openxmlformats.org/officeDocument/2006/relationships/vmlDrawing" Target="../drawings/vmlDrawing3.vml"/><Relationship Id="rId6" Type="http://schemas.openxmlformats.org/officeDocument/2006/relationships/image" Target="../media/image16.wmf"/><Relationship Id="rId11" Type="http://schemas.openxmlformats.org/officeDocument/2006/relationships/image" Target="../media/image8.png"/><Relationship Id="rId5" Type="http://schemas.openxmlformats.org/officeDocument/2006/relationships/oleObject" Target="../embeddings/oleObject4.bin"/><Relationship Id="rId15" Type="http://schemas.openxmlformats.org/officeDocument/2006/relationships/image" Target="../media/image20.wmf"/><Relationship Id="rId23" Type="http://schemas.openxmlformats.org/officeDocument/2006/relationships/image" Target="../media/image24.wmf"/><Relationship Id="rId10" Type="http://schemas.openxmlformats.org/officeDocument/2006/relationships/image" Target="../media/image18.wmf"/><Relationship Id="rId19" Type="http://schemas.openxmlformats.org/officeDocument/2006/relationships/image" Target="../media/image22.wmf"/><Relationship Id="rId4" Type="http://schemas.openxmlformats.org/officeDocument/2006/relationships/image" Target="../media/image15.png"/><Relationship Id="rId9" Type="http://schemas.openxmlformats.org/officeDocument/2006/relationships/oleObject" Target="../embeddings/oleObject6.bin"/><Relationship Id="rId14" Type="http://schemas.openxmlformats.org/officeDocument/2006/relationships/oleObject" Target="../embeddings/oleObject8.bin"/><Relationship Id="rId22" Type="http://schemas.openxmlformats.org/officeDocument/2006/relationships/oleObject" Target="../embeddings/oleObject12.bin"/></Relationships>
</file>

<file path=ppt/slides/_rels/slide9.xml.rels><?xml version="1.0" encoding="UTF-8" standalone="yes"?>
<Relationships xmlns="http://schemas.openxmlformats.org/package/2006/relationships"><Relationship Id="rId8" Type="http://schemas.openxmlformats.org/officeDocument/2006/relationships/image" Target="../media/image26.wmf"/><Relationship Id="rId13" Type="http://schemas.openxmlformats.org/officeDocument/2006/relationships/image" Target="../media/image28.wmf"/><Relationship Id="rId3" Type="http://schemas.openxmlformats.org/officeDocument/2006/relationships/notesSlide" Target="../notesSlides/notesSlide9.xml"/><Relationship Id="rId7" Type="http://schemas.openxmlformats.org/officeDocument/2006/relationships/oleObject" Target="../embeddings/oleObject14.bin"/><Relationship Id="rId12" Type="http://schemas.openxmlformats.org/officeDocument/2006/relationships/oleObject" Target="../embeddings/oleObject16.bin"/><Relationship Id="rId2" Type="http://schemas.openxmlformats.org/officeDocument/2006/relationships/slideLayout" Target="../slideLayouts/slideLayout7.xml"/><Relationship Id="rId16" Type="http://schemas.openxmlformats.org/officeDocument/2006/relationships/image" Target="../media/image31.png"/><Relationship Id="rId1" Type="http://schemas.openxmlformats.org/officeDocument/2006/relationships/vmlDrawing" Target="../drawings/vmlDrawing4.vml"/><Relationship Id="rId6" Type="http://schemas.openxmlformats.org/officeDocument/2006/relationships/image" Target="../media/image25.wmf"/><Relationship Id="rId11" Type="http://schemas.openxmlformats.org/officeDocument/2006/relationships/image" Target="../media/image27.wmf"/><Relationship Id="rId5" Type="http://schemas.openxmlformats.org/officeDocument/2006/relationships/oleObject" Target="../embeddings/oleObject13.bin"/><Relationship Id="rId15" Type="http://schemas.openxmlformats.org/officeDocument/2006/relationships/image" Target="../media/image29.wmf"/><Relationship Id="rId10" Type="http://schemas.openxmlformats.org/officeDocument/2006/relationships/oleObject" Target="../embeddings/oleObject15.bin"/><Relationship Id="rId4" Type="http://schemas.openxmlformats.org/officeDocument/2006/relationships/image" Target="../media/image30.png"/><Relationship Id="rId9" Type="http://schemas.openxmlformats.org/officeDocument/2006/relationships/image" Target="../media/image8.png"/><Relationship Id="rId14" Type="http://schemas.openxmlformats.org/officeDocument/2006/relationships/oleObject" Target="../embeddings/oleObject17.bin"/></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C1816"/>
        </a:solidFill>
        <a:effectLst/>
      </p:bgPr>
    </p:bg>
    <p:spTree>
      <p:nvGrpSpPr>
        <p:cNvPr id="1" name=""/>
        <p:cNvGrpSpPr/>
        <p:nvPr/>
      </p:nvGrpSpPr>
      <p:grpSpPr>
        <a:xfrm>
          <a:off x="0" y="0"/>
          <a:ext cx="0" cy="0"/>
          <a:chOff x="0" y="0"/>
          <a:chExt cx="0" cy="0"/>
        </a:xfrm>
      </p:grpSpPr>
      <p:pic>
        <p:nvPicPr>
          <p:cNvPr id="17413" name="Picture 2" descr="sahel"/>
          <p:cNvPicPr>
            <a:picLocks noChangeAspect="1" noChangeArrowheads="1"/>
          </p:cNvPicPr>
          <p:nvPr/>
        </p:nvPicPr>
        <p:blipFill>
          <a:blip r:embed="rId3" cstate="print"/>
          <a:srcRect/>
          <a:stretch>
            <a:fillRect/>
          </a:stretch>
        </p:blipFill>
        <p:spPr bwMode="auto">
          <a:xfrm>
            <a:off x="4495800" y="0"/>
            <a:ext cx="4648200" cy="6884988"/>
          </a:xfrm>
          <a:prstGeom prst="rect">
            <a:avLst/>
          </a:prstGeom>
          <a:noFill/>
          <a:ln w="9525">
            <a:noFill/>
            <a:miter lim="800000"/>
            <a:headEnd/>
            <a:tailEnd/>
          </a:ln>
        </p:spPr>
      </p:pic>
      <p:sp>
        <p:nvSpPr>
          <p:cNvPr id="17410" name="Rectangle 3"/>
          <p:cNvSpPr>
            <a:spLocks noChangeArrowheads="1"/>
          </p:cNvSpPr>
          <p:nvPr/>
        </p:nvSpPr>
        <p:spPr bwMode="auto">
          <a:xfrm>
            <a:off x="0" y="76200"/>
            <a:ext cx="4461074" cy="2108200"/>
          </a:xfrm>
          <a:prstGeom prst="rect">
            <a:avLst/>
          </a:prstGeom>
          <a:solidFill>
            <a:srgbClr val="1C1816"/>
          </a:solidFill>
          <a:ln w="9525">
            <a:noFill/>
            <a:miter lim="800000"/>
            <a:headEnd/>
            <a:tailEnd/>
          </a:ln>
        </p:spPr>
        <p:txBody>
          <a:bodyPr anchor="ctr"/>
          <a:lstStyle/>
          <a:p>
            <a:pPr algn="ctr">
              <a:spcBef>
                <a:spcPts val="600"/>
              </a:spcBef>
            </a:pPr>
            <a:r>
              <a:rPr lang="en-US" sz="2400" b="1" dirty="0">
                <a:solidFill>
                  <a:srgbClr val="FFFFCC"/>
                </a:solidFill>
              </a:rPr>
              <a:t>Pattern formation - a missing link in the study of ecosystem response to environmental changes</a:t>
            </a:r>
            <a:endParaRPr lang="en-US" sz="2400" dirty="0">
              <a:solidFill>
                <a:srgbClr val="FFFFCC"/>
              </a:solidFill>
            </a:endParaRPr>
          </a:p>
        </p:txBody>
      </p:sp>
      <p:sp>
        <p:nvSpPr>
          <p:cNvPr id="17411" name="Rectangle 4"/>
          <p:cNvSpPr>
            <a:spLocks noChangeArrowheads="1"/>
          </p:cNvSpPr>
          <p:nvPr/>
        </p:nvSpPr>
        <p:spPr bwMode="auto">
          <a:xfrm>
            <a:off x="457200" y="2514600"/>
            <a:ext cx="3562350" cy="2713050"/>
          </a:xfrm>
          <a:prstGeom prst="rect">
            <a:avLst/>
          </a:prstGeom>
          <a:solidFill>
            <a:srgbClr val="1C1816"/>
          </a:solidFill>
          <a:ln w="9525">
            <a:noFill/>
            <a:miter lim="800000"/>
            <a:headEnd/>
            <a:tailEnd/>
          </a:ln>
        </p:spPr>
        <p:txBody>
          <a:bodyPr wrap="square">
            <a:spAutoFit/>
          </a:bodyPr>
          <a:lstStyle/>
          <a:p>
            <a:pPr>
              <a:lnSpc>
                <a:spcPct val="40000"/>
              </a:lnSpc>
            </a:pPr>
            <a:endParaRPr lang="en-US" altLang="he-IL" sz="1600" dirty="0">
              <a:solidFill>
                <a:schemeClr val="bg1"/>
              </a:solidFill>
              <a:cs typeface="Arial" charset="0"/>
            </a:endParaRPr>
          </a:p>
          <a:p>
            <a:pPr algn="ctr"/>
            <a:r>
              <a:rPr lang="en-US" altLang="he-IL" dirty="0">
                <a:solidFill>
                  <a:schemeClr val="bg1"/>
                </a:solidFill>
              </a:rPr>
              <a:t>Ehud </a:t>
            </a:r>
            <a:r>
              <a:rPr lang="en-US" altLang="he-IL" dirty="0" err="1">
                <a:solidFill>
                  <a:schemeClr val="bg1"/>
                </a:solidFill>
              </a:rPr>
              <a:t>Meron</a:t>
            </a:r>
            <a:r>
              <a:rPr lang="en-US" altLang="he-IL" sz="2400" dirty="0">
                <a:solidFill>
                  <a:schemeClr val="bg1"/>
                </a:solidFill>
              </a:rPr>
              <a:t> </a:t>
            </a:r>
          </a:p>
          <a:p>
            <a:pPr algn="ctr">
              <a:spcBef>
                <a:spcPts val="600"/>
              </a:spcBef>
            </a:pPr>
            <a:r>
              <a:rPr lang="en-US" altLang="he-IL" sz="1600" dirty="0" smtClean="0">
                <a:solidFill>
                  <a:schemeClr val="bg1"/>
                </a:solidFill>
              </a:rPr>
              <a:t>Department of Solar Energy &amp; Environmental Physics </a:t>
            </a:r>
            <a:endParaRPr lang="en-US" altLang="he-IL" sz="1600" dirty="0">
              <a:solidFill>
                <a:schemeClr val="bg1"/>
              </a:solidFill>
            </a:endParaRPr>
          </a:p>
          <a:p>
            <a:pPr algn="ctr">
              <a:lnSpc>
                <a:spcPct val="75000"/>
              </a:lnSpc>
            </a:pPr>
            <a:r>
              <a:rPr lang="en-US" altLang="he-IL" sz="1600" dirty="0">
                <a:solidFill>
                  <a:schemeClr val="bg1"/>
                </a:solidFill>
              </a:rPr>
              <a:t>and</a:t>
            </a:r>
          </a:p>
          <a:p>
            <a:pPr algn="ctr">
              <a:spcBef>
                <a:spcPct val="25000"/>
              </a:spcBef>
            </a:pPr>
            <a:r>
              <a:rPr lang="en-US" altLang="he-IL" sz="1600" dirty="0">
                <a:solidFill>
                  <a:schemeClr val="bg1"/>
                </a:solidFill>
              </a:rPr>
              <a:t>Physics Department</a:t>
            </a:r>
          </a:p>
          <a:p>
            <a:pPr algn="ctr">
              <a:spcBef>
                <a:spcPts val="0"/>
              </a:spcBef>
            </a:pPr>
            <a:r>
              <a:rPr lang="en-US" altLang="he-IL" sz="1600" dirty="0">
                <a:solidFill>
                  <a:schemeClr val="bg1"/>
                </a:solidFill>
              </a:rPr>
              <a:t>Ben-Gurion </a:t>
            </a:r>
            <a:r>
              <a:rPr lang="en-US" altLang="he-IL" sz="1600" dirty="0" smtClean="0">
                <a:solidFill>
                  <a:schemeClr val="bg1"/>
                </a:solidFill>
              </a:rPr>
              <a:t>University</a:t>
            </a:r>
          </a:p>
          <a:p>
            <a:pPr algn="ctr">
              <a:spcBef>
                <a:spcPts val="0"/>
              </a:spcBef>
            </a:pPr>
            <a:endParaRPr lang="en-US" altLang="he-IL" sz="1600" dirty="0" smtClean="0">
              <a:solidFill>
                <a:schemeClr val="bg1"/>
              </a:solidFill>
            </a:endParaRPr>
          </a:p>
          <a:p>
            <a:pPr algn="ctr" rtl="1">
              <a:lnSpc>
                <a:spcPct val="90000"/>
              </a:lnSpc>
              <a:spcBef>
                <a:spcPct val="15000"/>
              </a:spcBef>
            </a:pPr>
            <a:endParaRPr lang="he-IL" altLang="he-IL" sz="1800" dirty="0">
              <a:solidFill>
                <a:srgbClr val="FEFEAC"/>
              </a:solidFill>
              <a:cs typeface="Arial" charset="0"/>
            </a:endParaRPr>
          </a:p>
        </p:txBody>
      </p:sp>
      <p:sp>
        <p:nvSpPr>
          <p:cNvPr id="17412" name="Rectangle 5"/>
          <p:cNvSpPr>
            <a:spLocks noChangeArrowheads="1"/>
          </p:cNvSpPr>
          <p:nvPr/>
        </p:nvSpPr>
        <p:spPr bwMode="auto">
          <a:xfrm>
            <a:off x="12700" y="5486400"/>
            <a:ext cx="4343400" cy="1264513"/>
          </a:xfrm>
          <a:prstGeom prst="rect">
            <a:avLst/>
          </a:prstGeom>
          <a:solidFill>
            <a:srgbClr val="1C1816"/>
          </a:solidFill>
          <a:ln w="9525">
            <a:noFill/>
            <a:miter lim="800000"/>
            <a:headEnd/>
            <a:tailEnd/>
          </a:ln>
        </p:spPr>
        <p:txBody>
          <a:bodyPr>
            <a:spAutoFit/>
          </a:bodyPr>
          <a:lstStyle/>
          <a:p>
            <a:pPr>
              <a:lnSpc>
                <a:spcPct val="40000"/>
              </a:lnSpc>
            </a:pPr>
            <a:endParaRPr lang="en-US" sz="1800" dirty="0">
              <a:solidFill>
                <a:srgbClr val="FFFFFF"/>
              </a:solidFill>
              <a:latin typeface="Times New Roman" pitchFamily="18" charset="0"/>
              <a:cs typeface="Arial" charset="0"/>
            </a:endParaRPr>
          </a:p>
          <a:p>
            <a:pPr algn="ctr">
              <a:lnSpc>
                <a:spcPts val="2100"/>
              </a:lnSpc>
              <a:spcBef>
                <a:spcPct val="0"/>
              </a:spcBef>
            </a:pPr>
            <a:r>
              <a:rPr lang="it-IT" sz="1600" dirty="0" smtClean="0">
                <a:solidFill>
                  <a:srgbClr val="FFFFFF"/>
                </a:solidFill>
              </a:rPr>
              <a:t>Winter School on </a:t>
            </a:r>
          </a:p>
          <a:p>
            <a:pPr algn="ctr">
              <a:lnSpc>
                <a:spcPts val="2100"/>
              </a:lnSpc>
              <a:spcBef>
                <a:spcPct val="0"/>
              </a:spcBef>
            </a:pPr>
            <a:r>
              <a:rPr lang="en-US" sz="1600" dirty="0">
                <a:solidFill>
                  <a:srgbClr val="FFFFFF"/>
                </a:solidFill>
              </a:rPr>
              <a:t>Patterns of vegetation in water controlled </a:t>
            </a:r>
            <a:r>
              <a:rPr lang="en-US" sz="1600" dirty="0" smtClean="0">
                <a:solidFill>
                  <a:srgbClr val="FFFFFF"/>
                </a:solidFill>
              </a:rPr>
              <a:t>ecosystems</a:t>
            </a:r>
          </a:p>
          <a:p>
            <a:pPr algn="ctr">
              <a:lnSpc>
                <a:spcPts val="2100"/>
              </a:lnSpc>
              <a:spcBef>
                <a:spcPct val="0"/>
              </a:spcBef>
            </a:pPr>
            <a:r>
              <a:rPr lang="en-US" altLang="he-IL" sz="1600" dirty="0" smtClean="0">
                <a:solidFill>
                  <a:srgbClr val="FFFFFF"/>
                </a:solidFill>
              </a:rPr>
              <a:t>January 3-9, 2016, Venice</a:t>
            </a:r>
            <a:endParaRPr lang="en-US" altLang="en-US" dirty="0">
              <a:solidFill>
                <a:srgbClr val="FFFFFF"/>
              </a:solidFill>
              <a:cs typeface="Arial" charset="0"/>
            </a:endParaRPr>
          </a:p>
        </p:txBody>
      </p:sp>
      <p:sp>
        <p:nvSpPr>
          <p:cNvPr id="6" name="Rectangle 5"/>
          <p:cNvSpPr/>
          <p:nvPr/>
        </p:nvSpPr>
        <p:spPr>
          <a:xfrm>
            <a:off x="4495800" y="381000"/>
            <a:ext cx="4648200" cy="646331"/>
          </a:xfrm>
          <a:prstGeom prst="rect">
            <a:avLst/>
          </a:prstGeom>
          <a:solidFill>
            <a:srgbClr val="000000">
              <a:alpha val="54118"/>
            </a:srgbClr>
          </a:solidFill>
          <a:ln>
            <a:solidFill>
              <a:srgbClr val="000000">
                <a:alpha val="7843"/>
              </a:srgbClr>
            </a:solidFill>
          </a:ln>
        </p:spPr>
        <p:txBody>
          <a:bodyPr wrap="square">
            <a:spAutoFit/>
          </a:bodyPr>
          <a:lstStyle/>
          <a:p>
            <a:pPr algn="ctr">
              <a:spcBef>
                <a:spcPts val="600"/>
              </a:spcBef>
              <a:spcAft>
                <a:spcPts val="1200"/>
              </a:spcAft>
              <a:defRPr/>
            </a:pPr>
            <a:r>
              <a:rPr lang="en-US" sz="1800" dirty="0" smtClean="0">
                <a:solidFill>
                  <a:schemeClr val="accent3"/>
                </a:solidFill>
                <a:cs typeface="Times New Roman" pitchFamily="18" charset="0"/>
              </a:rPr>
              <a:t>Resource-limited  landscapes are patchy and often shows highly regular patterns</a:t>
            </a:r>
            <a:endParaRPr lang="en-US" sz="1800" dirty="0">
              <a:solidFill>
                <a:schemeClr val="accent3"/>
              </a:solidFill>
              <a:cs typeface="Times New Roman" pitchFamily="18" charset="0"/>
            </a:endParaRPr>
          </a:p>
        </p:txBody>
      </p:sp>
      <p:sp>
        <p:nvSpPr>
          <p:cNvPr id="24" name="Rectangle 23"/>
          <p:cNvSpPr/>
          <p:nvPr/>
        </p:nvSpPr>
        <p:spPr>
          <a:xfrm>
            <a:off x="4495800" y="6135469"/>
            <a:ext cx="4648200" cy="646331"/>
          </a:xfrm>
          <a:prstGeom prst="rect">
            <a:avLst/>
          </a:prstGeom>
          <a:solidFill>
            <a:srgbClr val="000000">
              <a:alpha val="54118"/>
            </a:srgbClr>
          </a:solidFill>
          <a:ln>
            <a:solidFill>
              <a:srgbClr val="000000">
                <a:alpha val="7843"/>
              </a:srgbClr>
            </a:solidFill>
          </a:ln>
        </p:spPr>
        <p:txBody>
          <a:bodyPr wrap="square">
            <a:spAutoFit/>
          </a:bodyPr>
          <a:lstStyle/>
          <a:p>
            <a:pPr algn="ctr">
              <a:spcBef>
                <a:spcPts val="600"/>
              </a:spcBef>
              <a:spcAft>
                <a:spcPts val="1200"/>
              </a:spcAft>
              <a:defRPr/>
            </a:pPr>
            <a:r>
              <a:rPr lang="en-US" sz="1800" dirty="0" smtClean="0">
                <a:solidFill>
                  <a:schemeClr val="accent3"/>
                </a:solidFill>
                <a:cs typeface="Times New Roman" pitchFamily="18" charset="0"/>
              </a:rPr>
              <a:t>Such patterns are familiar from other natural contexts</a:t>
            </a:r>
            <a:endParaRPr lang="en-US" sz="1800" dirty="0">
              <a:solidFill>
                <a:schemeClr val="accent3"/>
              </a:solidFill>
              <a:cs typeface="Times New Roman" pitchFamily="18" charset="0"/>
            </a:endParaRPr>
          </a:p>
        </p:txBody>
      </p:sp>
      <p:grpSp>
        <p:nvGrpSpPr>
          <p:cNvPr id="10" name="Group 9"/>
          <p:cNvGrpSpPr/>
          <p:nvPr/>
        </p:nvGrpSpPr>
        <p:grpSpPr>
          <a:xfrm>
            <a:off x="4607695" y="1143000"/>
            <a:ext cx="4430205" cy="4901207"/>
            <a:chOff x="4607695" y="1118593"/>
            <a:chExt cx="4430205" cy="4901207"/>
          </a:xfrm>
        </p:grpSpPr>
        <p:pic>
          <p:nvPicPr>
            <p:cNvPr id="82945" name="Picture 1"/>
            <p:cNvPicPr>
              <a:picLocks noChangeAspect="1" noChangeArrowheads="1"/>
            </p:cNvPicPr>
            <p:nvPr/>
          </p:nvPicPr>
          <p:blipFill>
            <a:blip r:embed="rId4" cstate="print"/>
            <a:srcRect/>
            <a:stretch>
              <a:fillRect/>
            </a:stretch>
          </p:blipFill>
          <p:spPr bwMode="auto">
            <a:xfrm>
              <a:off x="4607695" y="1118593"/>
              <a:ext cx="4430205" cy="4901207"/>
            </a:xfrm>
            <a:prstGeom prst="rect">
              <a:avLst/>
            </a:prstGeom>
            <a:noFill/>
            <a:ln w="9525">
              <a:noFill/>
              <a:miter lim="800000"/>
              <a:headEnd/>
              <a:tailEnd/>
            </a:ln>
          </p:spPr>
        </p:pic>
        <p:sp>
          <p:nvSpPr>
            <p:cNvPr id="9" name="TextBox 15"/>
            <p:cNvSpPr txBox="1">
              <a:spLocks noChangeArrowheads="1"/>
            </p:cNvSpPr>
            <p:nvPr/>
          </p:nvSpPr>
          <p:spPr bwMode="auto">
            <a:xfrm>
              <a:off x="4648200" y="1219200"/>
              <a:ext cx="1676400" cy="461665"/>
            </a:xfrm>
            <a:prstGeom prst="rect">
              <a:avLst/>
            </a:prstGeom>
            <a:solidFill>
              <a:schemeClr val="bg1"/>
            </a:solidFill>
            <a:ln w="9525">
              <a:noFill/>
              <a:miter lim="800000"/>
              <a:headEnd/>
              <a:tailEnd/>
            </a:ln>
          </p:spPr>
          <p:txBody>
            <a:bodyPr wrap="square">
              <a:spAutoFit/>
            </a:bodyPr>
            <a:lstStyle/>
            <a:p>
              <a:pPr algn="ctr">
                <a:spcBef>
                  <a:spcPct val="0"/>
                </a:spcBef>
              </a:pPr>
              <a:r>
                <a:rPr lang="en-US" sz="1200" dirty="0" smtClean="0"/>
                <a:t>Fairy Circles in Namibia, S. </a:t>
              </a:r>
              <a:r>
                <a:rPr lang="en-US" sz="1200" dirty="0" err="1" smtClean="0"/>
                <a:t>Getzin</a:t>
              </a:r>
              <a:endParaRPr lang="en-US" sz="12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dissolv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2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4211638" y="824113"/>
            <a:ext cx="5113337" cy="2951162"/>
            <a:chOff x="4211638" y="693738"/>
            <a:chExt cx="5113337" cy="2951162"/>
          </a:xfrm>
        </p:grpSpPr>
        <p:grpSp>
          <p:nvGrpSpPr>
            <p:cNvPr id="2" name="Group 45"/>
            <p:cNvGrpSpPr>
              <a:grpSpLocks/>
            </p:cNvGrpSpPr>
            <p:nvPr/>
          </p:nvGrpSpPr>
          <p:grpSpPr bwMode="auto">
            <a:xfrm>
              <a:off x="4211638" y="693738"/>
              <a:ext cx="5113337" cy="2951162"/>
              <a:chOff x="2653" y="346"/>
              <a:chExt cx="3221" cy="1859"/>
            </a:xfrm>
          </p:grpSpPr>
          <p:grpSp>
            <p:nvGrpSpPr>
              <p:cNvPr id="3" name="Group 2"/>
              <p:cNvGrpSpPr>
                <a:grpSpLocks/>
              </p:cNvGrpSpPr>
              <p:nvPr/>
            </p:nvGrpSpPr>
            <p:grpSpPr bwMode="auto">
              <a:xfrm>
                <a:off x="2653" y="346"/>
                <a:ext cx="3221" cy="1859"/>
                <a:chOff x="2290" y="346"/>
                <a:chExt cx="3221" cy="1859"/>
              </a:xfrm>
            </p:grpSpPr>
            <p:pic>
              <p:nvPicPr>
                <p:cNvPr id="4136" name="Picture 3"/>
                <p:cNvPicPr>
                  <a:picLocks noChangeAspect="1" noChangeArrowheads="1"/>
                </p:cNvPicPr>
                <p:nvPr/>
              </p:nvPicPr>
              <p:blipFill>
                <a:blip r:embed="rId4" cstate="print"/>
                <a:srcRect/>
                <a:stretch>
                  <a:fillRect/>
                </a:stretch>
              </p:blipFill>
              <p:spPr bwMode="auto">
                <a:xfrm>
                  <a:off x="2336" y="370"/>
                  <a:ext cx="3175" cy="1832"/>
                </a:xfrm>
                <a:prstGeom prst="rect">
                  <a:avLst/>
                </a:prstGeom>
                <a:noFill/>
                <a:ln w="9525">
                  <a:noFill/>
                  <a:miter lim="800000"/>
                  <a:headEnd/>
                  <a:tailEnd/>
                </a:ln>
              </p:spPr>
            </p:pic>
            <p:sp>
              <p:nvSpPr>
                <p:cNvPr id="4137" name="Rectangle 4"/>
                <p:cNvSpPr>
                  <a:spLocks noChangeArrowheads="1"/>
                </p:cNvSpPr>
                <p:nvPr/>
              </p:nvSpPr>
              <p:spPr bwMode="auto">
                <a:xfrm>
                  <a:off x="2336" y="1842"/>
                  <a:ext cx="3039" cy="363"/>
                </a:xfrm>
                <a:prstGeom prst="rect">
                  <a:avLst/>
                </a:prstGeom>
                <a:solidFill>
                  <a:schemeClr val="bg1"/>
                </a:solidFill>
                <a:ln w="9525">
                  <a:noFill/>
                  <a:miter lim="800000"/>
                  <a:headEnd/>
                  <a:tailEnd/>
                </a:ln>
              </p:spPr>
              <p:txBody>
                <a:bodyPr wrap="none" anchor="ctr"/>
                <a:lstStyle/>
                <a:p>
                  <a:endParaRPr lang="en-US"/>
                </a:p>
              </p:txBody>
            </p:sp>
            <p:sp>
              <p:nvSpPr>
                <p:cNvPr id="4138" name="Rectangle 5"/>
                <p:cNvSpPr>
                  <a:spLocks noChangeArrowheads="1"/>
                </p:cNvSpPr>
                <p:nvPr/>
              </p:nvSpPr>
              <p:spPr bwMode="auto">
                <a:xfrm>
                  <a:off x="2290" y="346"/>
                  <a:ext cx="3039" cy="136"/>
                </a:xfrm>
                <a:prstGeom prst="rect">
                  <a:avLst/>
                </a:prstGeom>
                <a:solidFill>
                  <a:schemeClr val="bg1"/>
                </a:solidFill>
                <a:ln w="9525">
                  <a:noFill/>
                  <a:miter lim="800000"/>
                  <a:headEnd/>
                  <a:tailEnd/>
                </a:ln>
              </p:spPr>
              <p:txBody>
                <a:bodyPr wrap="none" anchor="ctr"/>
                <a:lstStyle/>
                <a:p>
                  <a:endParaRPr lang="en-US"/>
                </a:p>
              </p:txBody>
            </p:sp>
          </p:grpSp>
          <p:sp>
            <p:nvSpPr>
              <p:cNvPr id="4135" name="Rectangle 44"/>
              <p:cNvSpPr>
                <a:spLocks noChangeArrowheads="1"/>
              </p:cNvSpPr>
              <p:nvPr/>
            </p:nvSpPr>
            <p:spPr bwMode="auto">
              <a:xfrm>
                <a:off x="4604" y="1253"/>
                <a:ext cx="771" cy="181"/>
              </a:xfrm>
              <a:prstGeom prst="rect">
                <a:avLst/>
              </a:prstGeom>
              <a:solidFill>
                <a:schemeClr val="bg1"/>
              </a:solidFill>
              <a:ln w="9525">
                <a:noFill/>
                <a:miter lim="800000"/>
                <a:headEnd/>
                <a:tailEnd/>
              </a:ln>
            </p:spPr>
            <p:txBody>
              <a:bodyPr wrap="none" anchor="ctr"/>
              <a:lstStyle/>
              <a:p>
                <a:endParaRPr lang="en-US"/>
              </a:p>
            </p:txBody>
          </p:sp>
        </p:grpSp>
        <p:sp>
          <p:nvSpPr>
            <p:cNvPr id="43" name="Rectangle 42"/>
            <p:cNvSpPr/>
            <p:nvPr/>
          </p:nvSpPr>
          <p:spPr bwMode="auto">
            <a:xfrm>
              <a:off x="5943600" y="1219200"/>
              <a:ext cx="6096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44" name="Rectangle 43"/>
            <p:cNvSpPr/>
            <p:nvPr/>
          </p:nvSpPr>
          <p:spPr bwMode="auto">
            <a:xfrm>
              <a:off x="5638800" y="2057400"/>
              <a:ext cx="6096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grpSp>
      <p:sp>
        <p:nvSpPr>
          <p:cNvPr id="4104" name="Text Box 6"/>
          <p:cNvSpPr txBox="1">
            <a:spLocks noChangeArrowheads="1"/>
          </p:cNvSpPr>
          <p:nvPr/>
        </p:nvSpPr>
        <p:spPr bwMode="auto">
          <a:xfrm>
            <a:off x="0" y="0"/>
            <a:ext cx="8763000" cy="427038"/>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latin typeface="Comic Sans MS" pitchFamily="66" charset="0"/>
              </a:rPr>
              <a:t>  </a:t>
            </a:r>
            <a:r>
              <a:rPr lang="en-US" altLang="en-US" sz="2200" b="1" dirty="0">
                <a:solidFill>
                  <a:srgbClr val="AC0000"/>
                </a:solidFill>
              </a:rPr>
              <a:t>Nonlinear dynamics: </a:t>
            </a:r>
            <a:r>
              <a:rPr lang="en-US" altLang="en-US" sz="2200" b="1" dirty="0">
                <a:solidFill>
                  <a:srgbClr val="AC0000"/>
                </a:solidFill>
                <a:latin typeface="Comic Sans MS" pitchFamily="66" charset="0"/>
              </a:rPr>
              <a:t>bifurcation diagrams</a:t>
            </a:r>
          </a:p>
        </p:txBody>
      </p:sp>
      <p:sp>
        <p:nvSpPr>
          <p:cNvPr id="4106" name="Rectangle 46"/>
          <p:cNvSpPr>
            <a:spLocks noChangeArrowheads="1"/>
          </p:cNvSpPr>
          <p:nvPr/>
        </p:nvSpPr>
        <p:spPr bwMode="auto">
          <a:xfrm>
            <a:off x="7308850" y="1832437"/>
            <a:ext cx="71438" cy="1150938"/>
          </a:xfrm>
          <a:prstGeom prst="rect">
            <a:avLst/>
          </a:prstGeom>
          <a:solidFill>
            <a:schemeClr val="bg1"/>
          </a:solidFill>
          <a:ln w="19050">
            <a:solidFill>
              <a:schemeClr val="tx1"/>
            </a:solidFill>
            <a:prstDash val="dash"/>
            <a:miter lim="800000"/>
            <a:headEnd/>
            <a:tailEnd/>
          </a:ln>
        </p:spPr>
        <p:txBody>
          <a:bodyPr wrap="none" anchor="ctr"/>
          <a:lstStyle/>
          <a:p>
            <a:endParaRPr lang="en-US"/>
          </a:p>
        </p:txBody>
      </p:sp>
      <p:grpSp>
        <p:nvGrpSpPr>
          <p:cNvPr id="4" name="Group 7"/>
          <p:cNvGrpSpPr>
            <a:grpSpLocks/>
          </p:cNvGrpSpPr>
          <p:nvPr/>
        </p:nvGrpSpPr>
        <p:grpSpPr bwMode="auto">
          <a:xfrm>
            <a:off x="8720138" y="0"/>
            <a:ext cx="457200" cy="6858000"/>
            <a:chOff x="5493" y="0"/>
            <a:chExt cx="288" cy="4320"/>
          </a:xfrm>
        </p:grpSpPr>
        <p:sp>
          <p:nvSpPr>
            <p:cNvPr id="4132" name="Rectangle 8"/>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gn="l" rtl="0" eaLnBrk="0" hangingPunct="0">
                <a:lnSpc>
                  <a:spcPct val="40000"/>
                </a:lnSpc>
                <a:spcBef>
                  <a:spcPct val="50000"/>
                </a:spcBef>
              </a:pPr>
              <a:endParaRPr lang="en-US" altLang="he-IL" sz="1200" b="1">
                <a:solidFill>
                  <a:schemeClr val="bg1"/>
                </a:solidFill>
                <a:latin typeface="Comic Sans MS" pitchFamily="66" charset="0"/>
              </a:endParaRPr>
            </a:p>
            <a:p>
              <a:pPr algn="ctr" rtl="0" eaLnBrk="0" hangingPunct="0">
                <a:lnSpc>
                  <a:spcPct val="40000"/>
                </a:lnSpc>
                <a:spcBef>
                  <a:spcPct val="50000"/>
                </a:spcBef>
              </a:pPr>
              <a:r>
                <a:rPr lang="en-US" altLang="he-IL" sz="1600" b="1">
                  <a:solidFill>
                    <a:schemeClr val="bg1"/>
                  </a:solidFill>
                  <a:latin typeface="Comic Sans MS" pitchFamily="66" charset="0"/>
                </a:rPr>
                <a:t>     </a:t>
              </a:r>
              <a:r>
                <a:rPr lang="en-US" altLang="he-IL" sz="1600">
                  <a:solidFill>
                    <a:schemeClr val="bg1"/>
                  </a:solidFill>
                  <a:latin typeface="Comic Sans MS" pitchFamily="66" charset="0"/>
                </a:rPr>
                <a:t>Ben Gurion University,  Ehud Meron -  www.bgu.ac.il/~ehud</a:t>
              </a:r>
              <a:endParaRPr lang="en-US" altLang="en-US" sz="1600">
                <a:solidFill>
                  <a:schemeClr val="bg1"/>
                </a:solidFill>
                <a:latin typeface="Comic Sans MS" pitchFamily="66" charset="0"/>
              </a:endParaRPr>
            </a:p>
          </p:txBody>
        </p:sp>
        <p:pic>
          <p:nvPicPr>
            <p:cNvPr id="4133" name="Picture 9" descr="bgu_logo_small"/>
            <p:cNvPicPr>
              <a:picLocks noChangeAspect="1" noChangeArrowheads="1"/>
            </p:cNvPicPr>
            <p:nvPr/>
          </p:nvPicPr>
          <p:blipFill>
            <a:blip r:embed="rId5" cstate="print"/>
            <a:srcRect/>
            <a:stretch>
              <a:fillRect/>
            </a:stretch>
          </p:blipFill>
          <p:spPr bwMode="auto">
            <a:xfrm>
              <a:off x="5493" y="21"/>
              <a:ext cx="288" cy="246"/>
            </a:xfrm>
            <a:prstGeom prst="rect">
              <a:avLst/>
            </a:prstGeom>
            <a:noFill/>
            <a:ln w="9525">
              <a:noFill/>
              <a:miter lim="800000"/>
              <a:headEnd/>
              <a:tailEnd/>
            </a:ln>
          </p:spPr>
        </p:pic>
      </p:grpSp>
      <p:sp>
        <p:nvSpPr>
          <p:cNvPr id="4108" name="Rectangle 43"/>
          <p:cNvSpPr>
            <a:spLocks noChangeArrowheads="1"/>
          </p:cNvSpPr>
          <p:nvPr/>
        </p:nvSpPr>
        <p:spPr bwMode="auto">
          <a:xfrm>
            <a:off x="175550" y="685800"/>
            <a:ext cx="4705350" cy="1015663"/>
          </a:xfrm>
          <a:prstGeom prst="rect">
            <a:avLst/>
          </a:prstGeom>
          <a:noFill/>
          <a:ln w="9525">
            <a:noFill/>
            <a:miter lim="800000"/>
            <a:headEnd/>
            <a:tailEnd/>
          </a:ln>
        </p:spPr>
        <p:txBody>
          <a:bodyPr wrap="square" anchor="ctr">
            <a:spAutoFit/>
          </a:bodyPr>
          <a:lstStyle/>
          <a:p>
            <a:pPr algn="just" rtl="0">
              <a:spcAft>
                <a:spcPct val="35000"/>
              </a:spcAft>
            </a:pPr>
            <a:r>
              <a:rPr lang="en-US" sz="2000" dirty="0" smtClean="0">
                <a:latin typeface="Comic Sans MS" pitchFamily="66" charset="0"/>
              </a:rPr>
              <a:t>The two information items, existence and stability are summarized in a </a:t>
            </a:r>
            <a:r>
              <a:rPr lang="en-US" sz="2000" dirty="0" smtClean="0">
                <a:solidFill>
                  <a:srgbClr val="C00000"/>
                </a:solidFill>
                <a:latin typeface="Comic Sans MS" pitchFamily="66" charset="0"/>
              </a:rPr>
              <a:t>bifurcation diagram</a:t>
            </a:r>
            <a:r>
              <a:rPr lang="en-US" sz="2000" dirty="0" smtClean="0">
                <a:latin typeface="Comic Sans MS" pitchFamily="66" charset="0"/>
              </a:rPr>
              <a:t>:</a:t>
            </a:r>
            <a:endParaRPr lang="en-US" sz="2000" dirty="0">
              <a:latin typeface="Comic Sans MS" pitchFamily="66" charset="0"/>
            </a:endParaRPr>
          </a:p>
        </p:txBody>
      </p:sp>
      <p:grpSp>
        <p:nvGrpSpPr>
          <p:cNvPr id="5" name="Group 54"/>
          <p:cNvGrpSpPr>
            <a:grpSpLocks/>
          </p:cNvGrpSpPr>
          <p:nvPr/>
        </p:nvGrpSpPr>
        <p:grpSpPr bwMode="auto">
          <a:xfrm>
            <a:off x="611188" y="1981200"/>
            <a:ext cx="3744912" cy="2449512"/>
            <a:chOff x="385" y="1706"/>
            <a:chExt cx="2359" cy="1543"/>
          </a:xfrm>
        </p:grpSpPr>
        <p:sp>
          <p:nvSpPr>
            <p:cNvPr id="4125" name="Line 17"/>
            <p:cNvSpPr>
              <a:spLocks noChangeShapeType="1"/>
            </p:cNvSpPr>
            <p:nvPr/>
          </p:nvSpPr>
          <p:spPr bwMode="auto">
            <a:xfrm flipV="1">
              <a:off x="1383" y="1973"/>
              <a:ext cx="0" cy="1049"/>
            </a:xfrm>
            <a:prstGeom prst="line">
              <a:avLst/>
            </a:prstGeom>
            <a:noFill/>
            <a:ln w="9525">
              <a:solidFill>
                <a:schemeClr val="tx1"/>
              </a:solidFill>
              <a:round/>
              <a:headEnd/>
              <a:tailEnd type="triangle" w="med" len="med"/>
            </a:ln>
          </p:spPr>
          <p:txBody>
            <a:bodyPr/>
            <a:lstStyle/>
            <a:p>
              <a:endParaRPr lang="en-US"/>
            </a:p>
          </p:txBody>
        </p:sp>
        <p:sp>
          <p:nvSpPr>
            <p:cNvPr id="4126" name="Line 18"/>
            <p:cNvSpPr>
              <a:spLocks noChangeShapeType="1"/>
            </p:cNvSpPr>
            <p:nvPr/>
          </p:nvSpPr>
          <p:spPr bwMode="auto">
            <a:xfrm>
              <a:off x="385" y="2523"/>
              <a:ext cx="2072" cy="0"/>
            </a:xfrm>
            <a:prstGeom prst="line">
              <a:avLst/>
            </a:prstGeom>
            <a:noFill/>
            <a:ln w="9525">
              <a:solidFill>
                <a:schemeClr val="tx1"/>
              </a:solidFill>
              <a:round/>
              <a:headEnd/>
              <a:tailEnd type="triangle" w="med" len="med"/>
            </a:ln>
          </p:spPr>
          <p:txBody>
            <a:bodyPr/>
            <a:lstStyle/>
            <a:p>
              <a:endParaRPr lang="en-US"/>
            </a:p>
          </p:txBody>
        </p:sp>
        <p:graphicFrame>
          <p:nvGraphicFramePr>
            <p:cNvPr id="4100" name="Object 19"/>
            <p:cNvGraphicFramePr>
              <a:graphicFrameLocks noChangeAspect="1"/>
            </p:cNvGraphicFramePr>
            <p:nvPr/>
          </p:nvGraphicFramePr>
          <p:xfrm>
            <a:off x="1429" y="1797"/>
            <a:ext cx="241" cy="202"/>
          </p:xfrm>
          <a:graphic>
            <a:graphicData uri="http://schemas.openxmlformats.org/presentationml/2006/ole">
              <mc:AlternateContent xmlns:mc="http://schemas.openxmlformats.org/markup-compatibility/2006">
                <mc:Choice xmlns:v="urn:schemas-microsoft-com:vml" Requires="v">
                  <p:oleObj spid="_x0000_s528659" name="משוואה" r:id="rId6" imgW="126720" imgH="139680" progId="Equation.3">
                    <p:embed/>
                  </p:oleObj>
                </mc:Choice>
                <mc:Fallback>
                  <p:oleObj name="משוואה" r:id="rId6" imgW="126720" imgH="139680" progId="Equation.3">
                    <p:embed/>
                    <p:pic>
                      <p:nvPicPr>
                        <p:cNvPr id="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9" y="1797"/>
                          <a:ext cx="241" cy="202"/>
                        </a:xfrm>
                        <a:prstGeom prst="rect">
                          <a:avLst/>
                        </a:prstGeom>
                        <a:solidFill>
                          <a:schemeClr val="bg1"/>
                        </a:solidFill>
                      </p:spPr>
                    </p:pic>
                  </p:oleObj>
                </mc:Fallback>
              </mc:AlternateContent>
            </a:graphicData>
          </a:graphic>
        </p:graphicFrame>
        <p:graphicFrame>
          <p:nvGraphicFramePr>
            <p:cNvPr id="4101" name="Object 20"/>
            <p:cNvGraphicFramePr>
              <a:graphicFrameLocks noChangeAspect="1"/>
            </p:cNvGraphicFramePr>
            <p:nvPr/>
          </p:nvGraphicFramePr>
          <p:xfrm>
            <a:off x="2457" y="2515"/>
            <a:ext cx="242" cy="235"/>
          </p:xfrm>
          <a:graphic>
            <a:graphicData uri="http://schemas.openxmlformats.org/presentationml/2006/ole">
              <mc:AlternateContent xmlns:mc="http://schemas.openxmlformats.org/markup-compatibility/2006">
                <mc:Choice xmlns:v="urn:schemas-microsoft-com:vml" Requires="v">
                  <p:oleObj spid="_x0000_s528660" name="משוואה" r:id="rId8" imgW="139680" imgH="177480" progId="Equation.3">
                    <p:embed/>
                  </p:oleObj>
                </mc:Choice>
                <mc:Fallback>
                  <p:oleObj name="משוואה" r:id="rId8" imgW="139680" imgH="177480" progId="Equation.3">
                    <p:embed/>
                    <p:pic>
                      <p:nvPicPr>
                        <p:cNvPr id="0" name="Object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57" y="2515"/>
                          <a:ext cx="242" cy="235"/>
                        </a:xfrm>
                        <a:prstGeom prst="rect">
                          <a:avLst/>
                        </a:prstGeom>
                        <a:solidFill>
                          <a:schemeClr val="bg1"/>
                        </a:solidFill>
                      </p:spPr>
                    </p:pic>
                  </p:oleObj>
                </mc:Fallback>
              </mc:AlternateContent>
            </a:graphicData>
          </a:graphic>
        </p:graphicFrame>
        <p:grpSp>
          <p:nvGrpSpPr>
            <p:cNvPr id="6" name="Group 35"/>
            <p:cNvGrpSpPr>
              <a:grpSpLocks/>
            </p:cNvGrpSpPr>
            <p:nvPr/>
          </p:nvGrpSpPr>
          <p:grpSpPr bwMode="auto">
            <a:xfrm>
              <a:off x="1382" y="1944"/>
              <a:ext cx="857" cy="1129"/>
              <a:chOff x="4641" y="3430"/>
              <a:chExt cx="507" cy="635"/>
            </a:xfrm>
          </p:grpSpPr>
          <p:sp>
            <p:nvSpPr>
              <p:cNvPr id="4130" name="Freeform 36"/>
              <p:cNvSpPr>
                <a:spLocks/>
              </p:cNvSpPr>
              <p:nvPr/>
            </p:nvSpPr>
            <p:spPr bwMode="auto">
              <a:xfrm>
                <a:off x="4641" y="3430"/>
                <a:ext cx="507" cy="317"/>
              </a:xfrm>
              <a:custGeom>
                <a:avLst/>
                <a:gdLst>
                  <a:gd name="T0" fmla="*/ 5 w 779"/>
                  <a:gd name="T1" fmla="*/ 317 h 725"/>
                  <a:gd name="T2" fmla="*/ 5 w 779"/>
                  <a:gd name="T3" fmla="*/ 278 h 725"/>
                  <a:gd name="T4" fmla="*/ 34 w 779"/>
                  <a:gd name="T5" fmla="*/ 218 h 725"/>
                  <a:gd name="T6" fmla="*/ 94 w 779"/>
                  <a:gd name="T7" fmla="*/ 158 h 725"/>
                  <a:gd name="T8" fmla="*/ 152 w 779"/>
                  <a:gd name="T9" fmla="*/ 119 h 725"/>
                  <a:gd name="T10" fmla="*/ 241 w 779"/>
                  <a:gd name="T11" fmla="*/ 79 h 725"/>
                  <a:gd name="T12" fmla="*/ 359 w 779"/>
                  <a:gd name="T13" fmla="*/ 39 h 725"/>
                  <a:gd name="T14" fmla="*/ 507 w 779"/>
                  <a:gd name="T15" fmla="*/ 0 h 725"/>
                  <a:gd name="T16" fmla="*/ 0 60000 65536"/>
                  <a:gd name="T17" fmla="*/ 0 60000 65536"/>
                  <a:gd name="T18" fmla="*/ 0 60000 65536"/>
                  <a:gd name="T19" fmla="*/ 0 60000 65536"/>
                  <a:gd name="T20" fmla="*/ 0 60000 65536"/>
                  <a:gd name="T21" fmla="*/ 0 60000 65536"/>
                  <a:gd name="T22" fmla="*/ 0 60000 65536"/>
                  <a:gd name="T23" fmla="*/ 0 60000 65536"/>
                  <a:gd name="T24" fmla="*/ 0 w 779"/>
                  <a:gd name="T25" fmla="*/ 0 h 725"/>
                  <a:gd name="T26" fmla="*/ 779 w 779"/>
                  <a:gd name="T27" fmla="*/ 725 h 7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79" h="725">
                    <a:moveTo>
                      <a:pt x="8" y="725"/>
                    </a:moveTo>
                    <a:cubicBezTo>
                      <a:pt x="4" y="699"/>
                      <a:pt x="0" y="673"/>
                      <a:pt x="8" y="635"/>
                    </a:cubicBezTo>
                    <a:cubicBezTo>
                      <a:pt x="16" y="597"/>
                      <a:pt x="30" y="545"/>
                      <a:pt x="53" y="499"/>
                    </a:cubicBezTo>
                    <a:cubicBezTo>
                      <a:pt x="76" y="453"/>
                      <a:pt x="114" y="400"/>
                      <a:pt x="144" y="362"/>
                    </a:cubicBezTo>
                    <a:cubicBezTo>
                      <a:pt x="174" y="324"/>
                      <a:pt x="196" y="302"/>
                      <a:pt x="234" y="272"/>
                    </a:cubicBezTo>
                    <a:cubicBezTo>
                      <a:pt x="272" y="242"/>
                      <a:pt x="318" y="211"/>
                      <a:pt x="371" y="181"/>
                    </a:cubicBezTo>
                    <a:cubicBezTo>
                      <a:pt x="424" y="151"/>
                      <a:pt x="484" y="120"/>
                      <a:pt x="552" y="90"/>
                    </a:cubicBezTo>
                    <a:cubicBezTo>
                      <a:pt x="620" y="60"/>
                      <a:pt x="741" y="15"/>
                      <a:pt x="779" y="0"/>
                    </a:cubicBezTo>
                  </a:path>
                </a:pathLst>
              </a:custGeom>
              <a:noFill/>
              <a:ln w="38100" cmpd="sng">
                <a:solidFill>
                  <a:srgbClr val="0000FF"/>
                </a:solidFill>
                <a:round/>
                <a:headEnd/>
                <a:tailEnd/>
              </a:ln>
            </p:spPr>
            <p:txBody>
              <a:bodyPr/>
              <a:lstStyle/>
              <a:p>
                <a:endParaRPr lang="en-US"/>
              </a:p>
            </p:txBody>
          </p:sp>
          <p:sp>
            <p:nvSpPr>
              <p:cNvPr id="4131" name="Freeform 37"/>
              <p:cNvSpPr>
                <a:spLocks/>
              </p:cNvSpPr>
              <p:nvPr/>
            </p:nvSpPr>
            <p:spPr bwMode="auto">
              <a:xfrm flipV="1">
                <a:off x="4641" y="3748"/>
                <a:ext cx="507" cy="317"/>
              </a:xfrm>
              <a:custGeom>
                <a:avLst/>
                <a:gdLst>
                  <a:gd name="T0" fmla="*/ 5 w 779"/>
                  <a:gd name="T1" fmla="*/ 317 h 725"/>
                  <a:gd name="T2" fmla="*/ 5 w 779"/>
                  <a:gd name="T3" fmla="*/ 278 h 725"/>
                  <a:gd name="T4" fmla="*/ 34 w 779"/>
                  <a:gd name="T5" fmla="*/ 218 h 725"/>
                  <a:gd name="T6" fmla="*/ 94 w 779"/>
                  <a:gd name="T7" fmla="*/ 158 h 725"/>
                  <a:gd name="T8" fmla="*/ 152 w 779"/>
                  <a:gd name="T9" fmla="*/ 119 h 725"/>
                  <a:gd name="T10" fmla="*/ 241 w 779"/>
                  <a:gd name="T11" fmla="*/ 79 h 725"/>
                  <a:gd name="T12" fmla="*/ 359 w 779"/>
                  <a:gd name="T13" fmla="*/ 39 h 725"/>
                  <a:gd name="T14" fmla="*/ 507 w 779"/>
                  <a:gd name="T15" fmla="*/ 0 h 725"/>
                  <a:gd name="T16" fmla="*/ 0 60000 65536"/>
                  <a:gd name="T17" fmla="*/ 0 60000 65536"/>
                  <a:gd name="T18" fmla="*/ 0 60000 65536"/>
                  <a:gd name="T19" fmla="*/ 0 60000 65536"/>
                  <a:gd name="T20" fmla="*/ 0 60000 65536"/>
                  <a:gd name="T21" fmla="*/ 0 60000 65536"/>
                  <a:gd name="T22" fmla="*/ 0 60000 65536"/>
                  <a:gd name="T23" fmla="*/ 0 60000 65536"/>
                  <a:gd name="T24" fmla="*/ 0 w 779"/>
                  <a:gd name="T25" fmla="*/ 0 h 725"/>
                  <a:gd name="T26" fmla="*/ 779 w 779"/>
                  <a:gd name="T27" fmla="*/ 725 h 7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79" h="725">
                    <a:moveTo>
                      <a:pt x="8" y="725"/>
                    </a:moveTo>
                    <a:cubicBezTo>
                      <a:pt x="4" y="699"/>
                      <a:pt x="0" y="673"/>
                      <a:pt x="8" y="635"/>
                    </a:cubicBezTo>
                    <a:cubicBezTo>
                      <a:pt x="16" y="597"/>
                      <a:pt x="30" y="545"/>
                      <a:pt x="53" y="499"/>
                    </a:cubicBezTo>
                    <a:cubicBezTo>
                      <a:pt x="76" y="453"/>
                      <a:pt x="114" y="400"/>
                      <a:pt x="144" y="362"/>
                    </a:cubicBezTo>
                    <a:cubicBezTo>
                      <a:pt x="174" y="324"/>
                      <a:pt x="196" y="302"/>
                      <a:pt x="234" y="272"/>
                    </a:cubicBezTo>
                    <a:cubicBezTo>
                      <a:pt x="272" y="242"/>
                      <a:pt x="318" y="211"/>
                      <a:pt x="371" y="181"/>
                    </a:cubicBezTo>
                    <a:cubicBezTo>
                      <a:pt x="424" y="151"/>
                      <a:pt x="484" y="120"/>
                      <a:pt x="552" y="90"/>
                    </a:cubicBezTo>
                    <a:cubicBezTo>
                      <a:pt x="620" y="60"/>
                      <a:pt x="741" y="15"/>
                      <a:pt x="779" y="0"/>
                    </a:cubicBezTo>
                  </a:path>
                </a:pathLst>
              </a:custGeom>
              <a:noFill/>
              <a:ln w="38100" cmpd="sng">
                <a:solidFill>
                  <a:srgbClr val="0000FF"/>
                </a:solidFill>
                <a:round/>
                <a:headEnd/>
                <a:tailEnd/>
              </a:ln>
            </p:spPr>
            <p:txBody>
              <a:bodyPr/>
              <a:lstStyle/>
              <a:p>
                <a:endParaRPr lang="en-US"/>
              </a:p>
            </p:txBody>
          </p:sp>
        </p:grpSp>
        <p:graphicFrame>
          <p:nvGraphicFramePr>
            <p:cNvPr id="4102" name="Object 50"/>
            <p:cNvGraphicFramePr>
              <a:graphicFrameLocks noChangeAspect="1"/>
            </p:cNvGraphicFramePr>
            <p:nvPr/>
          </p:nvGraphicFramePr>
          <p:xfrm>
            <a:off x="2294" y="1706"/>
            <a:ext cx="450" cy="252"/>
          </p:xfrm>
          <a:graphic>
            <a:graphicData uri="http://schemas.openxmlformats.org/presentationml/2006/ole">
              <mc:AlternateContent xmlns:mc="http://schemas.openxmlformats.org/markup-compatibility/2006">
                <mc:Choice xmlns:v="urn:schemas-microsoft-com:vml" Requires="v">
                  <p:oleObj spid="_x0000_s528661" name="משוואה" r:id="rId10" imgW="368280" imgH="228600" progId="Equation.3">
                    <p:embed/>
                  </p:oleObj>
                </mc:Choice>
                <mc:Fallback>
                  <p:oleObj name="משוואה" r:id="rId10" imgW="368280" imgH="228600" progId="Equation.3">
                    <p:embed/>
                    <p:pic>
                      <p:nvPicPr>
                        <p:cNvPr id="0" name="Object 5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94" y="1706"/>
                          <a:ext cx="450" cy="252"/>
                        </a:xfrm>
                        <a:prstGeom prst="rect">
                          <a:avLst/>
                        </a:prstGeom>
                        <a:solidFill>
                          <a:schemeClr val="bg1"/>
                        </a:solidFill>
                      </p:spPr>
                    </p:pic>
                  </p:oleObj>
                </mc:Fallback>
              </mc:AlternateContent>
            </a:graphicData>
          </a:graphic>
        </p:graphicFrame>
        <p:graphicFrame>
          <p:nvGraphicFramePr>
            <p:cNvPr id="4103" name="Object 51"/>
            <p:cNvGraphicFramePr>
              <a:graphicFrameLocks noChangeAspect="1"/>
            </p:cNvGraphicFramePr>
            <p:nvPr/>
          </p:nvGraphicFramePr>
          <p:xfrm>
            <a:off x="2294" y="2997"/>
            <a:ext cx="450" cy="252"/>
          </p:xfrm>
          <a:graphic>
            <a:graphicData uri="http://schemas.openxmlformats.org/presentationml/2006/ole">
              <mc:AlternateContent xmlns:mc="http://schemas.openxmlformats.org/markup-compatibility/2006">
                <mc:Choice xmlns:v="urn:schemas-microsoft-com:vml" Requires="v">
                  <p:oleObj spid="_x0000_s528662" name="משוואה" r:id="rId12" imgW="368280" imgH="228600" progId="Equation.3">
                    <p:embed/>
                  </p:oleObj>
                </mc:Choice>
                <mc:Fallback>
                  <p:oleObj name="משוואה" r:id="rId12" imgW="368280" imgH="228600" progId="Equation.3">
                    <p:embed/>
                    <p:pic>
                      <p:nvPicPr>
                        <p:cNvPr id="0" name="Object 5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94" y="2997"/>
                          <a:ext cx="450" cy="252"/>
                        </a:xfrm>
                        <a:prstGeom prst="rect">
                          <a:avLst/>
                        </a:prstGeom>
                        <a:solidFill>
                          <a:schemeClr val="bg1"/>
                        </a:solidFill>
                      </p:spPr>
                    </p:pic>
                  </p:oleObj>
                </mc:Fallback>
              </mc:AlternateContent>
            </a:graphicData>
          </a:graphic>
        </p:graphicFrame>
        <p:sp>
          <p:nvSpPr>
            <p:cNvPr id="4128" name="Line 52"/>
            <p:cNvSpPr>
              <a:spLocks noChangeShapeType="1"/>
            </p:cNvSpPr>
            <p:nvPr/>
          </p:nvSpPr>
          <p:spPr bwMode="auto">
            <a:xfrm>
              <a:off x="521" y="2523"/>
              <a:ext cx="862" cy="0"/>
            </a:xfrm>
            <a:prstGeom prst="line">
              <a:avLst/>
            </a:prstGeom>
            <a:noFill/>
            <a:ln w="38100">
              <a:solidFill>
                <a:srgbClr val="0000FF"/>
              </a:solidFill>
              <a:round/>
              <a:headEnd/>
              <a:tailEnd/>
            </a:ln>
          </p:spPr>
          <p:txBody>
            <a:bodyPr/>
            <a:lstStyle/>
            <a:p>
              <a:endParaRPr lang="en-US"/>
            </a:p>
          </p:txBody>
        </p:sp>
        <p:sp>
          <p:nvSpPr>
            <p:cNvPr id="4129" name="Line 53"/>
            <p:cNvSpPr>
              <a:spLocks noChangeShapeType="1"/>
            </p:cNvSpPr>
            <p:nvPr/>
          </p:nvSpPr>
          <p:spPr bwMode="auto">
            <a:xfrm>
              <a:off x="1383" y="2523"/>
              <a:ext cx="862" cy="0"/>
            </a:xfrm>
            <a:prstGeom prst="line">
              <a:avLst/>
            </a:prstGeom>
            <a:noFill/>
            <a:ln w="38100">
              <a:solidFill>
                <a:srgbClr val="0000FF"/>
              </a:solidFill>
              <a:prstDash val="dash"/>
              <a:round/>
              <a:headEnd/>
              <a:tailEnd/>
            </a:ln>
          </p:spPr>
          <p:txBody>
            <a:bodyPr/>
            <a:lstStyle/>
            <a:p>
              <a:endParaRPr lang="en-US"/>
            </a:p>
          </p:txBody>
        </p:sp>
      </p:grpSp>
      <p:grpSp>
        <p:nvGrpSpPr>
          <p:cNvPr id="7" name="Group 64"/>
          <p:cNvGrpSpPr>
            <a:grpSpLocks/>
          </p:cNvGrpSpPr>
          <p:nvPr/>
        </p:nvGrpSpPr>
        <p:grpSpPr bwMode="auto">
          <a:xfrm>
            <a:off x="5162550" y="3352796"/>
            <a:ext cx="2971800" cy="900113"/>
            <a:chOff x="340" y="3249"/>
            <a:chExt cx="1872" cy="567"/>
          </a:xfrm>
        </p:grpSpPr>
        <p:grpSp>
          <p:nvGrpSpPr>
            <p:cNvPr id="8" name="Group 63"/>
            <p:cNvGrpSpPr>
              <a:grpSpLocks/>
            </p:cNvGrpSpPr>
            <p:nvPr/>
          </p:nvGrpSpPr>
          <p:grpSpPr bwMode="auto">
            <a:xfrm>
              <a:off x="340" y="3249"/>
              <a:ext cx="1860" cy="231"/>
              <a:chOff x="340" y="3249"/>
              <a:chExt cx="1860" cy="231"/>
            </a:xfrm>
          </p:grpSpPr>
          <p:sp>
            <p:nvSpPr>
              <p:cNvPr id="4123" name="Line 55"/>
              <p:cNvSpPr>
                <a:spLocks noChangeShapeType="1"/>
              </p:cNvSpPr>
              <p:nvPr/>
            </p:nvSpPr>
            <p:spPr bwMode="auto">
              <a:xfrm>
                <a:off x="340" y="3385"/>
                <a:ext cx="544" cy="0"/>
              </a:xfrm>
              <a:prstGeom prst="line">
                <a:avLst/>
              </a:prstGeom>
              <a:noFill/>
              <a:ln w="38100">
                <a:solidFill>
                  <a:srgbClr val="0000FF"/>
                </a:solidFill>
                <a:round/>
                <a:headEnd/>
                <a:tailEnd/>
              </a:ln>
            </p:spPr>
            <p:txBody>
              <a:bodyPr/>
              <a:lstStyle/>
              <a:p>
                <a:endParaRPr lang="en-US"/>
              </a:p>
            </p:txBody>
          </p:sp>
          <p:sp>
            <p:nvSpPr>
              <p:cNvPr id="4124" name="Rectangle 57"/>
              <p:cNvSpPr>
                <a:spLocks noChangeArrowheads="1"/>
              </p:cNvSpPr>
              <p:nvPr/>
            </p:nvSpPr>
            <p:spPr bwMode="auto">
              <a:xfrm>
                <a:off x="975" y="3249"/>
                <a:ext cx="1225" cy="231"/>
              </a:xfrm>
              <a:prstGeom prst="rect">
                <a:avLst/>
              </a:prstGeom>
              <a:noFill/>
              <a:ln w="9525">
                <a:noFill/>
                <a:miter lim="800000"/>
                <a:headEnd/>
                <a:tailEnd/>
              </a:ln>
            </p:spPr>
            <p:txBody>
              <a:bodyPr>
                <a:spAutoFit/>
              </a:bodyPr>
              <a:lstStyle/>
              <a:p>
                <a:pPr algn="l" rtl="0"/>
                <a:r>
                  <a:rPr lang="en-US" dirty="0"/>
                  <a:t>Stable </a:t>
                </a:r>
              </a:p>
            </p:txBody>
          </p:sp>
        </p:grpSp>
        <p:grpSp>
          <p:nvGrpSpPr>
            <p:cNvPr id="9" name="Group 61"/>
            <p:cNvGrpSpPr>
              <a:grpSpLocks/>
            </p:cNvGrpSpPr>
            <p:nvPr/>
          </p:nvGrpSpPr>
          <p:grpSpPr bwMode="auto">
            <a:xfrm>
              <a:off x="352" y="3585"/>
              <a:ext cx="1860" cy="231"/>
              <a:chOff x="-872" y="3853"/>
              <a:chExt cx="1860" cy="231"/>
            </a:xfrm>
          </p:grpSpPr>
          <p:sp>
            <p:nvSpPr>
              <p:cNvPr id="4121" name="Line 56"/>
              <p:cNvSpPr>
                <a:spLocks noChangeShapeType="1"/>
              </p:cNvSpPr>
              <p:nvPr/>
            </p:nvSpPr>
            <p:spPr bwMode="auto">
              <a:xfrm>
                <a:off x="-872" y="3993"/>
                <a:ext cx="544" cy="0"/>
              </a:xfrm>
              <a:prstGeom prst="line">
                <a:avLst/>
              </a:prstGeom>
              <a:noFill/>
              <a:ln w="38100">
                <a:solidFill>
                  <a:srgbClr val="0000FF"/>
                </a:solidFill>
                <a:prstDash val="dash"/>
                <a:round/>
                <a:headEnd/>
                <a:tailEnd/>
              </a:ln>
            </p:spPr>
            <p:txBody>
              <a:bodyPr/>
              <a:lstStyle/>
              <a:p>
                <a:endParaRPr lang="en-US"/>
              </a:p>
            </p:txBody>
          </p:sp>
          <p:sp>
            <p:nvSpPr>
              <p:cNvPr id="4122" name="Rectangle 58"/>
              <p:cNvSpPr>
                <a:spLocks noChangeArrowheads="1"/>
              </p:cNvSpPr>
              <p:nvPr/>
            </p:nvSpPr>
            <p:spPr bwMode="auto">
              <a:xfrm>
                <a:off x="-237" y="3853"/>
                <a:ext cx="1225" cy="231"/>
              </a:xfrm>
              <a:prstGeom prst="rect">
                <a:avLst/>
              </a:prstGeom>
              <a:noFill/>
              <a:ln w="9525">
                <a:noFill/>
                <a:miter lim="800000"/>
                <a:headEnd/>
                <a:tailEnd/>
              </a:ln>
            </p:spPr>
            <p:txBody>
              <a:bodyPr>
                <a:spAutoFit/>
              </a:bodyPr>
              <a:lstStyle/>
              <a:p>
                <a:pPr algn="l" rtl="0"/>
                <a:r>
                  <a:rPr lang="en-US" dirty="0"/>
                  <a:t>Unstable</a:t>
                </a:r>
              </a:p>
            </p:txBody>
          </p:sp>
        </p:grpSp>
      </p:grpSp>
      <p:sp>
        <p:nvSpPr>
          <p:cNvPr id="4111" name="Rectangle 59"/>
          <p:cNvSpPr>
            <a:spLocks noChangeArrowheads="1"/>
          </p:cNvSpPr>
          <p:nvPr/>
        </p:nvSpPr>
        <p:spPr bwMode="auto">
          <a:xfrm>
            <a:off x="228600" y="4595150"/>
            <a:ext cx="7951787" cy="707886"/>
          </a:xfrm>
          <a:prstGeom prst="rect">
            <a:avLst/>
          </a:prstGeom>
          <a:noFill/>
          <a:ln w="9525">
            <a:noFill/>
            <a:miter lim="800000"/>
            <a:headEnd/>
            <a:tailEnd/>
          </a:ln>
        </p:spPr>
        <p:txBody>
          <a:bodyPr wrap="square" anchor="ctr">
            <a:spAutoFit/>
          </a:bodyPr>
          <a:lstStyle/>
          <a:p>
            <a:pPr algn="just" rtl="0">
              <a:spcAft>
                <a:spcPct val="35000"/>
              </a:spcAft>
            </a:pPr>
            <a:r>
              <a:rPr lang="en-US" sz="2000" dirty="0" smtClean="0">
                <a:latin typeface="Comic Sans MS" pitchFamily="66" charset="0"/>
              </a:rPr>
              <a:t>An instability described by such a diagram is </a:t>
            </a:r>
            <a:r>
              <a:rPr lang="en-US" sz="2000" dirty="0">
                <a:latin typeface="Comic Sans MS" pitchFamily="66" charset="0"/>
              </a:rPr>
              <a:t>called </a:t>
            </a:r>
            <a:r>
              <a:rPr lang="en-US" sz="2000" dirty="0" smtClean="0">
                <a:latin typeface="Comic Sans MS" pitchFamily="66" charset="0"/>
              </a:rPr>
              <a:t>a</a:t>
            </a:r>
            <a:r>
              <a:rPr lang="en-US" sz="2000" dirty="0" smtClean="0">
                <a:solidFill>
                  <a:srgbClr val="0000FF"/>
                </a:solidFill>
                <a:latin typeface="Comic Sans MS" pitchFamily="66" charset="0"/>
              </a:rPr>
              <a:t> </a:t>
            </a:r>
            <a:r>
              <a:rPr lang="en-US" sz="2000" dirty="0">
                <a:solidFill>
                  <a:srgbClr val="0000FF"/>
                </a:solidFill>
                <a:latin typeface="Comic Sans MS" pitchFamily="66" charset="0"/>
              </a:rPr>
              <a:t>pitchfork bifurcation</a:t>
            </a:r>
          </a:p>
        </p:txBody>
      </p:sp>
      <mc:AlternateContent xmlns:mc="http://schemas.openxmlformats.org/markup-compatibility/2006" xmlns:a14="http://schemas.microsoft.com/office/drawing/2010/main">
        <mc:Choice Requires="a14">
          <p:sp>
            <p:nvSpPr>
              <p:cNvPr id="4118" name="Rectangle 62"/>
              <p:cNvSpPr>
                <a:spLocks noChangeArrowheads="1"/>
              </p:cNvSpPr>
              <p:nvPr/>
            </p:nvSpPr>
            <p:spPr bwMode="auto">
              <a:xfrm>
                <a:off x="228600" y="5312043"/>
                <a:ext cx="8520113" cy="1323439"/>
              </a:xfrm>
              <a:prstGeom prst="rect">
                <a:avLst/>
              </a:prstGeom>
              <a:noFill/>
              <a:ln w="9525">
                <a:noFill/>
                <a:miter lim="800000"/>
                <a:headEnd/>
                <a:tailEnd/>
              </a:ln>
            </p:spPr>
            <p:txBody>
              <a:bodyPr wrap="square" anchor="ctr">
                <a:spAutoFit/>
              </a:bodyPr>
              <a:lstStyle/>
              <a:p>
                <a:pPr algn="just" rtl="0">
                  <a:spcAft>
                    <a:spcPct val="35000"/>
                  </a:spcAft>
                </a:pPr>
                <a:r>
                  <a:rPr lang="en-US" sz="2000" dirty="0" smtClean="0">
                    <a:latin typeface="Comic Sans MS" pitchFamily="66" charset="0"/>
                  </a:rPr>
                  <a:t>In practice the two buckled states need not be perfectly symmetric, and the instability may favor one state over the other. Mathematically, such imperfections are described by additional terms that break the symmetr</a:t>
                </a:r>
                <a:r>
                  <a:rPr lang="en-US" dirty="0" smtClean="0"/>
                  <a:t>y </a:t>
                </a:r>
                <a14:m>
                  <m:oMath xmlns:m="http://schemas.openxmlformats.org/officeDocument/2006/math">
                    <m:r>
                      <a:rPr lang="en-US" b="0" i="1" smtClean="0">
                        <a:latin typeface="Cambria Math"/>
                      </a:rPr>
                      <m:t>𝑢</m:t>
                    </m:r>
                    <m:r>
                      <a:rPr lang="en-US" b="0" i="1" smtClean="0">
                        <a:latin typeface="Cambria Math"/>
                      </a:rPr>
                      <m:t>→−</m:t>
                    </m:r>
                    <m:r>
                      <a:rPr lang="en-US" b="0" i="1" smtClean="0">
                        <a:latin typeface="Cambria Math"/>
                      </a:rPr>
                      <m:t>𝑢</m:t>
                    </m:r>
                    <m:r>
                      <a:rPr lang="en-US" b="0" i="1" smtClean="0">
                        <a:latin typeface="Cambria Math"/>
                      </a:rPr>
                      <m:t>, </m:t>
                    </m:r>
                  </m:oMath>
                </a14:m>
                <a:r>
                  <a:rPr lang="en-US" sz="2000" dirty="0" smtClean="0">
                    <a:latin typeface="Comic Sans MS" pitchFamily="66" charset="0"/>
                  </a:rPr>
                  <a:t> such as a constant term or </a:t>
                </a:r>
                <a14:m>
                  <m:oMath xmlns:m="http://schemas.openxmlformats.org/officeDocument/2006/math">
                    <m:sSup>
                      <m:sSupPr>
                        <m:ctrlPr>
                          <a:rPr lang="en-US" sz="2000" b="0" i="1" smtClean="0">
                            <a:latin typeface="Cambria Math"/>
                          </a:rPr>
                        </m:ctrlPr>
                      </m:sSupPr>
                      <m:e>
                        <m:r>
                          <a:rPr lang="en-US" sz="2000" b="0" i="1" smtClean="0">
                            <a:latin typeface="Cambria Math"/>
                          </a:rPr>
                          <m:t>𝑢</m:t>
                        </m:r>
                      </m:e>
                      <m:sup>
                        <m:r>
                          <a:rPr lang="en-US" sz="2000" b="0" i="1" smtClean="0">
                            <a:latin typeface="Cambria Math"/>
                          </a:rPr>
                          <m:t>2</m:t>
                        </m:r>
                      </m:sup>
                    </m:sSup>
                    <m:r>
                      <a:rPr lang="en-US" sz="2000" b="0" i="1" smtClean="0">
                        <a:latin typeface="Cambria Math"/>
                      </a:rPr>
                      <m:t>.</m:t>
                    </m:r>
                  </m:oMath>
                </a14:m>
                <a:r>
                  <a:rPr lang="en-US" sz="2000" dirty="0" smtClean="0">
                    <a:latin typeface="Comic Sans MS" pitchFamily="66" charset="0"/>
                  </a:rPr>
                  <a:t> </a:t>
                </a:r>
                <a:endParaRPr lang="en-US" sz="2000" dirty="0">
                  <a:solidFill>
                    <a:srgbClr val="0000FF"/>
                  </a:solidFill>
                  <a:latin typeface="Comic Sans MS" pitchFamily="66" charset="0"/>
                </a:endParaRPr>
              </a:p>
            </p:txBody>
          </p:sp>
        </mc:Choice>
        <mc:Fallback xmlns="">
          <p:sp>
            <p:nvSpPr>
              <p:cNvPr id="4118" name="Rectangle 62"/>
              <p:cNvSpPr>
                <a:spLocks noRot="1" noChangeAspect="1" noMove="1" noResize="1" noEditPoints="1" noAdjustHandles="1" noChangeArrowheads="1" noChangeShapeType="1" noTextEdit="1"/>
              </p:cNvSpPr>
              <p:nvPr/>
            </p:nvSpPr>
            <p:spPr bwMode="auto">
              <a:xfrm>
                <a:off x="228600" y="5312043"/>
                <a:ext cx="8520113" cy="1323439"/>
              </a:xfrm>
              <a:prstGeom prst="rect">
                <a:avLst/>
              </a:prstGeom>
              <a:blipFill rotWithShape="1">
                <a:blip r:embed="rId14"/>
                <a:stretch>
                  <a:fillRect l="-787" t="-1843" r="-787" b="-7834"/>
                </a:stretch>
              </a:blipFill>
              <a:ln w="9525">
                <a:noFill/>
                <a:miter lim="800000"/>
                <a:headEnd/>
                <a:tailEnd/>
              </a:ln>
            </p:spPr>
            <p:txBody>
              <a:bodyPr/>
              <a:lstStyle/>
              <a:p>
                <a:r>
                  <a:rPr lang="en-US">
                    <a:noFill/>
                  </a:rPr>
                  <a:t> </a:t>
                </a:r>
              </a:p>
            </p:txBody>
          </p:sp>
        </mc:Fallback>
      </mc:AlternateContent>
      <p:sp>
        <p:nvSpPr>
          <p:cNvPr id="4113" name="Text Box 65"/>
          <p:cNvSpPr txBox="1">
            <a:spLocks noChangeArrowheads="1"/>
          </p:cNvSpPr>
          <p:nvPr/>
        </p:nvSpPr>
        <p:spPr bwMode="auto">
          <a:xfrm>
            <a:off x="6877050" y="751088"/>
            <a:ext cx="790575" cy="396875"/>
          </a:xfrm>
          <a:prstGeom prst="rect">
            <a:avLst/>
          </a:prstGeom>
          <a:noFill/>
          <a:ln w="9525">
            <a:noFill/>
            <a:miter lim="800000"/>
            <a:headEnd/>
            <a:tailEnd/>
          </a:ln>
        </p:spPr>
        <p:txBody>
          <a:bodyPr>
            <a:spAutoFit/>
          </a:bodyPr>
          <a:lstStyle/>
          <a:p>
            <a:pPr algn="l" rtl="0">
              <a:spcBef>
                <a:spcPct val="50000"/>
              </a:spcBef>
            </a:pPr>
            <a:r>
              <a:rPr lang="en-US" sz="2000" i="1" dirty="0">
                <a:latin typeface="+mj-lt"/>
                <a:sym typeface="Symbol" pitchFamily="18" charset="2"/>
              </a:rPr>
              <a:t> &gt; 0</a:t>
            </a:r>
          </a:p>
        </p:txBody>
      </p:sp>
      <p:sp>
        <p:nvSpPr>
          <p:cNvPr id="4114" name="Text Box 66"/>
          <p:cNvSpPr txBox="1">
            <a:spLocks noChangeArrowheads="1"/>
          </p:cNvSpPr>
          <p:nvPr/>
        </p:nvSpPr>
        <p:spPr bwMode="auto">
          <a:xfrm>
            <a:off x="5148263" y="751088"/>
            <a:ext cx="790575" cy="396875"/>
          </a:xfrm>
          <a:prstGeom prst="rect">
            <a:avLst/>
          </a:prstGeom>
          <a:noFill/>
          <a:ln w="9525">
            <a:noFill/>
            <a:miter lim="800000"/>
            <a:headEnd/>
            <a:tailEnd/>
          </a:ln>
        </p:spPr>
        <p:txBody>
          <a:bodyPr>
            <a:spAutoFit/>
          </a:bodyPr>
          <a:lstStyle/>
          <a:p>
            <a:pPr algn="l" rtl="0">
              <a:spcBef>
                <a:spcPct val="50000"/>
              </a:spcBef>
            </a:pPr>
            <a:r>
              <a:rPr lang="en-US" sz="2000" i="1" dirty="0">
                <a:latin typeface="+mj-lt"/>
                <a:sym typeface="Symbol" pitchFamily="18" charset="2"/>
              </a:rPr>
              <a:t> &lt; 0</a:t>
            </a:r>
          </a:p>
        </p:txBody>
      </p:sp>
      <p:grpSp>
        <p:nvGrpSpPr>
          <p:cNvPr id="11" name="Group 70"/>
          <p:cNvGrpSpPr>
            <a:grpSpLocks/>
          </p:cNvGrpSpPr>
          <p:nvPr/>
        </p:nvGrpSpPr>
        <p:grpSpPr bwMode="auto">
          <a:xfrm>
            <a:off x="6948488" y="2155825"/>
            <a:ext cx="1163637" cy="265113"/>
            <a:chOff x="4377" y="1344"/>
            <a:chExt cx="733" cy="167"/>
          </a:xfrm>
        </p:grpSpPr>
        <p:sp>
          <p:nvSpPr>
            <p:cNvPr id="4116" name="Line 67"/>
            <p:cNvSpPr>
              <a:spLocks noChangeShapeType="1"/>
            </p:cNvSpPr>
            <p:nvPr/>
          </p:nvSpPr>
          <p:spPr bwMode="auto">
            <a:xfrm>
              <a:off x="4377" y="1434"/>
              <a:ext cx="136" cy="0"/>
            </a:xfrm>
            <a:prstGeom prst="line">
              <a:avLst/>
            </a:prstGeom>
            <a:noFill/>
            <a:ln w="9525">
              <a:solidFill>
                <a:srgbClr val="0000FF"/>
              </a:solidFill>
              <a:round/>
              <a:headEnd/>
              <a:tailEnd type="triangle" w="med" len="med"/>
            </a:ln>
          </p:spPr>
          <p:txBody>
            <a:bodyPr/>
            <a:lstStyle/>
            <a:p>
              <a:endParaRPr lang="en-US"/>
            </a:p>
          </p:txBody>
        </p:sp>
        <p:sp>
          <p:nvSpPr>
            <p:cNvPr id="4117" name="Line 68"/>
            <p:cNvSpPr>
              <a:spLocks noChangeShapeType="1"/>
            </p:cNvSpPr>
            <p:nvPr/>
          </p:nvSpPr>
          <p:spPr bwMode="auto">
            <a:xfrm flipH="1">
              <a:off x="4591" y="1434"/>
              <a:ext cx="136" cy="0"/>
            </a:xfrm>
            <a:prstGeom prst="line">
              <a:avLst/>
            </a:prstGeom>
            <a:noFill/>
            <a:ln w="9525">
              <a:solidFill>
                <a:srgbClr val="0000FF"/>
              </a:solidFill>
              <a:round/>
              <a:headEnd/>
              <a:tailEnd type="triangle" w="med" len="med"/>
            </a:ln>
          </p:spPr>
          <p:txBody>
            <a:bodyPr/>
            <a:lstStyle/>
            <a:p>
              <a:endParaRPr lang="en-US"/>
            </a:p>
          </p:txBody>
        </p:sp>
        <p:graphicFrame>
          <p:nvGraphicFramePr>
            <p:cNvPr id="4098" name="Object 69"/>
            <p:cNvGraphicFramePr>
              <a:graphicFrameLocks noChangeAspect="1"/>
            </p:cNvGraphicFramePr>
            <p:nvPr/>
          </p:nvGraphicFramePr>
          <p:xfrm>
            <a:off x="4800" y="1344"/>
            <a:ext cx="310" cy="167"/>
          </p:xfrm>
          <a:graphic>
            <a:graphicData uri="http://schemas.openxmlformats.org/presentationml/2006/ole">
              <mc:AlternateContent xmlns:mc="http://schemas.openxmlformats.org/markup-compatibility/2006">
                <mc:Choice xmlns:v="urn:schemas-microsoft-com:vml" Requires="v">
                  <p:oleObj spid="_x0000_s528663" name="משוואה" r:id="rId15" imgW="380880" imgH="228600" progId="Equation.3">
                    <p:embed/>
                  </p:oleObj>
                </mc:Choice>
                <mc:Fallback>
                  <p:oleObj name="משוואה" r:id="rId15" imgW="380880" imgH="228600" progId="Equation.3">
                    <p:embed/>
                    <p:pic>
                      <p:nvPicPr>
                        <p:cNvPr id="0" name="Object 6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00" y="1344"/>
                          <a:ext cx="310" cy="167"/>
                        </a:xfrm>
                        <a:prstGeom prst="rect">
                          <a:avLst/>
                        </a:prstGeom>
                        <a:solidFill>
                          <a:schemeClr val="bg1"/>
                        </a:solidFill>
                      </p:spPr>
                    </p:pic>
                  </p:oleObj>
                </mc:Fallback>
              </mc:AlternateContent>
            </a:graphicData>
          </a:graphic>
        </p:graphicFrame>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47"/>
          <p:cNvSpPr txBox="1">
            <a:spLocks noChangeArrowheads="1"/>
          </p:cNvSpPr>
          <p:nvPr/>
        </p:nvSpPr>
        <p:spPr bwMode="auto">
          <a:xfrm>
            <a:off x="0" y="0"/>
            <a:ext cx="8763000" cy="427038"/>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latin typeface="Comic Sans MS" pitchFamily="66" charset="0"/>
              </a:rPr>
              <a:t>  </a:t>
            </a:r>
            <a:r>
              <a:rPr lang="en-US" altLang="en-US" sz="2200" b="1" dirty="0">
                <a:solidFill>
                  <a:srgbClr val="AC0000"/>
                </a:solidFill>
              </a:rPr>
              <a:t>Nonlinear dynamics: </a:t>
            </a:r>
            <a:r>
              <a:rPr lang="en-US" altLang="en-US" sz="2200" b="1" dirty="0">
                <a:solidFill>
                  <a:srgbClr val="AC0000"/>
                </a:solidFill>
                <a:latin typeface="Comic Sans MS" pitchFamily="66" charset="0"/>
              </a:rPr>
              <a:t>the cusp singularity</a:t>
            </a:r>
          </a:p>
        </p:txBody>
      </p:sp>
      <p:grpSp>
        <p:nvGrpSpPr>
          <p:cNvPr id="2" name="Group 31"/>
          <p:cNvGrpSpPr>
            <a:grpSpLocks/>
          </p:cNvGrpSpPr>
          <p:nvPr/>
        </p:nvGrpSpPr>
        <p:grpSpPr bwMode="auto">
          <a:xfrm>
            <a:off x="8720138" y="0"/>
            <a:ext cx="457200" cy="6858000"/>
            <a:chOff x="5493" y="0"/>
            <a:chExt cx="288" cy="4320"/>
          </a:xfrm>
        </p:grpSpPr>
        <p:sp>
          <p:nvSpPr>
            <p:cNvPr id="5165" name="Rectangle 32"/>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gn="l" rtl="0" eaLnBrk="0" hangingPunct="0">
                <a:lnSpc>
                  <a:spcPct val="40000"/>
                </a:lnSpc>
                <a:spcBef>
                  <a:spcPct val="50000"/>
                </a:spcBef>
              </a:pPr>
              <a:endParaRPr lang="en-US" altLang="he-IL" sz="1200" b="1">
                <a:solidFill>
                  <a:schemeClr val="bg1"/>
                </a:solidFill>
                <a:latin typeface="Comic Sans MS" pitchFamily="66" charset="0"/>
              </a:endParaRPr>
            </a:p>
            <a:p>
              <a:pPr algn="ctr" rtl="0" eaLnBrk="0" hangingPunct="0">
                <a:lnSpc>
                  <a:spcPct val="40000"/>
                </a:lnSpc>
                <a:spcBef>
                  <a:spcPct val="50000"/>
                </a:spcBef>
              </a:pPr>
              <a:r>
                <a:rPr lang="en-US" altLang="he-IL" sz="1600" b="1">
                  <a:solidFill>
                    <a:schemeClr val="bg1"/>
                  </a:solidFill>
                  <a:latin typeface="Comic Sans MS" pitchFamily="66" charset="0"/>
                </a:rPr>
                <a:t>     </a:t>
              </a:r>
              <a:r>
                <a:rPr lang="en-US" altLang="he-IL" sz="1600">
                  <a:solidFill>
                    <a:schemeClr val="bg1"/>
                  </a:solidFill>
                  <a:latin typeface="Comic Sans MS" pitchFamily="66" charset="0"/>
                </a:rPr>
                <a:t>Ben Gurion University,  Ehud Meron -  www.bgu.ac.il/~ehud</a:t>
              </a:r>
              <a:endParaRPr lang="en-US" altLang="en-US" sz="1600">
                <a:solidFill>
                  <a:schemeClr val="bg1"/>
                </a:solidFill>
                <a:latin typeface="Comic Sans MS" pitchFamily="66" charset="0"/>
              </a:endParaRPr>
            </a:p>
          </p:txBody>
        </p:sp>
        <p:pic>
          <p:nvPicPr>
            <p:cNvPr id="5166" name="Picture 33"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grpSp>
        <p:nvGrpSpPr>
          <p:cNvPr id="3" name="Group 49"/>
          <p:cNvGrpSpPr>
            <a:grpSpLocks/>
          </p:cNvGrpSpPr>
          <p:nvPr/>
        </p:nvGrpSpPr>
        <p:grpSpPr bwMode="auto">
          <a:xfrm>
            <a:off x="2051050" y="966788"/>
            <a:ext cx="6553200" cy="3757612"/>
            <a:chOff x="1292" y="708"/>
            <a:chExt cx="4128" cy="2367"/>
          </a:xfrm>
        </p:grpSpPr>
        <p:pic>
          <p:nvPicPr>
            <p:cNvPr id="5162" name="Picture 2" descr="cusp1"/>
            <p:cNvPicPr>
              <a:picLocks noChangeAspect="1" noChangeArrowheads="1"/>
            </p:cNvPicPr>
            <p:nvPr/>
          </p:nvPicPr>
          <p:blipFill>
            <a:blip r:embed="rId4" cstate="print"/>
            <a:srcRect/>
            <a:stretch>
              <a:fillRect/>
            </a:stretch>
          </p:blipFill>
          <p:spPr bwMode="auto">
            <a:xfrm>
              <a:off x="1292" y="708"/>
              <a:ext cx="3600" cy="2367"/>
            </a:xfrm>
            <a:prstGeom prst="rect">
              <a:avLst/>
            </a:prstGeom>
            <a:noFill/>
            <a:ln w="9525">
              <a:noFill/>
              <a:miter lim="800000"/>
              <a:headEnd/>
              <a:tailEnd/>
            </a:ln>
          </p:spPr>
        </p:pic>
        <p:sp>
          <p:nvSpPr>
            <p:cNvPr id="5163" name="Line 16"/>
            <p:cNvSpPr>
              <a:spLocks noChangeShapeType="1"/>
            </p:cNvSpPr>
            <p:nvPr/>
          </p:nvSpPr>
          <p:spPr bwMode="auto">
            <a:xfrm flipH="1">
              <a:off x="3216" y="915"/>
              <a:ext cx="816" cy="864"/>
            </a:xfrm>
            <a:prstGeom prst="line">
              <a:avLst/>
            </a:prstGeom>
            <a:noFill/>
            <a:ln w="28575">
              <a:solidFill>
                <a:schemeClr val="bg1"/>
              </a:solidFill>
              <a:round/>
              <a:headEnd/>
              <a:tailEnd type="triangle" w="med" len="med"/>
            </a:ln>
          </p:spPr>
          <p:txBody>
            <a:bodyPr wrap="none" anchor="ctr"/>
            <a:lstStyle/>
            <a:p>
              <a:endParaRPr lang="en-US"/>
            </a:p>
          </p:txBody>
        </p:sp>
        <p:sp>
          <p:nvSpPr>
            <p:cNvPr id="5164" name="Rectangle 17"/>
            <p:cNvSpPr>
              <a:spLocks noChangeArrowheads="1"/>
            </p:cNvSpPr>
            <p:nvPr/>
          </p:nvSpPr>
          <p:spPr bwMode="auto">
            <a:xfrm>
              <a:off x="4014" y="799"/>
              <a:ext cx="1406" cy="269"/>
            </a:xfrm>
            <a:prstGeom prst="rect">
              <a:avLst/>
            </a:prstGeom>
            <a:noFill/>
            <a:ln w="28575">
              <a:noFill/>
              <a:miter lim="800000"/>
              <a:headEnd/>
              <a:tailEnd/>
            </a:ln>
          </p:spPr>
          <p:txBody>
            <a:bodyPr wrap="none">
              <a:spAutoFit/>
            </a:bodyPr>
            <a:lstStyle/>
            <a:p>
              <a:pPr algn="ctr"/>
              <a:r>
                <a:rPr lang="en-US" sz="2200">
                  <a:latin typeface="Comic Sans MS" pitchFamily="66" charset="0"/>
                </a:rPr>
                <a:t>Cusp singularity</a:t>
              </a:r>
            </a:p>
          </p:txBody>
        </p:sp>
      </p:grpSp>
      <p:grpSp>
        <p:nvGrpSpPr>
          <p:cNvPr id="4" name="Group 50"/>
          <p:cNvGrpSpPr>
            <a:grpSpLocks/>
          </p:cNvGrpSpPr>
          <p:nvPr/>
        </p:nvGrpSpPr>
        <p:grpSpPr bwMode="auto">
          <a:xfrm>
            <a:off x="1763713" y="1125538"/>
            <a:ext cx="1897062" cy="2803525"/>
            <a:chOff x="1111" y="890"/>
            <a:chExt cx="1195" cy="1766"/>
          </a:xfrm>
        </p:grpSpPr>
        <p:sp>
          <p:nvSpPr>
            <p:cNvPr id="5156" name="Line 7"/>
            <p:cNvSpPr>
              <a:spLocks noChangeShapeType="1"/>
            </p:cNvSpPr>
            <p:nvPr/>
          </p:nvSpPr>
          <p:spPr bwMode="auto">
            <a:xfrm flipV="1">
              <a:off x="1111" y="1434"/>
              <a:ext cx="953" cy="381"/>
            </a:xfrm>
            <a:prstGeom prst="line">
              <a:avLst/>
            </a:prstGeom>
            <a:noFill/>
            <a:ln w="28575">
              <a:solidFill>
                <a:schemeClr val="tx1"/>
              </a:solidFill>
              <a:round/>
              <a:headEnd/>
              <a:tailEnd type="triangle" w="med" len="med"/>
            </a:ln>
          </p:spPr>
          <p:txBody>
            <a:bodyPr wrap="none" anchor="ctr"/>
            <a:lstStyle/>
            <a:p>
              <a:endParaRPr lang="en-US"/>
            </a:p>
          </p:txBody>
        </p:sp>
        <p:sp>
          <p:nvSpPr>
            <p:cNvPr id="5157" name="Line 8"/>
            <p:cNvSpPr>
              <a:spLocks noChangeShapeType="1"/>
            </p:cNvSpPr>
            <p:nvPr/>
          </p:nvSpPr>
          <p:spPr bwMode="auto">
            <a:xfrm>
              <a:off x="1111" y="1815"/>
              <a:ext cx="680" cy="617"/>
            </a:xfrm>
            <a:prstGeom prst="line">
              <a:avLst/>
            </a:prstGeom>
            <a:noFill/>
            <a:ln w="28575">
              <a:solidFill>
                <a:schemeClr val="tx1"/>
              </a:solidFill>
              <a:round/>
              <a:headEnd/>
              <a:tailEnd type="triangle" w="med" len="med"/>
            </a:ln>
          </p:spPr>
          <p:txBody>
            <a:bodyPr wrap="none" anchor="ctr"/>
            <a:lstStyle/>
            <a:p>
              <a:endParaRPr lang="en-US"/>
            </a:p>
          </p:txBody>
        </p:sp>
        <p:sp>
          <p:nvSpPr>
            <p:cNvPr id="5158" name="Line 9"/>
            <p:cNvSpPr>
              <a:spLocks noChangeShapeType="1"/>
            </p:cNvSpPr>
            <p:nvPr/>
          </p:nvSpPr>
          <p:spPr bwMode="auto">
            <a:xfrm flipV="1">
              <a:off x="1111" y="1071"/>
              <a:ext cx="0" cy="744"/>
            </a:xfrm>
            <a:prstGeom prst="line">
              <a:avLst/>
            </a:prstGeom>
            <a:noFill/>
            <a:ln w="28575">
              <a:solidFill>
                <a:schemeClr val="tx1"/>
              </a:solidFill>
              <a:round/>
              <a:headEnd/>
              <a:tailEnd type="triangle" w="med" len="med"/>
            </a:ln>
          </p:spPr>
          <p:txBody>
            <a:bodyPr wrap="none" anchor="ctr"/>
            <a:lstStyle/>
            <a:p>
              <a:endParaRPr lang="en-US"/>
            </a:p>
          </p:txBody>
        </p:sp>
        <mc:AlternateContent xmlns:mc="http://schemas.openxmlformats.org/markup-compatibility/2006" xmlns:a14="http://schemas.microsoft.com/office/drawing/2010/main">
          <mc:Choice Requires="a14">
            <p:sp>
              <p:nvSpPr>
                <p:cNvPr id="5159" name="Text Box 10"/>
                <p:cNvSpPr txBox="1">
                  <a:spLocks noChangeArrowheads="1"/>
                </p:cNvSpPr>
                <p:nvPr/>
              </p:nvSpPr>
              <p:spPr bwMode="auto">
                <a:xfrm>
                  <a:off x="1159" y="890"/>
                  <a:ext cx="288" cy="266"/>
                </a:xfrm>
                <a:prstGeom prst="rect">
                  <a:avLst/>
                </a:prstGeom>
                <a:noFill/>
                <a:ln w="9525">
                  <a:noFill/>
                  <a:miter lim="800000"/>
                  <a:headEnd/>
                  <a:tailEnd/>
                </a:ln>
              </p:spPr>
              <p:txBody>
                <a:bodyPr>
                  <a:spAutoFit/>
                </a:bodyPr>
                <a:lstStyle/>
                <a:p>
                  <a:pPr algn="l" rtl="0" eaLnBrk="0" hangingPunct="0">
                    <a:spcBef>
                      <a:spcPct val="50000"/>
                    </a:spcBef>
                  </a:pPr>
                  <a14:m>
                    <m:oMathPara xmlns:m="http://schemas.openxmlformats.org/officeDocument/2006/math">
                      <m:oMathParaPr>
                        <m:jc m:val="centerGroup"/>
                      </m:oMathParaPr>
                      <m:oMath xmlns:m="http://schemas.openxmlformats.org/officeDocument/2006/math">
                        <m:r>
                          <a:rPr lang="en-US" altLang="en-US" sz="2200" i="1" dirty="0" smtClean="0">
                            <a:latin typeface="Cambria Math"/>
                            <a:cs typeface="Levenim MT" pitchFamily="2" charset="-79"/>
                            <a:sym typeface="Math1" pitchFamily="2" charset="2"/>
                          </a:rPr>
                          <m:t>𝑢</m:t>
                        </m:r>
                      </m:oMath>
                    </m:oMathPara>
                  </a14:m>
                  <a:endParaRPr lang="en-US" altLang="en-US" sz="2200" i="1" baseline="-25000" dirty="0">
                    <a:latin typeface="+mj-lt"/>
                    <a:cs typeface="Levenim MT" pitchFamily="2" charset="-79"/>
                    <a:sym typeface="Math1" pitchFamily="2" charset="2"/>
                  </a:endParaRPr>
                </a:p>
              </p:txBody>
            </p:sp>
          </mc:Choice>
          <mc:Fallback xmlns="">
            <p:sp>
              <p:nvSpPr>
                <p:cNvPr id="5159" name="Text Box 10"/>
                <p:cNvSpPr txBox="1">
                  <a:spLocks noRot="1" noChangeAspect="1" noMove="1" noResize="1" noEditPoints="1" noAdjustHandles="1" noChangeArrowheads="1" noChangeShapeType="1" noTextEdit="1"/>
                </p:cNvSpPr>
                <p:nvPr/>
              </p:nvSpPr>
              <p:spPr bwMode="auto">
                <a:xfrm>
                  <a:off x="1159" y="890"/>
                  <a:ext cx="288" cy="266"/>
                </a:xfrm>
                <a:prstGeom prst="rect">
                  <a:avLst/>
                </a:prstGeom>
                <a:blipFill rotWithShape="1">
                  <a:blip r:embed="rId5"/>
                  <a:stretch>
                    <a:fillRect/>
                  </a:stretch>
                </a:blipFill>
                <a:ln w="9525">
                  <a:noFill/>
                  <a:miter lim="800000"/>
                  <a:headEnd/>
                  <a:tailEnd/>
                </a:ln>
              </p:spPr>
              <p:txBody>
                <a:bodyPr/>
                <a:lstStyle/>
                <a:p>
                  <a:r>
                    <a:rPr lang="en-US">
                      <a:noFill/>
                    </a:rPr>
                    <a:t> </a:t>
                  </a:r>
                </a:p>
              </p:txBody>
            </p:sp>
          </mc:Fallback>
        </mc:AlternateContent>
        <p:sp>
          <p:nvSpPr>
            <p:cNvPr id="5160" name="Text Box 11"/>
            <p:cNvSpPr txBox="1">
              <a:spLocks noChangeArrowheads="1"/>
            </p:cNvSpPr>
            <p:nvPr/>
          </p:nvSpPr>
          <p:spPr bwMode="auto">
            <a:xfrm>
              <a:off x="1701" y="2387"/>
              <a:ext cx="288" cy="269"/>
            </a:xfrm>
            <a:prstGeom prst="rect">
              <a:avLst/>
            </a:prstGeom>
            <a:noFill/>
            <a:ln w="9525">
              <a:noFill/>
              <a:miter lim="800000"/>
              <a:headEnd/>
              <a:tailEnd/>
            </a:ln>
          </p:spPr>
          <p:txBody>
            <a:bodyPr>
              <a:spAutoFit/>
            </a:bodyPr>
            <a:lstStyle/>
            <a:p>
              <a:pPr algn="l" rtl="0" eaLnBrk="0" hangingPunct="0">
                <a:spcBef>
                  <a:spcPct val="50000"/>
                </a:spcBef>
              </a:pPr>
              <a:r>
                <a:rPr lang="en-US" altLang="en-US" sz="2200" i="1">
                  <a:cs typeface="Levenim MT" pitchFamily="2" charset="-79"/>
                  <a:sym typeface="Symbol" pitchFamily="18" charset="2"/>
                </a:rPr>
                <a:t></a:t>
              </a:r>
              <a:endParaRPr lang="en-US" altLang="en-US" sz="2200" i="1" baseline="-25000">
                <a:cs typeface="Levenim MT" pitchFamily="2" charset="-79"/>
                <a:sym typeface="Symbol" pitchFamily="18" charset="2"/>
              </a:endParaRPr>
            </a:p>
          </p:txBody>
        </p:sp>
        <mc:AlternateContent xmlns:mc="http://schemas.openxmlformats.org/markup-compatibility/2006" xmlns:a14="http://schemas.microsoft.com/office/drawing/2010/main">
          <mc:Choice Requires="a14">
            <p:sp>
              <p:nvSpPr>
                <p:cNvPr id="5161" name="Text Box 12"/>
                <p:cNvSpPr txBox="1">
                  <a:spLocks noChangeArrowheads="1"/>
                </p:cNvSpPr>
                <p:nvPr/>
              </p:nvSpPr>
              <p:spPr bwMode="auto">
                <a:xfrm>
                  <a:off x="2018" y="1207"/>
                  <a:ext cx="288" cy="266"/>
                </a:xfrm>
                <a:prstGeom prst="rect">
                  <a:avLst/>
                </a:prstGeom>
                <a:noFill/>
                <a:ln w="9525">
                  <a:noFill/>
                  <a:miter lim="800000"/>
                  <a:headEnd/>
                  <a:tailEnd/>
                </a:ln>
              </p:spPr>
              <p:txBody>
                <a:bodyPr>
                  <a:spAutoFit/>
                </a:bodyPr>
                <a:lstStyle/>
                <a:p>
                  <a:pPr algn="l" rtl="0" eaLnBrk="0" hangingPunct="0">
                    <a:spcBef>
                      <a:spcPct val="50000"/>
                    </a:spcBef>
                  </a:pPr>
                  <a14:m>
                    <m:oMathPara xmlns:m="http://schemas.openxmlformats.org/officeDocument/2006/math">
                      <m:oMathParaPr>
                        <m:jc m:val="centerGroup"/>
                      </m:oMathParaPr>
                      <m:oMath xmlns:m="http://schemas.openxmlformats.org/officeDocument/2006/math">
                        <m:r>
                          <a:rPr lang="en-US" altLang="en-US" sz="2200" i="1" dirty="0" smtClean="0">
                            <a:latin typeface="Cambria Math"/>
                            <a:cs typeface="Levenim MT" pitchFamily="2" charset="-79"/>
                            <a:sym typeface="Math1" pitchFamily="2" charset="2"/>
                          </a:rPr>
                          <m:t>𝑏</m:t>
                        </m:r>
                      </m:oMath>
                    </m:oMathPara>
                  </a14:m>
                  <a:endParaRPr lang="en-US" altLang="en-US" sz="2200" i="1" baseline="-25000" dirty="0">
                    <a:latin typeface="+mj-lt"/>
                    <a:cs typeface="Levenim MT" pitchFamily="2" charset="-79"/>
                    <a:sym typeface="Math1" pitchFamily="2" charset="2"/>
                  </a:endParaRPr>
                </a:p>
              </p:txBody>
            </p:sp>
          </mc:Choice>
          <mc:Fallback xmlns="">
            <p:sp>
              <p:nvSpPr>
                <p:cNvPr id="5161" name="Text Box 12"/>
                <p:cNvSpPr txBox="1">
                  <a:spLocks noRot="1" noChangeAspect="1" noMove="1" noResize="1" noEditPoints="1" noAdjustHandles="1" noChangeArrowheads="1" noChangeShapeType="1" noTextEdit="1"/>
                </p:cNvSpPr>
                <p:nvPr/>
              </p:nvSpPr>
              <p:spPr bwMode="auto">
                <a:xfrm>
                  <a:off x="2018" y="1207"/>
                  <a:ext cx="288" cy="266"/>
                </a:xfrm>
                <a:prstGeom prst="rect">
                  <a:avLst/>
                </a:prstGeom>
                <a:blipFill rotWithShape="1">
                  <a:blip r:embed="rId6"/>
                  <a:stretch>
                    <a:fillRect/>
                  </a:stretch>
                </a:blipFill>
                <a:ln w="9525">
                  <a:noFill/>
                  <a:miter lim="800000"/>
                  <a:headEnd/>
                  <a:tailEnd/>
                </a:ln>
              </p:spPr>
              <p:txBody>
                <a:bodyPr/>
                <a:lstStyle/>
                <a:p>
                  <a:r>
                    <a:rPr lang="en-US">
                      <a:noFill/>
                    </a:rPr>
                    <a:t> </a:t>
                  </a:r>
                </a:p>
              </p:txBody>
            </p:sp>
          </mc:Fallback>
        </mc:AlternateContent>
      </p:grpSp>
      <p:grpSp>
        <p:nvGrpSpPr>
          <p:cNvPr id="5" name="Group 71"/>
          <p:cNvGrpSpPr>
            <a:grpSpLocks/>
          </p:cNvGrpSpPr>
          <p:nvPr/>
        </p:nvGrpSpPr>
        <p:grpSpPr bwMode="auto">
          <a:xfrm>
            <a:off x="316375" y="4269450"/>
            <a:ext cx="8007350" cy="2413000"/>
            <a:chOff x="204" y="2704"/>
            <a:chExt cx="5044" cy="1520"/>
          </a:xfrm>
        </p:grpSpPr>
        <p:sp>
          <p:nvSpPr>
            <p:cNvPr id="5132" name="Rectangle 66"/>
            <p:cNvSpPr>
              <a:spLocks noChangeArrowheads="1"/>
            </p:cNvSpPr>
            <p:nvPr/>
          </p:nvSpPr>
          <p:spPr bwMode="auto">
            <a:xfrm>
              <a:off x="204" y="2704"/>
              <a:ext cx="2196" cy="291"/>
            </a:xfrm>
            <a:prstGeom prst="rect">
              <a:avLst/>
            </a:prstGeom>
            <a:noFill/>
            <a:ln w="9525">
              <a:noFill/>
              <a:miter lim="800000"/>
              <a:headEnd/>
              <a:tailEnd/>
            </a:ln>
          </p:spPr>
          <p:txBody>
            <a:bodyPr wrap="square">
              <a:spAutoFit/>
            </a:bodyPr>
            <a:lstStyle/>
            <a:p>
              <a:pPr algn="l" rtl="0"/>
              <a:r>
                <a:rPr lang="en-US" sz="2000" dirty="0">
                  <a:latin typeface="Comic Sans MS" pitchFamily="66" charset="0"/>
                </a:rPr>
                <a:t>Cuts at constant </a:t>
              </a:r>
              <a:r>
                <a:rPr lang="en-US" sz="2400" i="1" dirty="0">
                  <a:latin typeface="+mj-lt"/>
                  <a:cs typeface="Times New Roman" pitchFamily="18" charset="0"/>
                </a:rPr>
                <a:t>b</a:t>
              </a:r>
              <a:r>
                <a:rPr lang="en-US" sz="2000" dirty="0">
                  <a:latin typeface="Comic Sans MS" pitchFamily="66" charset="0"/>
                </a:rPr>
                <a:t> values:</a:t>
              </a:r>
              <a:endParaRPr lang="en-US" sz="2000" dirty="0">
                <a:solidFill>
                  <a:srgbClr val="0033CC"/>
                </a:solidFill>
                <a:latin typeface="Comic Sans MS" pitchFamily="66" charset="0"/>
              </a:endParaRPr>
            </a:p>
          </p:txBody>
        </p:sp>
        <p:grpSp>
          <p:nvGrpSpPr>
            <p:cNvPr id="6" name="Group 70"/>
            <p:cNvGrpSpPr>
              <a:grpSpLocks/>
            </p:cNvGrpSpPr>
            <p:nvPr/>
          </p:nvGrpSpPr>
          <p:grpSpPr bwMode="auto">
            <a:xfrm>
              <a:off x="521" y="3067"/>
              <a:ext cx="4727" cy="1157"/>
              <a:chOff x="521" y="3067"/>
              <a:chExt cx="4727" cy="1157"/>
            </a:xfrm>
          </p:grpSpPr>
          <p:grpSp>
            <p:nvGrpSpPr>
              <p:cNvPr id="7" name="Group 65"/>
              <p:cNvGrpSpPr>
                <a:grpSpLocks/>
              </p:cNvGrpSpPr>
              <p:nvPr/>
            </p:nvGrpSpPr>
            <p:grpSpPr bwMode="auto">
              <a:xfrm>
                <a:off x="521" y="3067"/>
                <a:ext cx="4727" cy="1157"/>
                <a:chOff x="642" y="3067"/>
                <a:chExt cx="4727" cy="1157"/>
              </a:xfrm>
            </p:grpSpPr>
            <p:pic>
              <p:nvPicPr>
                <p:cNvPr id="5137" name="Picture 51" descr="imperfecr_pf"/>
                <p:cNvPicPr>
                  <a:picLocks noChangeAspect="1" noChangeArrowheads="1"/>
                </p:cNvPicPr>
                <p:nvPr/>
              </p:nvPicPr>
              <p:blipFill>
                <a:blip r:embed="rId7" cstate="print"/>
                <a:srcRect/>
                <a:stretch>
                  <a:fillRect/>
                </a:stretch>
              </p:blipFill>
              <p:spPr bwMode="auto">
                <a:xfrm>
                  <a:off x="793" y="3106"/>
                  <a:ext cx="4410" cy="1050"/>
                </a:xfrm>
                <a:prstGeom prst="rect">
                  <a:avLst/>
                </a:prstGeom>
                <a:noFill/>
                <a:ln w="9525">
                  <a:noFill/>
                  <a:miter lim="800000"/>
                  <a:headEnd/>
                  <a:tailEnd/>
                </a:ln>
              </p:spPr>
            </p:pic>
            <p:grpSp>
              <p:nvGrpSpPr>
                <p:cNvPr id="8" name="Group 54"/>
                <p:cNvGrpSpPr>
                  <a:grpSpLocks/>
                </p:cNvGrpSpPr>
                <p:nvPr/>
              </p:nvGrpSpPr>
              <p:grpSpPr bwMode="auto">
                <a:xfrm>
                  <a:off x="642" y="3067"/>
                  <a:ext cx="696" cy="1157"/>
                  <a:chOff x="642" y="3067"/>
                  <a:chExt cx="696" cy="1157"/>
                </a:xfrm>
              </p:grpSpPr>
              <p:sp>
                <p:nvSpPr>
                  <p:cNvPr id="5152" name="Text Box 20"/>
                  <p:cNvSpPr txBox="1">
                    <a:spLocks noChangeArrowheads="1"/>
                  </p:cNvSpPr>
                  <p:nvPr/>
                </p:nvSpPr>
                <p:spPr bwMode="auto">
                  <a:xfrm>
                    <a:off x="930" y="3974"/>
                    <a:ext cx="336" cy="250"/>
                  </a:xfrm>
                  <a:prstGeom prst="rect">
                    <a:avLst/>
                  </a:prstGeom>
                  <a:noFill/>
                  <a:ln w="9525">
                    <a:noFill/>
                    <a:miter lim="800000"/>
                    <a:headEnd/>
                    <a:tailEnd/>
                  </a:ln>
                </p:spPr>
                <p:txBody>
                  <a:bodyPr>
                    <a:spAutoFit/>
                  </a:bodyPr>
                  <a:lstStyle/>
                  <a:p>
                    <a:pPr algn="l" rtl="0" eaLnBrk="0" hangingPunct="0">
                      <a:spcBef>
                        <a:spcPct val="50000"/>
                      </a:spcBef>
                    </a:pPr>
                    <a:r>
                      <a:rPr lang="en-US" sz="2000" i="1">
                        <a:sym typeface="Symbol" pitchFamily="18" charset="2"/>
                      </a:rPr>
                      <a:t></a:t>
                    </a:r>
                    <a:endParaRPr lang="en-US" altLang="en-US" sz="2000" i="1">
                      <a:sym typeface="Symbol" pitchFamily="18" charset="2"/>
                    </a:endParaRPr>
                  </a:p>
                </p:txBody>
              </p:sp>
              <p:sp>
                <p:nvSpPr>
                  <p:cNvPr id="5153" name="Line 22"/>
                  <p:cNvSpPr>
                    <a:spLocks noChangeShapeType="1"/>
                  </p:cNvSpPr>
                  <p:nvPr/>
                </p:nvSpPr>
                <p:spPr bwMode="auto">
                  <a:xfrm flipV="1">
                    <a:off x="839" y="3067"/>
                    <a:ext cx="0" cy="432"/>
                  </a:xfrm>
                  <a:prstGeom prst="line">
                    <a:avLst/>
                  </a:prstGeom>
                  <a:noFill/>
                  <a:ln w="19050">
                    <a:solidFill>
                      <a:schemeClr val="tx1"/>
                    </a:solidFill>
                    <a:round/>
                    <a:headEnd/>
                    <a:tailEnd type="triangle" w="med" len="med"/>
                  </a:ln>
                </p:spPr>
                <p:txBody>
                  <a:bodyPr wrap="none" anchor="ctr"/>
                  <a:lstStyle/>
                  <a:p>
                    <a:endParaRPr lang="en-US"/>
                  </a:p>
                </p:txBody>
              </p:sp>
              <p:sp>
                <p:nvSpPr>
                  <p:cNvPr id="5154" name="Line 23"/>
                  <p:cNvSpPr>
                    <a:spLocks noChangeShapeType="1"/>
                  </p:cNvSpPr>
                  <p:nvPr/>
                </p:nvSpPr>
                <p:spPr bwMode="auto">
                  <a:xfrm>
                    <a:off x="930" y="3884"/>
                    <a:ext cx="408" cy="272"/>
                  </a:xfrm>
                  <a:prstGeom prst="line">
                    <a:avLst/>
                  </a:prstGeom>
                  <a:noFill/>
                  <a:ln w="19050">
                    <a:solidFill>
                      <a:schemeClr val="tx1"/>
                    </a:solidFill>
                    <a:round/>
                    <a:headEnd/>
                    <a:tailEnd type="triangle" w="med" len="med"/>
                  </a:ln>
                </p:spPr>
                <p:txBody>
                  <a:bodyPr wrap="none" anchor="ctr"/>
                  <a:lstStyle/>
                  <a:p>
                    <a:endParaRPr lang="en-US"/>
                  </a:p>
                </p:txBody>
              </p:sp>
              <p:sp>
                <p:nvSpPr>
                  <p:cNvPr id="5155" name="Text Box 24"/>
                  <p:cNvSpPr txBox="1">
                    <a:spLocks noChangeArrowheads="1"/>
                  </p:cNvSpPr>
                  <p:nvPr/>
                </p:nvSpPr>
                <p:spPr bwMode="auto">
                  <a:xfrm>
                    <a:off x="642" y="3158"/>
                    <a:ext cx="288" cy="291"/>
                  </a:xfrm>
                  <a:prstGeom prst="rect">
                    <a:avLst/>
                  </a:prstGeom>
                  <a:noFill/>
                  <a:ln w="9525">
                    <a:noFill/>
                    <a:miter lim="800000"/>
                    <a:headEnd/>
                    <a:tailEnd/>
                  </a:ln>
                </p:spPr>
                <p:txBody>
                  <a:bodyPr>
                    <a:spAutoFit/>
                  </a:bodyPr>
                  <a:lstStyle/>
                  <a:p>
                    <a:pPr algn="l" rtl="0" eaLnBrk="0" hangingPunct="0">
                      <a:spcBef>
                        <a:spcPct val="50000"/>
                      </a:spcBef>
                    </a:pPr>
                    <a:r>
                      <a:rPr lang="en-US" altLang="en-US" sz="2400" i="1" dirty="0">
                        <a:latin typeface="+mj-lt"/>
                        <a:cs typeface="Levenim MT" pitchFamily="2" charset="-79"/>
                        <a:sym typeface="Math1" pitchFamily="2" charset="2"/>
                      </a:rPr>
                      <a:t>u</a:t>
                    </a:r>
                    <a:endParaRPr lang="en-US" altLang="en-US" sz="2400" i="1" baseline="-25000" dirty="0">
                      <a:latin typeface="+mj-lt"/>
                      <a:cs typeface="Levenim MT" pitchFamily="2" charset="-79"/>
                      <a:sym typeface="Math1" pitchFamily="2" charset="2"/>
                    </a:endParaRPr>
                  </a:p>
                </p:txBody>
              </p:sp>
            </p:grpSp>
            <p:sp>
              <p:nvSpPr>
                <p:cNvPr id="5139" name="Text Box 25"/>
                <p:cNvSpPr txBox="1">
                  <a:spLocks noChangeArrowheads="1"/>
                </p:cNvSpPr>
                <p:nvPr/>
              </p:nvSpPr>
              <p:spPr bwMode="auto">
                <a:xfrm>
                  <a:off x="3108" y="3884"/>
                  <a:ext cx="576" cy="291"/>
                </a:xfrm>
                <a:prstGeom prst="rect">
                  <a:avLst/>
                </a:prstGeom>
                <a:solidFill>
                  <a:schemeClr val="bg1"/>
                </a:solidFill>
                <a:ln w="9525">
                  <a:noFill/>
                  <a:miter lim="800000"/>
                  <a:headEnd/>
                  <a:tailEnd/>
                </a:ln>
              </p:spPr>
              <p:txBody>
                <a:bodyPr>
                  <a:spAutoFit/>
                </a:bodyPr>
                <a:lstStyle/>
                <a:p>
                  <a:pPr algn="l" rtl="0">
                    <a:spcBef>
                      <a:spcPct val="50000"/>
                    </a:spcBef>
                  </a:pPr>
                  <a:r>
                    <a:rPr lang="en-US" sz="2400" i="1" dirty="0">
                      <a:latin typeface="+mj-lt"/>
                      <a:sym typeface="Symbol" pitchFamily="18" charset="2"/>
                    </a:rPr>
                    <a:t>b = 0</a:t>
                  </a:r>
                  <a:endParaRPr lang="en-US" sz="2400" i="1" dirty="0">
                    <a:latin typeface="+mj-lt"/>
                  </a:endParaRPr>
                </a:p>
              </p:txBody>
            </p:sp>
            <p:sp>
              <p:nvSpPr>
                <p:cNvPr id="5140" name="Text Box 52"/>
                <p:cNvSpPr txBox="1">
                  <a:spLocks noChangeArrowheads="1"/>
                </p:cNvSpPr>
                <p:nvPr/>
              </p:nvSpPr>
              <p:spPr bwMode="auto">
                <a:xfrm>
                  <a:off x="1476" y="3884"/>
                  <a:ext cx="576" cy="291"/>
                </a:xfrm>
                <a:prstGeom prst="rect">
                  <a:avLst/>
                </a:prstGeom>
                <a:solidFill>
                  <a:schemeClr val="bg1"/>
                </a:solidFill>
                <a:ln w="9525">
                  <a:noFill/>
                  <a:miter lim="800000"/>
                  <a:headEnd/>
                  <a:tailEnd/>
                </a:ln>
              </p:spPr>
              <p:txBody>
                <a:bodyPr>
                  <a:spAutoFit/>
                </a:bodyPr>
                <a:lstStyle/>
                <a:p>
                  <a:pPr algn="l" rtl="0">
                    <a:spcBef>
                      <a:spcPct val="50000"/>
                    </a:spcBef>
                  </a:pPr>
                  <a:r>
                    <a:rPr lang="en-US" sz="2400" i="1" dirty="0">
                      <a:latin typeface="+mj-lt"/>
                      <a:sym typeface="Symbol" pitchFamily="18" charset="2"/>
                    </a:rPr>
                    <a:t>b &gt; 0</a:t>
                  </a:r>
                  <a:endParaRPr lang="en-US" sz="2400" i="1" dirty="0">
                    <a:latin typeface="+mj-lt"/>
                  </a:endParaRPr>
                </a:p>
              </p:txBody>
            </p:sp>
            <p:sp>
              <p:nvSpPr>
                <p:cNvPr id="5141" name="Text Box 53"/>
                <p:cNvSpPr txBox="1">
                  <a:spLocks noChangeArrowheads="1"/>
                </p:cNvSpPr>
                <p:nvPr/>
              </p:nvSpPr>
              <p:spPr bwMode="auto">
                <a:xfrm>
                  <a:off x="4793" y="3884"/>
                  <a:ext cx="576" cy="291"/>
                </a:xfrm>
                <a:prstGeom prst="rect">
                  <a:avLst/>
                </a:prstGeom>
                <a:solidFill>
                  <a:schemeClr val="bg1"/>
                </a:solidFill>
                <a:ln w="9525">
                  <a:noFill/>
                  <a:miter lim="800000"/>
                  <a:headEnd/>
                  <a:tailEnd/>
                </a:ln>
              </p:spPr>
              <p:txBody>
                <a:bodyPr>
                  <a:spAutoFit/>
                </a:bodyPr>
                <a:lstStyle/>
                <a:p>
                  <a:pPr algn="l" rtl="0">
                    <a:spcBef>
                      <a:spcPct val="50000"/>
                    </a:spcBef>
                  </a:pPr>
                  <a:r>
                    <a:rPr lang="en-US" sz="2400" i="1" dirty="0">
                      <a:latin typeface="+mj-lt"/>
                      <a:sym typeface="Symbol" pitchFamily="18" charset="2"/>
                    </a:rPr>
                    <a:t>b &lt; 0</a:t>
                  </a:r>
                  <a:endParaRPr lang="en-US" sz="2400" i="1" dirty="0">
                    <a:latin typeface="+mj-lt"/>
                  </a:endParaRPr>
                </a:p>
              </p:txBody>
            </p:sp>
            <p:grpSp>
              <p:nvGrpSpPr>
                <p:cNvPr id="9" name="Group 55"/>
                <p:cNvGrpSpPr>
                  <a:grpSpLocks/>
                </p:cNvGrpSpPr>
                <p:nvPr/>
              </p:nvGrpSpPr>
              <p:grpSpPr bwMode="auto">
                <a:xfrm>
                  <a:off x="2275" y="3067"/>
                  <a:ext cx="696" cy="1157"/>
                  <a:chOff x="642" y="3067"/>
                  <a:chExt cx="696" cy="1157"/>
                </a:xfrm>
              </p:grpSpPr>
              <p:sp>
                <p:nvSpPr>
                  <p:cNvPr id="5148" name="Text Box 56"/>
                  <p:cNvSpPr txBox="1">
                    <a:spLocks noChangeArrowheads="1"/>
                  </p:cNvSpPr>
                  <p:nvPr/>
                </p:nvSpPr>
                <p:spPr bwMode="auto">
                  <a:xfrm>
                    <a:off x="930" y="3974"/>
                    <a:ext cx="336" cy="250"/>
                  </a:xfrm>
                  <a:prstGeom prst="rect">
                    <a:avLst/>
                  </a:prstGeom>
                  <a:noFill/>
                  <a:ln w="9525">
                    <a:noFill/>
                    <a:miter lim="800000"/>
                    <a:headEnd/>
                    <a:tailEnd/>
                  </a:ln>
                </p:spPr>
                <p:txBody>
                  <a:bodyPr>
                    <a:spAutoFit/>
                  </a:bodyPr>
                  <a:lstStyle/>
                  <a:p>
                    <a:pPr algn="l" rtl="0" eaLnBrk="0" hangingPunct="0">
                      <a:spcBef>
                        <a:spcPct val="50000"/>
                      </a:spcBef>
                    </a:pPr>
                    <a:r>
                      <a:rPr lang="en-US" sz="2000" i="1">
                        <a:sym typeface="Symbol" pitchFamily="18" charset="2"/>
                      </a:rPr>
                      <a:t></a:t>
                    </a:r>
                    <a:endParaRPr lang="en-US" altLang="en-US" sz="2000" i="1">
                      <a:sym typeface="Symbol" pitchFamily="18" charset="2"/>
                    </a:endParaRPr>
                  </a:p>
                </p:txBody>
              </p:sp>
              <p:sp>
                <p:nvSpPr>
                  <p:cNvPr id="5149" name="Line 57"/>
                  <p:cNvSpPr>
                    <a:spLocks noChangeShapeType="1"/>
                  </p:cNvSpPr>
                  <p:nvPr/>
                </p:nvSpPr>
                <p:spPr bwMode="auto">
                  <a:xfrm flipV="1">
                    <a:off x="839" y="3067"/>
                    <a:ext cx="0" cy="432"/>
                  </a:xfrm>
                  <a:prstGeom prst="line">
                    <a:avLst/>
                  </a:prstGeom>
                  <a:noFill/>
                  <a:ln w="19050">
                    <a:solidFill>
                      <a:schemeClr val="tx1"/>
                    </a:solidFill>
                    <a:round/>
                    <a:headEnd/>
                    <a:tailEnd type="triangle" w="med" len="med"/>
                  </a:ln>
                </p:spPr>
                <p:txBody>
                  <a:bodyPr wrap="none" anchor="ctr"/>
                  <a:lstStyle/>
                  <a:p>
                    <a:endParaRPr lang="en-US"/>
                  </a:p>
                </p:txBody>
              </p:sp>
              <p:sp>
                <p:nvSpPr>
                  <p:cNvPr id="5150" name="Line 58"/>
                  <p:cNvSpPr>
                    <a:spLocks noChangeShapeType="1"/>
                  </p:cNvSpPr>
                  <p:nvPr/>
                </p:nvSpPr>
                <p:spPr bwMode="auto">
                  <a:xfrm>
                    <a:off x="930" y="3884"/>
                    <a:ext cx="408" cy="272"/>
                  </a:xfrm>
                  <a:prstGeom prst="line">
                    <a:avLst/>
                  </a:prstGeom>
                  <a:noFill/>
                  <a:ln w="19050">
                    <a:solidFill>
                      <a:schemeClr val="tx1"/>
                    </a:solidFill>
                    <a:round/>
                    <a:headEnd/>
                    <a:tailEnd type="triangle" w="med" len="med"/>
                  </a:ln>
                </p:spPr>
                <p:txBody>
                  <a:bodyPr wrap="none" anchor="ctr"/>
                  <a:lstStyle/>
                  <a:p>
                    <a:endParaRPr lang="en-US"/>
                  </a:p>
                </p:txBody>
              </p:sp>
              <p:sp>
                <p:nvSpPr>
                  <p:cNvPr id="5151" name="Text Box 59"/>
                  <p:cNvSpPr txBox="1">
                    <a:spLocks noChangeArrowheads="1"/>
                  </p:cNvSpPr>
                  <p:nvPr/>
                </p:nvSpPr>
                <p:spPr bwMode="auto">
                  <a:xfrm>
                    <a:off x="642" y="3158"/>
                    <a:ext cx="288" cy="291"/>
                  </a:xfrm>
                  <a:prstGeom prst="rect">
                    <a:avLst/>
                  </a:prstGeom>
                  <a:noFill/>
                  <a:ln w="9525">
                    <a:noFill/>
                    <a:miter lim="800000"/>
                    <a:headEnd/>
                    <a:tailEnd/>
                  </a:ln>
                </p:spPr>
                <p:txBody>
                  <a:bodyPr>
                    <a:spAutoFit/>
                  </a:bodyPr>
                  <a:lstStyle/>
                  <a:p>
                    <a:pPr algn="l" rtl="0" eaLnBrk="0" hangingPunct="0">
                      <a:spcBef>
                        <a:spcPct val="50000"/>
                      </a:spcBef>
                    </a:pPr>
                    <a:r>
                      <a:rPr lang="en-US" altLang="en-US" sz="2400" i="1" dirty="0">
                        <a:latin typeface="+mj-lt"/>
                        <a:cs typeface="Levenim MT" pitchFamily="2" charset="-79"/>
                        <a:sym typeface="Math1" pitchFamily="2" charset="2"/>
                      </a:rPr>
                      <a:t>u</a:t>
                    </a:r>
                    <a:endParaRPr lang="en-US" altLang="en-US" sz="2400" i="1" baseline="-25000" dirty="0">
                      <a:latin typeface="+mj-lt"/>
                      <a:cs typeface="Levenim MT" pitchFamily="2" charset="-79"/>
                      <a:sym typeface="Math1" pitchFamily="2" charset="2"/>
                    </a:endParaRPr>
                  </a:p>
                </p:txBody>
              </p:sp>
            </p:grpSp>
            <p:grpSp>
              <p:nvGrpSpPr>
                <p:cNvPr id="10" name="Group 60"/>
                <p:cNvGrpSpPr>
                  <a:grpSpLocks/>
                </p:cNvGrpSpPr>
                <p:nvPr/>
              </p:nvGrpSpPr>
              <p:grpSpPr bwMode="auto">
                <a:xfrm>
                  <a:off x="3923" y="3067"/>
                  <a:ext cx="696" cy="1157"/>
                  <a:chOff x="642" y="3067"/>
                  <a:chExt cx="696" cy="1157"/>
                </a:xfrm>
              </p:grpSpPr>
              <p:sp>
                <p:nvSpPr>
                  <p:cNvPr id="5144" name="Text Box 61"/>
                  <p:cNvSpPr txBox="1">
                    <a:spLocks noChangeArrowheads="1"/>
                  </p:cNvSpPr>
                  <p:nvPr/>
                </p:nvSpPr>
                <p:spPr bwMode="auto">
                  <a:xfrm>
                    <a:off x="930" y="3974"/>
                    <a:ext cx="336" cy="250"/>
                  </a:xfrm>
                  <a:prstGeom prst="rect">
                    <a:avLst/>
                  </a:prstGeom>
                  <a:noFill/>
                  <a:ln w="9525">
                    <a:noFill/>
                    <a:miter lim="800000"/>
                    <a:headEnd/>
                    <a:tailEnd/>
                  </a:ln>
                </p:spPr>
                <p:txBody>
                  <a:bodyPr>
                    <a:spAutoFit/>
                  </a:bodyPr>
                  <a:lstStyle/>
                  <a:p>
                    <a:pPr algn="l" rtl="0" eaLnBrk="0" hangingPunct="0">
                      <a:spcBef>
                        <a:spcPct val="50000"/>
                      </a:spcBef>
                    </a:pPr>
                    <a:r>
                      <a:rPr lang="en-US" sz="2000" i="1">
                        <a:sym typeface="Symbol" pitchFamily="18" charset="2"/>
                      </a:rPr>
                      <a:t></a:t>
                    </a:r>
                    <a:endParaRPr lang="en-US" altLang="en-US" sz="2000" i="1">
                      <a:sym typeface="Symbol" pitchFamily="18" charset="2"/>
                    </a:endParaRPr>
                  </a:p>
                </p:txBody>
              </p:sp>
              <p:sp>
                <p:nvSpPr>
                  <p:cNvPr id="5145" name="Line 62"/>
                  <p:cNvSpPr>
                    <a:spLocks noChangeShapeType="1"/>
                  </p:cNvSpPr>
                  <p:nvPr/>
                </p:nvSpPr>
                <p:spPr bwMode="auto">
                  <a:xfrm flipV="1">
                    <a:off x="839" y="3067"/>
                    <a:ext cx="0" cy="432"/>
                  </a:xfrm>
                  <a:prstGeom prst="line">
                    <a:avLst/>
                  </a:prstGeom>
                  <a:noFill/>
                  <a:ln w="19050">
                    <a:solidFill>
                      <a:schemeClr val="tx1"/>
                    </a:solidFill>
                    <a:round/>
                    <a:headEnd/>
                    <a:tailEnd type="triangle" w="med" len="med"/>
                  </a:ln>
                </p:spPr>
                <p:txBody>
                  <a:bodyPr wrap="none" anchor="ctr"/>
                  <a:lstStyle/>
                  <a:p>
                    <a:endParaRPr lang="en-US"/>
                  </a:p>
                </p:txBody>
              </p:sp>
              <p:sp>
                <p:nvSpPr>
                  <p:cNvPr id="5146" name="Line 63"/>
                  <p:cNvSpPr>
                    <a:spLocks noChangeShapeType="1"/>
                  </p:cNvSpPr>
                  <p:nvPr/>
                </p:nvSpPr>
                <p:spPr bwMode="auto">
                  <a:xfrm>
                    <a:off x="930" y="3895"/>
                    <a:ext cx="408" cy="272"/>
                  </a:xfrm>
                  <a:prstGeom prst="line">
                    <a:avLst/>
                  </a:prstGeom>
                  <a:noFill/>
                  <a:ln w="19050">
                    <a:solidFill>
                      <a:schemeClr val="tx1"/>
                    </a:solidFill>
                    <a:round/>
                    <a:headEnd/>
                    <a:tailEnd type="triangle" w="med" len="med"/>
                  </a:ln>
                </p:spPr>
                <p:txBody>
                  <a:bodyPr wrap="none" anchor="ctr"/>
                  <a:lstStyle/>
                  <a:p>
                    <a:endParaRPr lang="en-US"/>
                  </a:p>
                </p:txBody>
              </p:sp>
              <p:sp>
                <p:nvSpPr>
                  <p:cNvPr id="5147" name="Text Box 64"/>
                  <p:cNvSpPr txBox="1">
                    <a:spLocks noChangeArrowheads="1"/>
                  </p:cNvSpPr>
                  <p:nvPr/>
                </p:nvSpPr>
                <p:spPr bwMode="auto">
                  <a:xfrm>
                    <a:off x="642" y="3158"/>
                    <a:ext cx="288" cy="291"/>
                  </a:xfrm>
                  <a:prstGeom prst="rect">
                    <a:avLst/>
                  </a:prstGeom>
                  <a:noFill/>
                  <a:ln w="9525">
                    <a:noFill/>
                    <a:miter lim="800000"/>
                    <a:headEnd/>
                    <a:tailEnd/>
                  </a:ln>
                </p:spPr>
                <p:txBody>
                  <a:bodyPr>
                    <a:spAutoFit/>
                  </a:bodyPr>
                  <a:lstStyle/>
                  <a:p>
                    <a:pPr algn="l" rtl="0" eaLnBrk="0" hangingPunct="0">
                      <a:spcBef>
                        <a:spcPct val="50000"/>
                      </a:spcBef>
                    </a:pPr>
                    <a:r>
                      <a:rPr lang="en-US" altLang="en-US" sz="2400" i="1" dirty="0">
                        <a:latin typeface="+mj-lt"/>
                        <a:cs typeface="Levenim MT" pitchFamily="2" charset="-79"/>
                        <a:sym typeface="Math1" pitchFamily="2" charset="2"/>
                      </a:rPr>
                      <a:t>u</a:t>
                    </a:r>
                    <a:endParaRPr lang="en-US" altLang="en-US" sz="2400" i="1" baseline="-25000" dirty="0">
                      <a:latin typeface="+mj-lt"/>
                      <a:cs typeface="Levenim MT" pitchFamily="2" charset="-79"/>
                      <a:sym typeface="Math1" pitchFamily="2" charset="2"/>
                    </a:endParaRPr>
                  </a:p>
                </p:txBody>
              </p:sp>
            </p:grpSp>
          </p:grpSp>
          <p:sp>
            <p:nvSpPr>
              <p:cNvPr id="5135" name="Rectangle 68"/>
              <p:cNvSpPr>
                <a:spLocks noChangeArrowheads="1"/>
              </p:cNvSpPr>
              <p:nvPr/>
            </p:nvSpPr>
            <p:spPr bwMode="auto">
              <a:xfrm>
                <a:off x="1837" y="3067"/>
                <a:ext cx="90" cy="1134"/>
              </a:xfrm>
              <a:prstGeom prst="rect">
                <a:avLst/>
              </a:prstGeom>
              <a:solidFill>
                <a:schemeClr val="bg1"/>
              </a:solidFill>
              <a:ln w="9525">
                <a:noFill/>
                <a:miter lim="800000"/>
                <a:headEnd/>
                <a:tailEnd/>
              </a:ln>
            </p:spPr>
            <p:txBody>
              <a:bodyPr wrap="none" anchor="ctr"/>
              <a:lstStyle/>
              <a:p>
                <a:endParaRPr lang="en-US"/>
              </a:p>
            </p:txBody>
          </p:sp>
          <p:sp>
            <p:nvSpPr>
              <p:cNvPr id="5136" name="Rectangle 69"/>
              <p:cNvSpPr>
                <a:spLocks noChangeArrowheads="1"/>
              </p:cNvSpPr>
              <p:nvPr/>
            </p:nvSpPr>
            <p:spPr bwMode="auto">
              <a:xfrm>
                <a:off x="3470" y="3067"/>
                <a:ext cx="90" cy="1134"/>
              </a:xfrm>
              <a:prstGeom prst="rect">
                <a:avLst/>
              </a:prstGeom>
              <a:solidFill>
                <a:schemeClr val="bg1"/>
              </a:solidFill>
              <a:ln w="9525">
                <a:noFill/>
                <a:miter lim="800000"/>
                <a:headEnd/>
                <a:tailEnd/>
              </a:ln>
            </p:spPr>
            <p:txBody>
              <a:bodyPr wrap="none" anchor="ctr"/>
              <a:lstStyle/>
              <a:p>
                <a:endParaRPr lang="en-US"/>
              </a:p>
            </p:txBody>
          </p:sp>
        </p:grpSp>
      </p:grpSp>
      <p:grpSp>
        <p:nvGrpSpPr>
          <p:cNvPr id="11" name="Group 37"/>
          <p:cNvGrpSpPr>
            <a:grpSpLocks/>
          </p:cNvGrpSpPr>
          <p:nvPr/>
        </p:nvGrpSpPr>
        <p:grpSpPr bwMode="auto">
          <a:xfrm>
            <a:off x="2268538" y="692150"/>
            <a:ext cx="358775" cy="360363"/>
            <a:chOff x="1429" y="436"/>
            <a:chExt cx="226" cy="227"/>
          </a:xfrm>
        </p:grpSpPr>
        <p:sp>
          <p:nvSpPr>
            <p:cNvPr id="5130" name="Line 35"/>
            <p:cNvSpPr>
              <a:spLocks noChangeShapeType="1"/>
            </p:cNvSpPr>
            <p:nvPr/>
          </p:nvSpPr>
          <p:spPr bwMode="auto">
            <a:xfrm>
              <a:off x="1429" y="436"/>
              <a:ext cx="226" cy="227"/>
            </a:xfrm>
            <a:prstGeom prst="line">
              <a:avLst/>
            </a:prstGeom>
            <a:noFill/>
            <a:ln w="19050">
              <a:solidFill>
                <a:srgbClr val="FF3300"/>
              </a:solidFill>
              <a:round/>
              <a:headEnd/>
              <a:tailEnd/>
            </a:ln>
          </p:spPr>
          <p:txBody>
            <a:bodyPr/>
            <a:lstStyle/>
            <a:p>
              <a:endParaRPr lang="en-US"/>
            </a:p>
          </p:txBody>
        </p:sp>
        <p:sp>
          <p:nvSpPr>
            <p:cNvPr id="5131" name="Line 36"/>
            <p:cNvSpPr>
              <a:spLocks noChangeShapeType="1"/>
            </p:cNvSpPr>
            <p:nvPr/>
          </p:nvSpPr>
          <p:spPr bwMode="auto">
            <a:xfrm flipH="1">
              <a:off x="1429" y="436"/>
              <a:ext cx="226" cy="227"/>
            </a:xfrm>
            <a:prstGeom prst="line">
              <a:avLst/>
            </a:prstGeom>
            <a:noFill/>
            <a:ln w="19050">
              <a:solidFill>
                <a:srgbClr val="FF3300"/>
              </a:solidFill>
              <a:round/>
              <a:headEnd/>
              <a:tailEnd/>
            </a:ln>
          </p:spPr>
          <p:txBody>
            <a:bodyPr/>
            <a:lstStyle/>
            <a:p>
              <a:endParaRPr lang="en-US"/>
            </a:p>
          </p:txBody>
        </p:sp>
      </p:grpSp>
      <mc:AlternateContent xmlns:mc="http://schemas.openxmlformats.org/markup-compatibility/2006" xmlns:a14="http://schemas.microsoft.com/office/drawing/2010/main">
        <mc:Choice Requires="a14">
          <p:sp>
            <p:nvSpPr>
              <p:cNvPr id="12" name="TextBox 11"/>
              <p:cNvSpPr txBox="1"/>
              <p:nvPr/>
            </p:nvSpPr>
            <p:spPr>
              <a:xfrm>
                <a:off x="422836" y="647700"/>
                <a:ext cx="3330014"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 </m:t>
                      </m:r>
                      <m:acc>
                        <m:accPr>
                          <m:chr m:val="̇"/>
                          <m:ctrlPr>
                            <a:rPr lang="en-US" b="0" i="1" smtClean="0">
                              <a:latin typeface="Cambria Math"/>
                            </a:rPr>
                          </m:ctrlPr>
                        </m:accPr>
                        <m:e>
                          <m:r>
                            <a:rPr lang="en-US" b="0" i="1" smtClean="0">
                              <a:latin typeface="Cambria Math"/>
                            </a:rPr>
                            <m:t>𝑢</m:t>
                          </m:r>
                        </m:e>
                      </m:acc>
                      <m:r>
                        <a:rPr lang="en-US" b="0" i="1" smtClean="0">
                          <a:latin typeface="Cambria Math"/>
                        </a:rPr>
                        <m:t>=</m:t>
                      </m:r>
                      <m:r>
                        <a:rPr lang="en-US" b="0" i="1" smtClean="0">
                          <a:latin typeface="Cambria Math"/>
                        </a:rPr>
                        <m:t>𝜆</m:t>
                      </m:r>
                      <m:r>
                        <a:rPr lang="en-US" b="0" i="1" smtClean="0">
                          <a:latin typeface="Cambria Math"/>
                        </a:rPr>
                        <m:t>𝑢</m:t>
                      </m:r>
                      <m:r>
                        <a:rPr lang="en-US" b="0" i="1" smtClean="0">
                          <a:latin typeface="Cambria Math"/>
                        </a:rPr>
                        <m:t>−</m:t>
                      </m:r>
                      <m:sSup>
                        <m:sSupPr>
                          <m:ctrlPr>
                            <a:rPr lang="en-US" b="0" i="1" smtClean="0">
                              <a:latin typeface="Cambria Math"/>
                            </a:rPr>
                          </m:ctrlPr>
                        </m:sSupPr>
                        <m:e>
                          <m:r>
                            <a:rPr lang="en-US" b="0" i="1" smtClean="0">
                              <a:latin typeface="Cambria Math"/>
                            </a:rPr>
                            <m:t>𝑢</m:t>
                          </m:r>
                        </m:e>
                        <m:sup>
                          <m:r>
                            <a:rPr lang="en-US" b="0" i="1" smtClean="0">
                              <a:latin typeface="Cambria Math"/>
                            </a:rPr>
                            <m:t>3</m:t>
                          </m:r>
                        </m:sup>
                      </m:sSup>
                      <m:r>
                        <a:rPr lang="en-US" b="0" i="1" smtClean="0">
                          <a:latin typeface="Cambria Math"/>
                        </a:rPr>
                        <m:t>+</m:t>
                      </m:r>
                      <m:r>
                        <a:rPr lang="en-US" b="0" i="1" smtClean="0">
                          <a:solidFill>
                            <a:srgbClr val="0000FF"/>
                          </a:solidFill>
                          <a:latin typeface="Cambria Math"/>
                        </a:rPr>
                        <m:t>𝑎</m:t>
                      </m:r>
                      <m:sSup>
                        <m:sSupPr>
                          <m:ctrlPr>
                            <a:rPr lang="en-US" b="0" i="1" smtClean="0">
                              <a:solidFill>
                                <a:srgbClr val="0000FF"/>
                              </a:solidFill>
                              <a:latin typeface="Cambria Math"/>
                            </a:rPr>
                          </m:ctrlPr>
                        </m:sSupPr>
                        <m:e>
                          <m:r>
                            <a:rPr lang="en-US" b="0" i="1" smtClean="0">
                              <a:solidFill>
                                <a:srgbClr val="0000FF"/>
                              </a:solidFill>
                              <a:latin typeface="Cambria Math"/>
                            </a:rPr>
                            <m:t>𝑢</m:t>
                          </m:r>
                        </m:e>
                        <m:sup>
                          <m:r>
                            <a:rPr lang="en-US" b="0" i="1" smtClean="0">
                              <a:solidFill>
                                <a:srgbClr val="0000FF"/>
                              </a:solidFill>
                              <a:latin typeface="Cambria Math"/>
                            </a:rPr>
                            <m:t>2</m:t>
                          </m:r>
                        </m:sup>
                      </m:sSup>
                      <m:r>
                        <a:rPr lang="en-US" b="0" i="1" smtClean="0">
                          <a:latin typeface="Cambria Math"/>
                        </a:rPr>
                        <m:t>+</m:t>
                      </m:r>
                      <m:r>
                        <a:rPr lang="en-US" b="0" i="1" smtClean="0">
                          <a:solidFill>
                            <a:srgbClr val="0000FF"/>
                          </a:solidFill>
                          <a:latin typeface="Cambria Math"/>
                        </a:rPr>
                        <m:t>𝑏</m:t>
                      </m:r>
                      <m:r>
                        <a:rPr lang="en-US" b="0" i="1" smtClean="0">
                          <a:latin typeface="Cambria Math"/>
                        </a:rPr>
                        <m:t>=</m:t>
                      </m:r>
                      <m:r>
                        <a:rPr lang="en-US" b="0" i="1" smtClean="0">
                          <a:latin typeface="Cambria Math"/>
                        </a:rPr>
                        <m:t>0</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422836" y="647700"/>
                <a:ext cx="3330014" cy="400110"/>
              </a:xfrm>
              <a:prstGeom prst="rect">
                <a:avLst/>
              </a:prstGeom>
              <a:blipFill rotWithShape="1">
                <a:blip r:embed="rId8"/>
                <a:stretch>
                  <a:fillRect/>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2"/>
          <p:cNvSpPr txBox="1">
            <a:spLocks noChangeArrowheads="1"/>
          </p:cNvSpPr>
          <p:nvPr/>
        </p:nvSpPr>
        <p:spPr bwMode="auto">
          <a:xfrm>
            <a:off x="0" y="0"/>
            <a:ext cx="8763000" cy="427038"/>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latin typeface="Comic Sans MS" pitchFamily="66" charset="0"/>
              </a:rPr>
              <a:t>  </a:t>
            </a:r>
            <a:r>
              <a:rPr lang="en-US" altLang="en-US" sz="2200" b="1" dirty="0">
                <a:solidFill>
                  <a:srgbClr val="AC0000"/>
                </a:solidFill>
              </a:rPr>
              <a:t>Nonlinear dynamics: </a:t>
            </a:r>
            <a:r>
              <a:rPr lang="en-US" altLang="en-US" sz="2200" b="1" dirty="0">
                <a:solidFill>
                  <a:srgbClr val="AC0000"/>
                </a:solidFill>
                <a:latin typeface="Comic Sans MS" pitchFamily="66" charset="0"/>
              </a:rPr>
              <a:t>the cusp singularity</a:t>
            </a:r>
          </a:p>
        </p:txBody>
      </p:sp>
      <p:grpSp>
        <p:nvGrpSpPr>
          <p:cNvPr id="2" name="Group 5"/>
          <p:cNvGrpSpPr>
            <a:grpSpLocks/>
          </p:cNvGrpSpPr>
          <p:nvPr/>
        </p:nvGrpSpPr>
        <p:grpSpPr bwMode="auto">
          <a:xfrm>
            <a:off x="8720138" y="0"/>
            <a:ext cx="457200" cy="6858000"/>
            <a:chOff x="5493" y="0"/>
            <a:chExt cx="288" cy="4320"/>
          </a:xfrm>
        </p:grpSpPr>
        <p:sp>
          <p:nvSpPr>
            <p:cNvPr id="6191" name="Rectangle 6"/>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gn="l" rtl="0" eaLnBrk="0" hangingPunct="0">
                <a:lnSpc>
                  <a:spcPct val="40000"/>
                </a:lnSpc>
                <a:spcBef>
                  <a:spcPct val="50000"/>
                </a:spcBef>
              </a:pPr>
              <a:endParaRPr lang="en-US" altLang="he-IL" sz="1200" b="1">
                <a:solidFill>
                  <a:schemeClr val="bg1"/>
                </a:solidFill>
                <a:latin typeface="Comic Sans MS" pitchFamily="66" charset="0"/>
              </a:endParaRPr>
            </a:p>
            <a:p>
              <a:pPr algn="ctr" rtl="0" eaLnBrk="0" hangingPunct="0">
                <a:lnSpc>
                  <a:spcPct val="40000"/>
                </a:lnSpc>
                <a:spcBef>
                  <a:spcPct val="50000"/>
                </a:spcBef>
              </a:pPr>
              <a:r>
                <a:rPr lang="en-US" altLang="he-IL" sz="1600" b="1">
                  <a:solidFill>
                    <a:schemeClr val="bg1"/>
                  </a:solidFill>
                  <a:latin typeface="Comic Sans MS" pitchFamily="66" charset="0"/>
                </a:rPr>
                <a:t>     </a:t>
              </a:r>
              <a:r>
                <a:rPr lang="en-US" altLang="he-IL" sz="1600">
                  <a:solidFill>
                    <a:schemeClr val="bg1"/>
                  </a:solidFill>
                  <a:latin typeface="Comic Sans MS" pitchFamily="66" charset="0"/>
                </a:rPr>
                <a:t>Ben Gurion University,  Ehud Meron -  www.bgu.ac.il/~ehud</a:t>
              </a:r>
              <a:endParaRPr lang="en-US" altLang="en-US" sz="1600">
                <a:solidFill>
                  <a:schemeClr val="bg1"/>
                </a:solidFill>
                <a:latin typeface="Comic Sans MS" pitchFamily="66" charset="0"/>
              </a:endParaRPr>
            </a:p>
          </p:txBody>
        </p:sp>
        <p:pic>
          <p:nvPicPr>
            <p:cNvPr id="6192" name="Picture 7"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grpSp>
        <p:nvGrpSpPr>
          <p:cNvPr id="3" name="Group 8"/>
          <p:cNvGrpSpPr>
            <a:grpSpLocks/>
          </p:cNvGrpSpPr>
          <p:nvPr/>
        </p:nvGrpSpPr>
        <p:grpSpPr bwMode="auto">
          <a:xfrm>
            <a:off x="2051050" y="966788"/>
            <a:ext cx="6553200" cy="3757612"/>
            <a:chOff x="1292" y="708"/>
            <a:chExt cx="4128" cy="2367"/>
          </a:xfrm>
        </p:grpSpPr>
        <p:pic>
          <p:nvPicPr>
            <p:cNvPr id="6188" name="Picture 9" descr="cusp1"/>
            <p:cNvPicPr>
              <a:picLocks noChangeAspect="1" noChangeArrowheads="1"/>
            </p:cNvPicPr>
            <p:nvPr/>
          </p:nvPicPr>
          <p:blipFill>
            <a:blip r:embed="rId4" cstate="print"/>
            <a:srcRect/>
            <a:stretch>
              <a:fillRect/>
            </a:stretch>
          </p:blipFill>
          <p:spPr bwMode="auto">
            <a:xfrm>
              <a:off x="1292" y="708"/>
              <a:ext cx="3600" cy="2367"/>
            </a:xfrm>
            <a:prstGeom prst="rect">
              <a:avLst/>
            </a:prstGeom>
            <a:noFill/>
            <a:ln w="9525">
              <a:noFill/>
              <a:miter lim="800000"/>
              <a:headEnd/>
              <a:tailEnd/>
            </a:ln>
          </p:spPr>
        </p:pic>
        <p:sp>
          <p:nvSpPr>
            <p:cNvPr id="6190" name="Rectangle 11"/>
            <p:cNvSpPr>
              <a:spLocks noChangeArrowheads="1"/>
            </p:cNvSpPr>
            <p:nvPr/>
          </p:nvSpPr>
          <p:spPr bwMode="auto">
            <a:xfrm>
              <a:off x="4014" y="799"/>
              <a:ext cx="1406" cy="269"/>
            </a:xfrm>
            <a:prstGeom prst="rect">
              <a:avLst/>
            </a:prstGeom>
            <a:noFill/>
            <a:ln w="28575">
              <a:noFill/>
              <a:miter lim="800000"/>
              <a:headEnd/>
              <a:tailEnd/>
            </a:ln>
          </p:spPr>
          <p:txBody>
            <a:bodyPr wrap="none">
              <a:spAutoFit/>
            </a:bodyPr>
            <a:lstStyle/>
            <a:p>
              <a:pPr algn="ctr"/>
              <a:r>
                <a:rPr lang="en-US" sz="2200">
                  <a:latin typeface="Comic Sans MS" pitchFamily="66" charset="0"/>
                </a:rPr>
                <a:t>Cusp singularity</a:t>
              </a:r>
            </a:p>
          </p:txBody>
        </p:sp>
      </p:grpSp>
      <p:grpSp>
        <p:nvGrpSpPr>
          <p:cNvPr id="4" name="Group 12"/>
          <p:cNvGrpSpPr>
            <a:grpSpLocks/>
          </p:cNvGrpSpPr>
          <p:nvPr/>
        </p:nvGrpSpPr>
        <p:grpSpPr bwMode="auto">
          <a:xfrm>
            <a:off x="1763713" y="1125538"/>
            <a:ext cx="1897062" cy="2803525"/>
            <a:chOff x="1111" y="890"/>
            <a:chExt cx="1195" cy="1766"/>
          </a:xfrm>
        </p:grpSpPr>
        <p:sp>
          <p:nvSpPr>
            <p:cNvPr id="6182" name="Line 13"/>
            <p:cNvSpPr>
              <a:spLocks noChangeShapeType="1"/>
            </p:cNvSpPr>
            <p:nvPr/>
          </p:nvSpPr>
          <p:spPr bwMode="auto">
            <a:xfrm flipV="1">
              <a:off x="1111" y="1434"/>
              <a:ext cx="953" cy="381"/>
            </a:xfrm>
            <a:prstGeom prst="line">
              <a:avLst/>
            </a:prstGeom>
            <a:noFill/>
            <a:ln w="28575">
              <a:solidFill>
                <a:schemeClr val="tx1"/>
              </a:solidFill>
              <a:round/>
              <a:headEnd/>
              <a:tailEnd type="triangle" w="med" len="med"/>
            </a:ln>
          </p:spPr>
          <p:txBody>
            <a:bodyPr wrap="none" anchor="ctr"/>
            <a:lstStyle/>
            <a:p>
              <a:endParaRPr lang="en-US"/>
            </a:p>
          </p:txBody>
        </p:sp>
        <p:sp>
          <p:nvSpPr>
            <p:cNvPr id="6183" name="Line 14"/>
            <p:cNvSpPr>
              <a:spLocks noChangeShapeType="1"/>
            </p:cNvSpPr>
            <p:nvPr/>
          </p:nvSpPr>
          <p:spPr bwMode="auto">
            <a:xfrm>
              <a:off x="1111" y="1815"/>
              <a:ext cx="680" cy="617"/>
            </a:xfrm>
            <a:prstGeom prst="line">
              <a:avLst/>
            </a:prstGeom>
            <a:noFill/>
            <a:ln w="28575">
              <a:solidFill>
                <a:schemeClr val="tx1"/>
              </a:solidFill>
              <a:round/>
              <a:headEnd/>
              <a:tailEnd type="triangle" w="med" len="med"/>
            </a:ln>
          </p:spPr>
          <p:txBody>
            <a:bodyPr wrap="none" anchor="ctr"/>
            <a:lstStyle/>
            <a:p>
              <a:endParaRPr lang="en-US"/>
            </a:p>
          </p:txBody>
        </p:sp>
        <p:sp>
          <p:nvSpPr>
            <p:cNvPr id="6184" name="Line 15"/>
            <p:cNvSpPr>
              <a:spLocks noChangeShapeType="1"/>
            </p:cNvSpPr>
            <p:nvPr/>
          </p:nvSpPr>
          <p:spPr bwMode="auto">
            <a:xfrm flipV="1">
              <a:off x="1111" y="1071"/>
              <a:ext cx="0" cy="744"/>
            </a:xfrm>
            <a:prstGeom prst="line">
              <a:avLst/>
            </a:prstGeom>
            <a:noFill/>
            <a:ln w="28575">
              <a:solidFill>
                <a:schemeClr val="tx1"/>
              </a:solidFill>
              <a:round/>
              <a:headEnd/>
              <a:tailEnd type="triangle" w="med" len="med"/>
            </a:ln>
          </p:spPr>
          <p:txBody>
            <a:bodyPr wrap="none" anchor="ctr"/>
            <a:lstStyle/>
            <a:p>
              <a:endParaRPr lang="en-US"/>
            </a:p>
          </p:txBody>
        </p:sp>
        <mc:AlternateContent xmlns:mc="http://schemas.openxmlformats.org/markup-compatibility/2006" xmlns:a14="http://schemas.microsoft.com/office/drawing/2010/main">
          <mc:Choice Requires="a14">
            <p:sp>
              <p:nvSpPr>
                <p:cNvPr id="6185" name="Text Box 16"/>
                <p:cNvSpPr txBox="1">
                  <a:spLocks noChangeArrowheads="1"/>
                </p:cNvSpPr>
                <p:nvPr/>
              </p:nvSpPr>
              <p:spPr bwMode="auto">
                <a:xfrm>
                  <a:off x="1159" y="890"/>
                  <a:ext cx="288" cy="269"/>
                </a:xfrm>
                <a:prstGeom prst="rect">
                  <a:avLst/>
                </a:prstGeom>
                <a:noFill/>
                <a:ln w="9525">
                  <a:noFill/>
                  <a:miter lim="800000"/>
                  <a:headEnd/>
                  <a:tailEnd/>
                </a:ln>
              </p:spPr>
              <p:txBody>
                <a:bodyPr>
                  <a:spAutoFit/>
                </a:bodyPr>
                <a:lstStyle/>
                <a:p>
                  <a:pPr algn="l" rtl="0" eaLnBrk="0" hangingPunct="0">
                    <a:spcBef>
                      <a:spcPct val="50000"/>
                    </a:spcBef>
                  </a:pPr>
                  <a14:m>
                    <m:oMathPara xmlns:m="http://schemas.openxmlformats.org/officeDocument/2006/math">
                      <m:oMathParaPr>
                        <m:jc m:val="centerGroup"/>
                      </m:oMathParaPr>
                      <m:oMath xmlns:m="http://schemas.openxmlformats.org/officeDocument/2006/math">
                        <m:r>
                          <a:rPr lang="en-US" altLang="en-US" sz="2200" i="1" dirty="0" smtClean="0">
                            <a:latin typeface="Cambria Math"/>
                            <a:cs typeface="Levenim MT" pitchFamily="2" charset="-79"/>
                            <a:sym typeface="Math1" pitchFamily="2" charset="2"/>
                          </a:rPr>
                          <m:t>𝑢</m:t>
                        </m:r>
                      </m:oMath>
                    </m:oMathPara>
                  </a14:m>
                  <a:endParaRPr lang="en-US" altLang="en-US" sz="2200" i="1" baseline="-25000" dirty="0">
                    <a:cs typeface="Levenim MT" pitchFamily="2" charset="-79"/>
                    <a:sym typeface="Math1" pitchFamily="2" charset="2"/>
                  </a:endParaRPr>
                </a:p>
              </p:txBody>
            </p:sp>
          </mc:Choice>
          <mc:Fallback xmlns="">
            <p:sp>
              <p:nvSpPr>
                <p:cNvPr id="6185" name="Text Box 16"/>
                <p:cNvSpPr txBox="1">
                  <a:spLocks noRot="1" noChangeAspect="1" noMove="1" noResize="1" noEditPoints="1" noAdjustHandles="1" noChangeArrowheads="1" noChangeShapeType="1" noTextEdit="1"/>
                </p:cNvSpPr>
                <p:nvPr/>
              </p:nvSpPr>
              <p:spPr bwMode="auto">
                <a:xfrm>
                  <a:off x="1159" y="890"/>
                  <a:ext cx="288" cy="269"/>
                </a:xfrm>
                <a:prstGeom prst="rect">
                  <a:avLst/>
                </a:prstGeom>
                <a:blipFill rotWithShape="1">
                  <a:blip r:embed="rId5"/>
                  <a:stretch>
                    <a:fillRect/>
                  </a:stretch>
                </a:blipFill>
                <a:ln w="9525">
                  <a:noFill/>
                  <a:miter lim="800000"/>
                  <a:headEnd/>
                  <a:tailEnd/>
                </a:ln>
              </p:spPr>
              <p:txBody>
                <a:bodyPr/>
                <a:lstStyle/>
                <a:p>
                  <a:r>
                    <a:rPr lang="en-US">
                      <a:noFill/>
                    </a:rPr>
                    <a:t> </a:t>
                  </a:r>
                </a:p>
              </p:txBody>
            </p:sp>
          </mc:Fallback>
        </mc:AlternateContent>
        <p:sp>
          <p:nvSpPr>
            <p:cNvPr id="6186" name="Text Box 17"/>
            <p:cNvSpPr txBox="1">
              <a:spLocks noChangeArrowheads="1"/>
            </p:cNvSpPr>
            <p:nvPr/>
          </p:nvSpPr>
          <p:spPr bwMode="auto">
            <a:xfrm>
              <a:off x="1701" y="2387"/>
              <a:ext cx="288" cy="269"/>
            </a:xfrm>
            <a:prstGeom prst="rect">
              <a:avLst/>
            </a:prstGeom>
            <a:noFill/>
            <a:ln w="9525">
              <a:noFill/>
              <a:miter lim="800000"/>
              <a:headEnd/>
              <a:tailEnd/>
            </a:ln>
          </p:spPr>
          <p:txBody>
            <a:bodyPr>
              <a:spAutoFit/>
            </a:bodyPr>
            <a:lstStyle/>
            <a:p>
              <a:pPr algn="l" rtl="0" eaLnBrk="0" hangingPunct="0">
                <a:spcBef>
                  <a:spcPct val="50000"/>
                </a:spcBef>
              </a:pPr>
              <a:r>
                <a:rPr lang="en-US" altLang="en-US" sz="2200" i="1">
                  <a:cs typeface="Levenim MT" pitchFamily="2" charset="-79"/>
                  <a:sym typeface="Symbol" pitchFamily="18" charset="2"/>
                </a:rPr>
                <a:t></a:t>
              </a:r>
              <a:endParaRPr lang="en-US" altLang="en-US" sz="2200" i="1" baseline="-25000">
                <a:cs typeface="Levenim MT" pitchFamily="2" charset="-79"/>
                <a:sym typeface="Symbol" pitchFamily="18" charset="2"/>
              </a:endParaRPr>
            </a:p>
          </p:txBody>
        </p:sp>
        <mc:AlternateContent xmlns:mc="http://schemas.openxmlformats.org/markup-compatibility/2006" xmlns:a14="http://schemas.microsoft.com/office/drawing/2010/main">
          <mc:Choice Requires="a14">
            <p:sp>
              <p:nvSpPr>
                <p:cNvPr id="6187" name="Text Box 18"/>
                <p:cNvSpPr txBox="1">
                  <a:spLocks noChangeArrowheads="1"/>
                </p:cNvSpPr>
                <p:nvPr/>
              </p:nvSpPr>
              <p:spPr bwMode="auto">
                <a:xfrm>
                  <a:off x="2018" y="1207"/>
                  <a:ext cx="288" cy="269"/>
                </a:xfrm>
                <a:prstGeom prst="rect">
                  <a:avLst/>
                </a:prstGeom>
                <a:noFill/>
                <a:ln w="9525">
                  <a:noFill/>
                  <a:miter lim="800000"/>
                  <a:headEnd/>
                  <a:tailEnd/>
                </a:ln>
              </p:spPr>
              <p:txBody>
                <a:bodyPr>
                  <a:spAutoFit/>
                </a:bodyPr>
                <a:lstStyle/>
                <a:p>
                  <a:pPr algn="l" rtl="0" eaLnBrk="0" hangingPunct="0">
                    <a:spcBef>
                      <a:spcPct val="50000"/>
                    </a:spcBef>
                  </a:pPr>
                  <a14:m>
                    <m:oMathPara xmlns:m="http://schemas.openxmlformats.org/officeDocument/2006/math">
                      <m:oMathParaPr>
                        <m:jc m:val="centerGroup"/>
                      </m:oMathParaPr>
                      <m:oMath xmlns:m="http://schemas.openxmlformats.org/officeDocument/2006/math">
                        <m:r>
                          <a:rPr lang="en-US" altLang="en-US" sz="2200" i="1" dirty="0" smtClean="0">
                            <a:latin typeface="Cambria Math"/>
                            <a:cs typeface="Levenim MT" pitchFamily="2" charset="-79"/>
                            <a:sym typeface="Math1" pitchFamily="2" charset="2"/>
                          </a:rPr>
                          <m:t>𝑏</m:t>
                        </m:r>
                      </m:oMath>
                    </m:oMathPara>
                  </a14:m>
                  <a:endParaRPr lang="en-US" altLang="en-US" sz="2200" i="1" baseline="-25000" dirty="0">
                    <a:cs typeface="Levenim MT" pitchFamily="2" charset="-79"/>
                    <a:sym typeface="Math1" pitchFamily="2" charset="2"/>
                  </a:endParaRPr>
                </a:p>
              </p:txBody>
            </p:sp>
          </mc:Choice>
          <mc:Fallback xmlns="">
            <p:sp>
              <p:nvSpPr>
                <p:cNvPr id="6187" name="Text Box 18"/>
                <p:cNvSpPr txBox="1">
                  <a:spLocks noRot="1" noChangeAspect="1" noMove="1" noResize="1" noEditPoints="1" noAdjustHandles="1" noChangeArrowheads="1" noChangeShapeType="1" noTextEdit="1"/>
                </p:cNvSpPr>
                <p:nvPr/>
              </p:nvSpPr>
              <p:spPr bwMode="auto">
                <a:xfrm>
                  <a:off x="2018" y="1207"/>
                  <a:ext cx="288" cy="269"/>
                </a:xfrm>
                <a:prstGeom prst="rect">
                  <a:avLst/>
                </a:prstGeom>
                <a:blipFill rotWithShape="1">
                  <a:blip r:embed="rId6"/>
                  <a:stretch>
                    <a:fillRect/>
                  </a:stretch>
                </a:blipFill>
                <a:ln w="9525">
                  <a:noFill/>
                  <a:miter lim="800000"/>
                  <a:headEnd/>
                  <a:tailEnd/>
                </a:ln>
              </p:spPr>
              <p:txBody>
                <a:bodyPr/>
                <a:lstStyle/>
                <a:p>
                  <a:r>
                    <a:rPr lang="en-US">
                      <a:noFill/>
                    </a:rPr>
                    <a:t> </a:t>
                  </a:r>
                </a:p>
              </p:txBody>
            </p:sp>
          </mc:Fallback>
        </mc:AlternateContent>
      </p:grpSp>
      <p:grpSp>
        <p:nvGrpSpPr>
          <p:cNvPr id="6" name="Group 47"/>
          <p:cNvGrpSpPr>
            <a:grpSpLocks/>
          </p:cNvGrpSpPr>
          <p:nvPr/>
        </p:nvGrpSpPr>
        <p:grpSpPr bwMode="auto">
          <a:xfrm>
            <a:off x="323850" y="4292601"/>
            <a:ext cx="8016875" cy="2478088"/>
            <a:chOff x="204" y="2704"/>
            <a:chExt cx="5050" cy="1561"/>
          </a:xfrm>
        </p:grpSpPr>
        <p:grpSp>
          <p:nvGrpSpPr>
            <p:cNvPr id="7" name="Group 48"/>
            <p:cNvGrpSpPr>
              <a:grpSpLocks/>
            </p:cNvGrpSpPr>
            <p:nvPr/>
          </p:nvGrpSpPr>
          <p:grpSpPr bwMode="auto">
            <a:xfrm>
              <a:off x="405" y="3116"/>
              <a:ext cx="4672" cy="1069"/>
              <a:chOff x="387" y="2980"/>
              <a:chExt cx="4672" cy="1069"/>
            </a:xfrm>
          </p:grpSpPr>
          <p:pic>
            <p:nvPicPr>
              <p:cNvPr id="6176" name="Picture 49" descr="imperfecr_pf2"/>
              <p:cNvPicPr>
                <a:picLocks noChangeAspect="1" noChangeArrowheads="1"/>
              </p:cNvPicPr>
              <p:nvPr/>
            </p:nvPicPr>
            <p:blipFill>
              <a:blip r:embed="rId7" cstate="print"/>
              <a:srcRect/>
              <a:stretch>
                <a:fillRect/>
              </a:stretch>
            </p:blipFill>
            <p:spPr bwMode="auto">
              <a:xfrm>
                <a:off x="523" y="2980"/>
                <a:ext cx="4536" cy="1069"/>
              </a:xfrm>
              <a:prstGeom prst="rect">
                <a:avLst/>
              </a:prstGeom>
              <a:noFill/>
              <a:ln w="9525">
                <a:noFill/>
                <a:miter lim="800000"/>
                <a:headEnd/>
                <a:tailEnd/>
              </a:ln>
            </p:spPr>
          </p:pic>
          <p:sp>
            <p:nvSpPr>
              <p:cNvPr id="6177" name="Rectangle 50"/>
              <p:cNvSpPr>
                <a:spLocks noChangeArrowheads="1"/>
              </p:cNvSpPr>
              <p:nvPr/>
            </p:nvSpPr>
            <p:spPr bwMode="auto">
              <a:xfrm rot="18259118">
                <a:off x="697" y="3434"/>
                <a:ext cx="182" cy="801"/>
              </a:xfrm>
              <a:prstGeom prst="rect">
                <a:avLst/>
              </a:prstGeom>
              <a:solidFill>
                <a:schemeClr val="bg1"/>
              </a:solidFill>
              <a:ln w="9525">
                <a:noFill/>
                <a:miter lim="800000"/>
                <a:headEnd/>
                <a:tailEnd/>
              </a:ln>
            </p:spPr>
            <p:txBody>
              <a:bodyPr wrap="none" anchor="ctr"/>
              <a:lstStyle/>
              <a:p>
                <a:endParaRPr lang="en-US"/>
              </a:p>
            </p:txBody>
          </p:sp>
          <p:sp>
            <p:nvSpPr>
              <p:cNvPr id="6178" name="Rectangle 51"/>
              <p:cNvSpPr>
                <a:spLocks noChangeArrowheads="1"/>
              </p:cNvSpPr>
              <p:nvPr/>
            </p:nvSpPr>
            <p:spPr bwMode="auto">
              <a:xfrm rot="18259118">
                <a:off x="2314" y="3538"/>
                <a:ext cx="182" cy="681"/>
              </a:xfrm>
              <a:prstGeom prst="rect">
                <a:avLst/>
              </a:prstGeom>
              <a:solidFill>
                <a:schemeClr val="bg1"/>
              </a:solidFill>
              <a:ln w="9525">
                <a:noFill/>
                <a:miter lim="800000"/>
                <a:headEnd/>
                <a:tailEnd/>
              </a:ln>
            </p:spPr>
            <p:txBody>
              <a:bodyPr wrap="none" anchor="ctr"/>
              <a:lstStyle/>
              <a:p>
                <a:endParaRPr lang="en-US"/>
              </a:p>
            </p:txBody>
          </p:sp>
          <p:sp>
            <p:nvSpPr>
              <p:cNvPr id="6179" name="Rectangle 52"/>
              <p:cNvSpPr>
                <a:spLocks noChangeArrowheads="1"/>
              </p:cNvSpPr>
              <p:nvPr/>
            </p:nvSpPr>
            <p:spPr bwMode="auto">
              <a:xfrm rot="18259118">
                <a:off x="3834" y="3527"/>
                <a:ext cx="182" cy="681"/>
              </a:xfrm>
              <a:prstGeom prst="rect">
                <a:avLst/>
              </a:prstGeom>
              <a:solidFill>
                <a:schemeClr val="bg1"/>
              </a:solidFill>
              <a:ln w="9525">
                <a:noFill/>
                <a:miter lim="800000"/>
                <a:headEnd/>
                <a:tailEnd/>
              </a:ln>
            </p:spPr>
            <p:txBody>
              <a:bodyPr wrap="none" anchor="ctr"/>
              <a:lstStyle/>
              <a:p>
                <a:endParaRPr lang="en-US"/>
              </a:p>
            </p:txBody>
          </p:sp>
        </p:grpSp>
        <p:sp>
          <p:nvSpPr>
            <p:cNvPr id="6155" name="Rectangle 53"/>
            <p:cNvSpPr>
              <a:spLocks noChangeArrowheads="1"/>
            </p:cNvSpPr>
            <p:nvPr/>
          </p:nvSpPr>
          <p:spPr bwMode="auto">
            <a:xfrm>
              <a:off x="2046" y="3067"/>
              <a:ext cx="90" cy="1134"/>
            </a:xfrm>
            <a:prstGeom prst="rect">
              <a:avLst/>
            </a:prstGeom>
            <a:solidFill>
              <a:schemeClr val="bg1"/>
            </a:solidFill>
            <a:ln w="9525">
              <a:noFill/>
              <a:miter lim="800000"/>
              <a:headEnd/>
              <a:tailEnd/>
            </a:ln>
          </p:spPr>
          <p:txBody>
            <a:bodyPr wrap="none" anchor="ctr"/>
            <a:lstStyle/>
            <a:p>
              <a:endParaRPr lang="en-US"/>
            </a:p>
          </p:txBody>
        </p:sp>
        <p:sp>
          <p:nvSpPr>
            <p:cNvPr id="6156" name="Rectangle 54"/>
            <p:cNvSpPr>
              <a:spLocks noChangeArrowheads="1"/>
            </p:cNvSpPr>
            <p:nvPr/>
          </p:nvSpPr>
          <p:spPr bwMode="auto">
            <a:xfrm>
              <a:off x="3595" y="3067"/>
              <a:ext cx="90" cy="1134"/>
            </a:xfrm>
            <a:prstGeom prst="rect">
              <a:avLst/>
            </a:prstGeom>
            <a:solidFill>
              <a:schemeClr val="bg1"/>
            </a:solidFill>
            <a:ln w="9525">
              <a:noFill/>
              <a:miter lim="800000"/>
              <a:headEnd/>
              <a:tailEnd/>
            </a:ln>
          </p:spPr>
          <p:txBody>
            <a:bodyPr wrap="none" anchor="ctr"/>
            <a:lstStyle/>
            <a:p>
              <a:endParaRPr lang="en-US"/>
            </a:p>
          </p:txBody>
        </p:sp>
        <p:grpSp>
          <p:nvGrpSpPr>
            <p:cNvPr id="8" name="Group 55"/>
            <p:cNvGrpSpPr>
              <a:grpSpLocks/>
            </p:cNvGrpSpPr>
            <p:nvPr/>
          </p:nvGrpSpPr>
          <p:grpSpPr bwMode="auto">
            <a:xfrm>
              <a:off x="431" y="3067"/>
              <a:ext cx="638" cy="1198"/>
              <a:chOff x="642" y="3067"/>
              <a:chExt cx="638" cy="1198"/>
            </a:xfrm>
          </p:grpSpPr>
          <p:sp>
            <p:nvSpPr>
              <p:cNvPr id="6172" name="Text Box 56"/>
              <p:cNvSpPr txBox="1">
                <a:spLocks noChangeArrowheads="1"/>
              </p:cNvSpPr>
              <p:nvPr/>
            </p:nvSpPr>
            <p:spPr bwMode="auto">
              <a:xfrm>
                <a:off x="883" y="3974"/>
                <a:ext cx="336" cy="291"/>
              </a:xfrm>
              <a:prstGeom prst="rect">
                <a:avLst/>
              </a:prstGeom>
              <a:noFill/>
              <a:ln w="9525">
                <a:noFill/>
                <a:miter lim="800000"/>
                <a:headEnd/>
                <a:tailEnd/>
              </a:ln>
            </p:spPr>
            <p:txBody>
              <a:bodyPr>
                <a:spAutoFit/>
              </a:bodyPr>
              <a:lstStyle/>
              <a:p>
                <a:r>
                  <a:rPr lang="en-US" altLang="en-US" sz="2400" i="1" dirty="0">
                    <a:latin typeface="+mj-lt"/>
                    <a:cs typeface="Levenim MT" pitchFamily="2" charset="-79"/>
                    <a:sym typeface="Symbol" pitchFamily="18" charset="2"/>
                  </a:rPr>
                  <a:t>b</a:t>
                </a:r>
              </a:p>
            </p:txBody>
          </p:sp>
          <p:sp>
            <p:nvSpPr>
              <p:cNvPr id="6173" name="Line 57"/>
              <p:cNvSpPr>
                <a:spLocks noChangeShapeType="1"/>
              </p:cNvSpPr>
              <p:nvPr/>
            </p:nvSpPr>
            <p:spPr bwMode="auto">
              <a:xfrm flipV="1">
                <a:off x="839" y="3067"/>
                <a:ext cx="0" cy="432"/>
              </a:xfrm>
              <a:prstGeom prst="line">
                <a:avLst/>
              </a:prstGeom>
              <a:noFill/>
              <a:ln w="19050">
                <a:solidFill>
                  <a:schemeClr val="tx1"/>
                </a:solidFill>
                <a:round/>
                <a:headEnd/>
                <a:tailEnd type="triangle" w="med" len="med"/>
              </a:ln>
            </p:spPr>
            <p:txBody>
              <a:bodyPr wrap="none" anchor="ctr"/>
              <a:lstStyle/>
              <a:p>
                <a:endParaRPr lang="en-US"/>
              </a:p>
            </p:txBody>
          </p:sp>
          <p:sp>
            <p:nvSpPr>
              <p:cNvPr id="6174" name="Line 58"/>
              <p:cNvSpPr>
                <a:spLocks noChangeShapeType="1"/>
              </p:cNvSpPr>
              <p:nvPr/>
            </p:nvSpPr>
            <p:spPr bwMode="auto">
              <a:xfrm>
                <a:off x="872" y="3884"/>
                <a:ext cx="408" cy="272"/>
              </a:xfrm>
              <a:prstGeom prst="line">
                <a:avLst/>
              </a:prstGeom>
              <a:noFill/>
              <a:ln w="19050">
                <a:solidFill>
                  <a:schemeClr val="tx1"/>
                </a:solidFill>
                <a:round/>
                <a:headEnd/>
                <a:tailEnd type="triangle" w="med" len="med"/>
              </a:ln>
            </p:spPr>
            <p:txBody>
              <a:bodyPr wrap="none" anchor="ctr"/>
              <a:lstStyle/>
              <a:p>
                <a:endParaRPr lang="en-US"/>
              </a:p>
            </p:txBody>
          </p:sp>
          <p:sp>
            <p:nvSpPr>
              <p:cNvPr id="6175" name="Text Box 59"/>
              <p:cNvSpPr txBox="1">
                <a:spLocks noChangeArrowheads="1"/>
              </p:cNvSpPr>
              <p:nvPr/>
            </p:nvSpPr>
            <p:spPr bwMode="auto">
              <a:xfrm>
                <a:off x="642" y="3158"/>
                <a:ext cx="288" cy="291"/>
              </a:xfrm>
              <a:prstGeom prst="rect">
                <a:avLst/>
              </a:prstGeom>
              <a:noFill/>
              <a:ln w="9525">
                <a:noFill/>
                <a:miter lim="800000"/>
                <a:headEnd/>
                <a:tailEnd/>
              </a:ln>
            </p:spPr>
            <p:txBody>
              <a:bodyPr>
                <a:spAutoFit/>
              </a:bodyPr>
              <a:lstStyle/>
              <a:p>
                <a:pPr algn="l" rtl="0" eaLnBrk="0" hangingPunct="0">
                  <a:spcBef>
                    <a:spcPct val="50000"/>
                  </a:spcBef>
                </a:pPr>
                <a:r>
                  <a:rPr lang="en-US" altLang="en-US" sz="2400" i="1" dirty="0">
                    <a:latin typeface="+mj-lt"/>
                    <a:cs typeface="Levenim MT" pitchFamily="2" charset="-79"/>
                    <a:sym typeface="Math1" pitchFamily="2" charset="2"/>
                  </a:rPr>
                  <a:t>u</a:t>
                </a:r>
                <a:endParaRPr lang="en-US" altLang="en-US" sz="2400" i="1" baseline="-25000" dirty="0">
                  <a:latin typeface="+mj-lt"/>
                  <a:cs typeface="Levenim MT" pitchFamily="2" charset="-79"/>
                  <a:sym typeface="Math1" pitchFamily="2" charset="2"/>
                </a:endParaRPr>
              </a:p>
            </p:txBody>
          </p:sp>
        </p:grpSp>
        <p:sp>
          <p:nvSpPr>
            <p:cNvPr id="6158" name="Text Box 60"/>
            <p:cNvSpPr txBox="1">
              <a:spLocks noChangeArrowheads="1"/>
            </p:cNvSpPr>
            <p:nvPr/>
          </p:nvSpPr>
          <p:spPr bwMode="auto">
            <a:xfrm>
              <a:off x="2999" y="3928"/>
              <a:ext cx="576" cy="291"/>
            </a:xfrm>
            <a:prstGeom prst="rect">
              <a:avLst/>
            </a:prstGeom>
            <a:solidFill>
              <a:schemeClr val="bg1"/>
            </a:solidFill>
            <a:ln w="9525">
              <a:noFill/>
              <a:miter lim="800000"/>
              <a:headEnd/>
              <a:tailEnd/>
            </a:ln>
          </p:spPr>
          <p:txBody>
            <a:bodyPr>
              <a:spAutoFit/>
            </a:bodyPr>
            <a:lstStyle/>
            <a:p>
              <a:pPr algn="l" rtl="0">
                <a:spcBef>
                  <a:spcPct val="50000"/>
                </a:spcBef>
              </a:pPr>
              <a:r>
                <a:rPr lang="en-US" altLang="en-US" sz="2400" i="1" dirty="0">
                  <a:latin typeface="+mj-lt"/>
                  <a:cs typeface="Levenim MT" pitchFamily="2" charset="-79"/>
                  <a:sym typeface="Symbol" pitchFamily="18" charset="2"/>
                </a:rPr>
                <a:t> = 0</a:t>
              </a:r>
            </a:p>
          </p:txBody>
        </p:sp>
        <p:sp>
          <p:nvSpPr>
            <p:cNvPr id="6159" name="Text Box 61"/>
            <p:cNvSpPr txBox="1">
              <a:spLocks noChangeArrowheads="1"/>
            </p:cNvSpPr>
            <p:nvPr/>
          </p:nvSpPr>
          <p:spPr bwMode="auto">
            <a:xfrm>
              <a:off x="1367" y="3928"/>
              <a:ext cx="576" cy="291"/>
            </a:xfrm>
            <a:prstGeom prst="rect">
              <a:avLst/>
            </a:prstGeom>
            <a:solidFill>
              <a:schemeClr val="bg1"/>
            </a:solidFill>
            <a:ln w="9525">
              <a:noFill/>
              <a:miter lim="800000"/>
              <a:headEnd/>
              <a:tailEnd/>
            </a:ln>
          </p:spPr>
          <p:txBody>
            <a:bodyPr>
              <a:spAutoFit/>
            </a:bodyPr>
            <a:lstStyle/>
            <a:p>
              <a:r>
                <a:rPr lang="en-US" altLang="en-US" sz="2400" i="1" dirty="0">
                  <a:latin typeface="+mj-lt"/>
                  <a:cs typeface="Levenim MT" pitchFamily="2" charset="-79"/>
                  <a:sym typeface="Symbol" pitchFamily="18" charset="2"/>
                </a:rPr>
                <a:t></a:t>
              </a:r>
              <a:r>
                <a:rPr lang="en-US" sz="2000" i="1" dirty="0">
                  <a:sym typeface="Symbol" pitchFamily="18" charset="2"/>
                </a:rPr>
                <a:t> </a:t>
              </a:r>
              <a:r>
                <a:rPr lang="en-US" altLang="en-US" sz="2400" i="1" dirty="0">
                  <a:latin typeface="+mj-lt"/>
                  <a:cs typeface="Levenim MT" pitchFamily="2" charset="-79"/>
                  <a:sym typeface="Symbol" pitchFamily="18" charset="2"/>
                </a:rPr>
                <a:t>&lt; 0</a:t>
              </a:r>
            </a:p>
          </p:txBody>
        </p:sp>
        <p:sp>
          <p:nvSpPr>
            <p:cNvPr id="6160" name="Text Box 62"/>
            <p:cNvSpPr txBox="1">
              <a:spLocks noChangeArrowheads="1"/>
            </p:cNvSpPr>
            <p:nvPr/>
          </p:nvSpPr>
          <p:spPr bwMode="auto">
            <a:xfrm>
              <a:off x="4678" y="3928"/>
              <a:ext cx="576" cy="291"/>
            </a:xfrm>
            <a:prstGeom prst="rect">
              <a:avLst/>
            </a:prstGeom>
            <a:solidFill>
              <a:schemeClr val="bg1"/>
            </a:solidFill>
            <a:ln w="9525">
              <a:noFill/>
              <a:miter lim="800000"/>
              <a:headEnd/>
              <a:tailEnd/>
            </a:ln>
          </p:spPr>
          <p:txBody>
            <a:bodyPr>
              <a:spAutoFit/>
            </a:bodyPr>
            <a:lstStyle/>
            <a:p>
              <a:r>
                <a:rPr lang="en-US" altLang="en-US" sz="2400" i="1" dirty="0">
                  <a:latin typeface="+mj-lt"/>
                  <a:cs typeface="Levenim MT" pitchFamily="2" charset="-79"/>
                  <a:sym typeface="Symbol" pitchFamily="18" charset="2"/>
                </a:rPr>
                <a:t> &gt; 0</a:t>
              </a:r>
            </a:p>
          </p:txBody>
        </p:sp>
        <p:grpSp>
          <p:nvGrpSpPr>
            <p:cNvPr id="9" name="Group 63"/>
            <p:cNvGrpSpPr>
              <a:grpSpLocks/>
            </p:cNvGrpSpPr>
            <p:nvPr/>
          </p:nvGrpSpPr>
          <p:grpSpPr bwMode="auto">
            <a:xfrm>
              <a:off x="3515" y="3067"/>
              <a:ext cx="638" cy="1198"/>
              <a:chOff x="642" y="3067"/>
              <a:chExt cx="638" cy="1198"/>
            </a:xfrm>
          </p:grpSpPr>
          <p:sp>
            <p:nvSpPr>
              <p:cNvPr id="6168" name="Text Box 64"/>
              <p:cNvSpPr txBox="1">
                <a:spLocks noChangeArrowheads="1"/>
              </p:cNvSpPr>
              <p:nvPr/>
            </p:nvSpPr>
            <p:spPr bwMode="auto">
              <a:xfrm>
                <a:off x="872" y="3974"/>
                <a:ext cx="336" cy="291"/>
              </a:xfrm>
              <a:prstGeom prst="rect">
                <a:avLst/>
              </a:prstGeom>
              <a:noFill/>
              <a:ln w="9525">
                <a:noFill/>
                <a:miter lim="800000"/>
                <a:headEnd/>
                <a:tailEnd/>
              </a:ln>
            </p:spPr>
            <p:txBody>
              <a:bodyPr>
                <a:spAutoFit/>
              </a:bodyPr>
              <a:lstStyle/>
              <a:p>
                <a:r>
                  <a:rPr lang="en-US" altLang="en-US" sz="2400" i="1" dirty="0">
                    <a:latin typeface="+mj-lt"/>
                    <a:cs typeface="Levenim MT" pitchFamily="2" charset="-79"/>
                    <a:sym typeface="Symbol" pitchFamily="18" charset="2"/>
                  </a:rPr>
                  <a:t>b</a:t>
                </a:r>
              </a:p>
            </p:txBody>
          </p:sp>
          <p:sp>
            <p:nvSpPr>
              <p:cNvPr id="6169" name="Line 65"/>
              <p:cNvSpPr>
                <a:spLocks noChangeShapeType="1"/>
              </p:cNvSpPr>
              <p:nvPr/>
            </p:nvSpPr>
            <p:spPr bwMode="auto">
              <a:xfrm flipV="1">
                <a:off x="839" y="3067"/>
                <a:ext cx="0" cy="432"/>
              </a:xfrm>
              <a:prstGeom prst="line">
                <a:avLst/>
              </a:prstGeom>
              <a:noFill/>
              <a:ln w="19050">
                <a:solidFill>
                  <a:schemeClr val="tx1"/>
                </a:solidFill>
                <a:round/>
                <a:headEnd/>
                <a:tailEnd type="triangle" w="med" len="med"/>
              </a:ln>
            </p:spPr>
            <p:txBody>
              <a:bodyPr wrap="none" anchor="ctr"/>
              <a:lstStyle/>
              <a:p>
                <a:endParaRPr lang="en-US"/>
              </a:p>
            </p:txBody>
          </p:sp>
          <p:sp>
            <p:nvSpPr>
              <p:cNvPr id="6170" name="Line 66"/>
              <p:cNvSpPr>
                <a:spLocks noChangeShapeType="1"/>
              </p:cNvSpPr>
              <p:nvPr/>
            </p:nvSpPr>
            <p:spPr bwMode="auto">
              <a:xfrm>
                <a:off x="872" y="3884"/>
                <a:ext cx="408" cy="272"/>
              </a:xfrm>
              <a:prstGeom prst="line">
                <a:avLst/>
              </a:prstGeom>
              <a:noFill/>
              <a:ln w="19050">
                <a:solidFill>
                  <a:schemeClr val="tx1"/>
                </a:solidFill>
                <a:round/>
                <a:headEnd/>
                <a:tailEnd type="triangle" w="med" len="med"/>
              </a:ln>
            </p:spPr>
            <p:txBody>
              <a:bodyPr wrap="none" anchor="ctr"/>
              <a:lstStyle/>
              <a:p>
                <a:endParaRPr lang="en-US"/>
              </a:p>
            </p:txBody>
          </p:sp>
          <p:sp>
            <p:nvSpPr>
              <p:cNvPr id="6171" name="Text Box 67"/>
              <p:cNvSpPr txBox="1">
                <a:spLocks noChangeArrowheads="1"/>
              </p:cNvSpPr>
              <p:nvPr/>
            </p:nvSpPr>
            <p:spPr bwMode="auto">
              <a:xfrm>
                <a:off x="642" y="3158"/>
                <a:ext cx="288" cy="291"/>
              </a:xfrm>
              <a:prstGeom prst="rect">
                <a:avLst/>
              </a:prstGeom>
              <a:noFill/>
              <a:ln w="9525">
                <a:noFill/>
                <a:miter lim="800000"/>
                <a:headEnd/>
                <a:tailEnd/>
              </a:ln>
            </p:spPr>
            <p:txBody>
              <a:bodyPr>
                <a:spAutoFit/>
              </a:bodyPr>
              <a:lstStyle/>
              <a:p>
                <a:r>
                  <a:rPr lang="en-US" altLang="en-US" sz="2400" i="1" dirty="0">
                    <a:latin typeface="+mj-lt"/>
                    <a:cs typeface="Levenim MT" pitchFamily="2" charset="-79"/>
                    <a:sym typeface="Math1" pitchFamily="2" charset="2"/>
                  </a:rPr>
                  <a:t>u</a:t>
                </a:r>
              </a:p>
            </p:txBody>
          </p:sp>
        </p:grpSp>
        <p:sp>
          <p:nvSpPr>
            <p:cNvPr id="6162" name="Rectangle 68"/>
            <p:cNvSpPr>
              <a:spLocks noChangeArrowheads="1"/>
            </p:cNvSpPr>
            <p:nvPr/>
          </p:nvSpPr>
          <p:spPr bwMode="auto">
            <a:xfrm>
              <a:off x="204" y="2704"/>
              <a:ext cx="2041" cy="269"/>
            </a:xfrm>
            <a:prstGeom prst="rect">
              <a:avLst/>
            </a:prstGeom>
            <a:noFill/>
            <a:ln w="9525">
              <a:noFill/>
              <a:miter lim="800000"/>
              <a:headEnd/>
              <a:tailEnd/>
            </a:ln>
          </p:spPr>
          <p:txBody>
            <a:bodyPr>
              <a:spAutoFit/>
            </a:bodyPr>
            <a:lstStyle/>
            <a:p>
              <a:pPr algn="l" rtl="0"/>
              <a:r>
                <a:rPr lang="en-US" sz="2000" dirty="0">
                  <a:latin typeface="Comic Sans MS" pitchFamily="66" charset="0"/>
                </a:rPr>
                <a:t>Cuts at constant </a:t>
              </a:r>
              <a:r>
                <a:rPr lang="en-US" sz="2200" i="1" dirty="0">
                  <a:cs typeface="Times New Roman" pitchFamily="18" charset="0"/>
                  <a:sym typeface="Symbol" pitchFamily="18" charset="2"/>
                </a:rPr>
                <a:t></a:t>
              </a:r>
              <a:r>
                <a:rPr lang="en-US" sz="2000" dirty="0">
                  <a:latin typeface="Comic Sans MS" pitchFamily="66" charset="0"/>
                </a:rPr>
                <a:t> values:</a:t>
              </a:r>
              <a:endParaRPr lang="en-US" sz="2000" dirty="0">
                <a:solidFill>
                  <a:srgbClr val="0033CC"/>
                </a:solidFill>
                <a:latin typeface="Comic Sans MS" pitchFamily="66" charset="0"/>
              </a:endParaRPr>
            </a:p>
          </p:txBody>
        </p:sp>
        <p:grpSp>
          <p:nvGrpSpPr>
            <p:cNvPr id="10" name="Group 69"/>
            <p:cNvGrpSpPr>
              <a:grpSpLocks/>
            </p:cNvGrpSpPr>
            <p:nvPr/>
          </p:nvGrpSpPr>
          <p:grpSpPr bwMode="auto">
            <a:xfrm>
              <a:off x="1973" y="3067"/>
              <a:ext cx="638" cy="1198"/>
              <a:chOff x="642" y="3067"/>
              <a:chExt cx="638" cy="1198"/>
            </a:xfrm>
          </p:grpSpPr>
          <p:sp>
            <p:nvSpPr>
              <p:cNvPr id="6164" name="Text Box 70"/>
              <p:cNvSpPr txBox="1">
                <a:spLocks noChangeArrowheads="1"/>
              </p:cNvSpPr>
              <p:nvPr/>
            </p:nvSpPr>
            <p:spPr bwMode="auto">
              <a:xfrm>
                <a:off x="872" y="3974"/>
                <a:ext cx="336" cy="291"/>
              </a:xfrm>
              <a:prstGeom prst="rect">
                <a:avLst/>
              </a:prstGeom>
              <a:noFill/>
              <a:ln w="9525">
                <a:noFill/>
                <a:miter lim="800000"/>
                <a:headEnd/>
                <a:tailEnd/>
              </a:ln>
            </p:spPr>
            <p:txBody>
              <a:bodyPr>
                <a:spAutoFit/>
              </a:bodyPr>
              <a:lstStyle/>
              <a:p>
                <a:r>
                  <a:rPr lang="en-US" altLang="en-US" sz="2400" i="1" dirty="0">
                    <a:latin typeface="+mj-lt"/>
                    <a:cs typeface="Levenim MT" pitchFamily="2" charset="-79"/>
                    <a:sym typeface="Symbol" pitchFamily="18" charset="2"/>
                  </a:rPr>
                  <a:t>b</a:t>
                </a:r>
              </a:p>
            </p:txBody>
          </p:sp>
          <p:sp>
            <p:nvSpPr>
              <p:cNvPr id="6165" name="Line 71"/>
              <p:cNvSpPr>
                <a:spLocks noChangeShapeType="1"/>
              </p:cNvSpPr>
              <p:nvPr/>
            </p:nvSpPr>
            <p:spPr bwMode="auto">
              <a:xfrm flipV="1">
                <a:off x="839" y="3067"/>
                <a:ext cx="0" cy="432"/>
              </a:xfrm>
              <a:prstGeom prst="line">
                <a:avLst/>
              </a:prstGeom>
              <a:noFill/>
              <a:ln w="19050">
                <a:solidFill>
                  <a:schemeClr val="tx1"/>
                </a:solidFill>
                <a:round/>
                <a:headEnd/>
                <a:tailEnd type="triangle" w="med" len="med"/>
              </a:ln>
            </p:spPr>
            <p:txBody>
              <a:bodyPr wrap="none" anchor="ctr"/>
              <a:lstStyle/>
              <a:p>
                <a:endParaRPr lang="en-US"/>
              </a:p>
            </p:txBody>
          </p:sp>
          <p:sp>
            <p:nvSpPr>
              <p:cNvPr id="6166" name="Line 72"/>
              <p:cNvSpPr>
                <a:spLocks noChangeShapeType="1"/>
              </p:cNvSpPr>
              <p:nvPr/>
            </p:nvSpPr>
            <p:spPr bwMode="auto">
              <a:xfrm>
                <a:off x="872" y="3884"/>
                <a:ext cx="408" cy="272"/>
              </a:xfrm>
              <a:prstGeom prst="line">
                <a:avLst/>
              </a:prstGeom>
              <a:noFill/>
              <a:ln w="19050">
                <a:solidFill>
                  <a:schemeClr val="tx1"/>
                </a:solidFill>
                <a:round/>
                <a:headEnd/>
                <a:tailEnd type="triangle" w="med" len="med"/>
              </a:ln>
            </p:spPr>
            <p:txBody>
              <a:bodyPr wrap="none" anchor="ctr"/>
              <a:lstStyle/>
              <a:p>
                <a:endParaRPr lang="en-US"/>
              </a:p>
            </p:txBody>
          </p:sp>
          <p:sp>
            <p:nvSpPr>
              <p:cNvPr id="6167" name="Text Box 73"/>
              <p:cNvSpPr txBox="1">
                <a:spLocks noChangeArrowheads="1"/>
              </p:cNvSpPr>
              <p:nvPr/>
            </p:nvSpPr>
            <p:spPr bwMode="auto">
              <a:xfrm>
                <a:off x="642" y="3158"/>
                <a:ext cx="288" cy="291"/>
              </a:xfrm>
              <a:prstGeom prst="rect">
                <a:avLst/>
              </a:prstGeom>
              <a:noFill/>
              <a:ln w="9525">
                <a:noFill/>
                <a:miter lim="800000"/>
                <a:headEnd/>
                <a:tailEnd/>
              </a:ln>
            </p:spPr>
            <p:txBody>
              <a:bodyPr>
                <a:spAutoFit/>
              </a:bodyPr>
              <a:lstStyle/>
              <a:p>
                <a:r>
                  <a:rPr lang="en-US" altLang="en-US" sz="2400" i="1" dirty="0">
                    <a:latin typeface="+mj-lt"/>
                    <a:cs typeface="Levenim MT" pitchFamily="2" charset="-79"/>
                    <a:sym typeface="Math1" pitchFamily="2" charset="2"/>
                  </a:rPr>
                  <a:t>u</a:t>
                </a:r>
              </a:p>
            </p:txBody>
          </p:sp>
        </p:grpSp>
      </p:grpSp>
      <p:sp>
        <p:nvSpPr>
          <p:cNvPr id="48" name="Line 16"/>
          <p:cNvSpPr>
            <a:spLocks noChangeShapeType="1"/>
          </p:cNvSpPr>
          <p:nvPr/>
        </p:nvSpPr>
        <p:spPr bwMode="auto">
          <a:xfrm flipH="1">
            <a:off x="5105400" y="1295400"/>
            <a:ext cx="1295400" cy="1371600"/>
          </a:xfrm>
          <a:prstGeom prst="line">
            <a:avLst/>
          </a:prstGeom>
          <a:noFill/>
          <a:ln w="28575">
            <a:solidFill>
              <a:schemeClr val="bg1"/>
            </a:solidFill>
            <a:round/>
            <a:headEnd/>
            <a:tailEnd type="triangle" w="med" len="med"/>
          </a:ln>
        </p:spPr>
        <p:txBody>
          <a:bodyPr wrap="none" anchor="ctr"/>
          <a:lstStyle/>
          <a:p>
            <a:endParaRPr lang="en-US"/>
          </a:p>
        </p:txBody>
      </p:sp>
      <p:grpSp>
        <p:nvGrpSpPr>
          <p:cNvPr id="11" name="Group 10"/>
          <p:cNvGrpSpPr/>
          <p:nvPr/>
        </p:nvGrpSpPr>
        <p:grpSpPr>
          <a:xfrm>
            <a:off x="422836" y="647700"/>
            <a:ext cx="3330014" cy="404813"/>
            <a:chOff x="422836" y="647700"/>
            <a:chExt cx="3330014" cy="404813"/>
          </a:xfrm>
        </p:grpSpPr>
        <mc:AlternateContent xmlns:mc="http://schemas.openxmlformats.org/markup-compatibility/2006" xmlns:a14="http://schemas.microsoft.com/office/drawing/2010/main">
          <mc:Choice Requires="a14">
            <p:sp>
              <p:nvSpPr>
                <p:cNvPr id="53" name="TextBox 52"/>
                <p:cNvSpPr txBox="1"/>
                <p:nvPr/>
              </p:nvSpPr>
              <p:spPr>
                <a:xfrm>
                  <a:off x="422836" y="647700"/>
                  <a:ext cx="3330014"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 </m:t>
                        </m:r>
                        <m:acc>
                          <m:accPr>
                            <m:chr m:val="̇"/>
                            <m:ctrlPr>
                              <a:rPr lang="en-US" b="0" i="1" smtClean="0">
                                <a:latin typeface="Cambria Math"/>
                              </a:rPr>
                            </m:ctrlPr>
                          </m:accPr>
                          <m:e>
                            <m:r>
                              <a:rPr lang="en-US" b="0" i="1" smtClean="0">
                                <a:latin typeface="Cambria Math"/>
                              </a:rPr>
                              <m:t>𝑢</m:t>
                            </m:r>
                          </m:e>
                        </m:acc>
                        <m:r>
                          <a:rPr lang="en-US" b="0" i="1" smtClean="0">
                            <a:latin typeface="Cambria Math"/>
                          </a:rPr>
                          <m:t>=</m:t>
                        </m:r>
                        <m:r>
                          <a:rPr lang="en-US" b="0" i="1" smtClean="0">
                            <a:latin typeface="Cambria Math"/>
                          </a:rPr>
                          <m:t>𝜆</m:t>
                        </m:r>
                        <m:r>
                          <a:rPr lang="en-US" b="0" i="1" smtClean="0">
                            <a:latin typeface="Cambria Math"/>
                          </a:rPr>
                          <m:t>𝑢</m:t>
                        </m:r>
                        <m:r>
                          <a:rPr lang="en-US" b="0" i="1" smtClean="0">
                            <a:latin typeface="Cambria Math"/>
                          </a:rPr>
                          <m:t>−</m:t>
                        </m:r>
                        <m:sSup>
                          <m:sSupPr>
                            <m:ctrlPr>
                              <a:rPr lang="en-US" b="0" i="1" smtClean="0">
                                <a:latin typeface="Cambria Math"/>
                              </a:rPr>
                            </m:ctrlPr>
                          </m:sSupPr>
                          <m:e>
                            <m:r>
                              <a:rPr lang="en-US" b="0" i="1" smtClean="0">
                                <a:latin typeface="Cambria Math"/>
                              </a:rPr>
                              <m:t>𝑢</m:t>
                            </m:r>
                          </m:e>
                          <m:sup>
                            <m:r>
                              <a:rPr lang="en-US" b="0" i="1" smtClean="0">
                                <a:latin typeface="Cambria Math"/>
                              </a:rPr>
                              <m:t>3</m:t>
                            </m:r>
                          </m:sup>
                        </m:sSup>
                        <m:r>
                          <a:rPr lang="en-US" b="0" i="1" smtClean="0">
                            <a:latin typeface="Cambria Math"/>
                          </a:rPr>
                          <m:t>+</m:t>
                        </m:r>
                        <m:r>
                          <a:rPr lang="en-US" b="0" i="1" smtClean="0">
                            <a:solidFill>
                              <a:srgbClr val="0000FF"/>
                            </a:solidFill>
                            <a:latin typeface="Cambria Math"/>
                          </a:rPr>
                          <m:t>𝑎</m:t>
                        </m:r>
                        <m:sSup>
                          <m:sSupPr>
                            <m:ctrlPr>
                              <a:rPr lang="en-US" b="0" i="1" smtClean="0">
                                <a:solidFill>
                                  <a:srgbClr val="0000FF"/>
                                </a:solidFill>
                                <a:latin typeface="Cambria Math"/>
                              </a:rPr>
                            </m:ctrlPr>
                          </m:sSupPr>
                          <m:e>
                            <m:r>
                              <a:rPr lang="en-US" b="0" i="1" smtClean="0">
                                <a:solidFill>
                                  <a:srgbClr val="0000FF"/>
                                </a:solidFill>
                                <a:latin typeface="Cambria Math"/>
                              </a:rPr>
                              <m:t>𝑢</m:t>
                            </m:r>
                          </m:e>
                          <m:sup>
                            <m:r>
                              <a:rPr lang="en-US" b="0" i="1" smtClean="0">
                                <a:solidFill>
                                  <a:srgbClr val="0000FF"/>
                                </a:solidFill>
                                <a:latin typeface="Cambria Math"/>
                              </a:rPr>
                              <m:t>2</m:t>
                            </m:r>
                          </m:sup>
                        </m:sSup>
                        <m:r>
                          <a:rPr lang="en-US" b="0" i="1" smtClean="0">
                            <a:latin typeface="Cambria Math"/>
                          </a:rPr>
                          <m:t>+</m:t>
                        </m:r>
                        <m:r>
                          <a:rPr lang="en-US" b="0" i="1" smtClean="0">
                            <a:solidFill>
                              <a:srgbClr val="0000FF"/>
                            </a:solidFill>
                            <a:latin typeface="Cambria Math"/>
                          </a:rPr>
                          <m:t>𝑏</m:t>
                        </m:r>
                        <m:r>
                          <a:rPr lang="en-US" b="0" i="1" smtClean="0">
                            <a:latin typeface="Cambria Math"/>
                          </a:rPr>
                          <m:t>=</m:t>
                        </m:r>
                        <m:r>
                          <a:rPr lang="en-US" b="0" i="1" smtClean="0">
                            <a:latin typeface="Cambria Math"/>
                          </a:rPr>
                          <m:t>0</m:t>
                        </m:r>
                      </m:oMath>
                    </m:oMathPara>
                  </a14:m>
                  <a:endParaRPr lang="en-US" dirty="0"/>
                </a:p>
              </p:txBody>
            </p:sp>
          </mc:Choice>
          <mc:Fallback xmlns="">
            <p:sp>
              <p:nvSpPr>
                <p:cNvPr id="53" name="TextBox 52"/>
                <p:cNvSpPr txBox="1">
                  <a:spLocks noRot="1" noChangeAspect="1" noMove="1" noResize="1" noEditPoints="1" noAdjustHandles="1" noChangeArrowheads="1" noChangeShapeType="1" noTextEdit="1"/>
                </p:cNvSpPr>
                <p:nvPr/>
              </p:nvSpPr>
              <p:spPr>
                <a:xfrm>
                  <a:off x="422836" y="647700"/>
                  <a:ext cx="3330014" cy="400110"/>
                </a:xfrm>
                <a:prstGeom prst="rect">
                  <a:avLst/>
                </a:prstGeom>
                <a:blipFill rotWithShape="1">
                  <a:blip r:embed="rId8"/>
                  <a:stretch>
                    <a:fillRect/>
                  </a:stretch>
                </a:blipFill>
              </p:spPr>
              <p:txBody>
                <a:bodyPr/>
                <a:lstStyle/>
                <a:p>
                  <a:r>
                    <a:rPr lang="en-US">
                      <a:noFill/>
                    </a:rPr>
                    <a:t> </a:t>
                  </a:r>
                </a:p>
              </p:txBody>
            </p:sp>
          </mc:Fallback>
        </mc:AlternateContent>
        <p:grpSp>
          <p:nvGrpSpPr>
            <p:cNvPr id="50" name="Group 37"/>
            <p:cNvGrpSpPr>
              <a:grpSpLocks/>
            </p:cNvGrpSpPr>
            <p:nvPr/>
          </p:nvGrpSpPr>
          <p:grpSpPr bwMode="auto">
            <a:xfrm>
              <a:off x="2268538" y="692150"/>
              <a:ext cx="358775" cy="360363"/>
              <a:chOff x="1429" y="436"/>
              <a:chExt cx="226" cy="227"/>
            </a:xfrm>
          </p:grpSpPr>
          <p:sp>
            <p:nvSpPr>
              <p:cNvPr id="51" name="Line 35"/>
              <p:cNvSpPr>
                <a:spLocks noChangeShapeType="1"/>
              </p:cNvSpPr>
              <p:nvPr/>
            </p:nvSpPr>
            <p:spPr bwMode="auto">
              <a:xfrm>
                <a:off x="1429" y="436"/>
                <a:ext cx="226" cy="227"/>
              </a:xfrm>
              <a:prstGeom prst="line">
                <a:avLst/>
              </a:prstGeom>
              <a:noFill/>
              <a:ln w="19050">
                <a:solidFill>
                  <a:srgbClr val="FF3300"/>
                </a:solidFill>
                <a:round/>
                <a:headEnd/>
                <a:tailEnd/>
              </a:ln>
            </p:spPr>
            <p:txBody>
              <a:bodyPr/>
              <a:lstStyle/>
              <a:p>
                <a:endParaRPr lang="en-US"/>
              </a:p>
            </p:txBody>
          </p:sp>
          <p:sp>
            <p:nvSpPr>
              <p:cNvPr id="52" name="Line 36"/>
              <p:cNvSpPr>
                <a:spLocks noChangeShapeType="1"/>
              </p:cNvSpPr>
              <p:nvPr/>
            </p:nvSpPr>
            <p:spPr bwMode="auto">
              <a:xfrm flipH="1">
                <a:off x="1429" y="436"/>
                <a:ext cx="226" cy="227"/>
              </a:xfrm>
              <a:prstGeom prst="line">
                <a:avLst/>
              </a:prstGeom>
              <a:noFill/>
              <a:ln w="19050">
                <a:solidFill>
                  <a:srgbClr val="FF3300"/>
                </a:solidFill>
                <a:round/>
                <a:headEnd/>
                <a:tailEnd/>
              </a:ln>
            </p:spPr>
            <p:txBody>
              <a:bodyPr/>
              <a:lstStyle/>
              <a:p>
                <a:endParaRPr lang="en-US"/>
              </a:p>
            </p:txBody>
          </p:sp>
        </p:gr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8"/>
          <p:cNvSpPr txBox="1">
            <a:spLocks noChangeArrowheads="1"/>
          </p:cNvSpPr>
          <p:nvPr/>
        </p:nvSpPr>
        <p:spPr bwMode="auto">
          <a:xfrm>
            <a:off x="0" y="0"/>
            <a:ext cx="8763000" cy="427038"/>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latin typeface="Comic Sans MS" pitchFamily="66" charset="0"/>
              </a:rPr>
              <a:t>  </a:t>
            </a:r>
            <a:r>
              <a:rPr lang="en-US" altLang="en-US" sz="2200" b="1" dirty="0">
                <a:solidFill>
                  <a:srgbClr val="AC0000"/>
                </a:solidFill>
              </a:rPr>
              <a:t>Nonlinear dynamics: </a:t>
            </a:r>
            <a:r>
              <a:rPr lang="en-US" altLang="en-US" sz="2200" b="1" dirty="0" err="1" smtClean="0">
                <a:solidFill>
                  <a:srgbClr val="AC0000"/>
                </a:solidFill>
                <a:latin typeface="Comic Sans MS" pitchFamily="66" charset="0"/>
              </a:rPr>
              <a:t>bistability</a:t>
            </a:r>
            <a:r>
              <a:rPr lang="en-US" altLang="en-US" sz="2200" b="1" dirty="0" smtClean="0">
                <a:solidFill>
                  <a:srgbClr val="AC0000"/>
                </a:solidFill>
                <a:latin typeface="Comic Sans MS" pitchFamily="66" charset="0"/>
              </a:rPr>
              <a:t> and </a:t>
            </a:r>
            <a:r>
              <a:rPr lang="en-US" altLang="he-IL" sz="2200" b="1" dirty="0" smtClean="0">
                <a:solidFill>
                  <a:srgbClr val="AC0000"/>
                </a:solidFill>
                <a:latin typeface="Comic Sans MS" pitchFamily="66" charset="0"/>
              </a:rPr>
              <a:t>hysteresis</a:t>
            </a:r>
            <a:endParaRPr lang="en-US" altLang="en-US" sz="2200" b="1" dirty="0">
              <a:solidFill>
                <a:srgbClr val="AC0000"/>
              </a:solidFill>
              <a:latin typeface="Comic Sans MS" pitchFamily="66" charset="0"/>
            </a:endParaRPr>
          </a:p>
        </p:txBody>
      </p:sp>
      <p:grpSp>
        <p:nvGrpSpPr>
          <p:cNvPr id="2" name="Group 3"/>
          <p:cNvGrpSpPr>
            <a:grpSpLocks/>
          </p:cNvGrpSpPr>
          <p:nvPr/>
        </p:nvGrpSpPr>
        <p:grpSpPr bwMode="auto">
          <a:xfrm>
            <a:off x="8720138" y="0"/>
            <a:ext cx="457200" cy="6858000"/>
            <a:chOff x="5493" y="0"/>
            <a:chExt cx="288" cy="4320"/>
          </a:xfrm>
        </p:grpSpPr>
        <p:sp>
          <p:nvSpPr>
            <p:cNvPr id="36909" name="Rectangle 4"/>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gn="l" rtl="0" eaLnBrk="0" hangingPunct="0">
                <a:lnSpc>
                  <a:spcPct val="40000"/>
                </a:lnSpc>
                <a:spcBef>
                  <a:spcPct val="50000"/>
                </a:spcBef>
              </a:pPr>
              <a:endParaRPr lang="en-US" altLang="he-IL" sz="1200" b="1">
                <a:solidFill>
                  <a:schemeClr val="bg1"/>
                </a:solidFill>
                <a:latin typeface="Comic Sans MS" pitchFamily="66" charset="0"/>
              </a:endParaRPr>
            </a:p>
            <a:p>
              <a:pPr algn="ctr" rtl="0" eaLnBrk="0" hangingPunct="0">
                <a:lnSpc>
                  <a:spcPct val="40000"/>
                </a:lnSpc>
                <a:spcBef>
                  <a:spcPct val="50000"/>
                </a:spcBef>
              </a:pPr>
              <a:r>
                <a:rPr lang="en-US" altLang="he-IL" sz="1600" b="1">
                  <a:solidFill>
                    <a:schemeClr val="bg1"/>
                  </a:solidFill>
                  <a:latin typeface="Comic Sans MS" pitchFamily="66" charset="0"/>
                </a:rPr>
                <a:t>     </a:t>
              </a:r>
              <a:r>
                <a:rPr lang="en-US" altLang="he-IL" sz="1600">
                  <a:solidFill>
                    <a:schemeClr val="bg1"/>
                  </a:solidFill>
                  <a:latin typeface="Comic Sans MS" pitchFamily="66" charset="0"/>
                </a:rPr>
                <a:t>Ben Gurion University,  Ehud Meron -  www.bgu.ac.il/~ehud</a:t>
              </a:r>
              <a:endParaRPr lang="en-US" altLang="en-US" sz="1600">
                <a:solidFill>
                  <a:schemeClr val="bg1"/>
                </a:solidFill>
                <a:latin typeface="Comic Sans MS" pitchFamily="66" charset="0"/>
              </a:endParaRPr>
            </a:p>
          </p:txBody>
        </p:sp>
        <p:pic>
          <p:nvPicPr>
            <p:cNvPr id="36910" name="Picture 5"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sp>
        <p:nvSpPr>
          <p:cNvPr id="36868" name="Freeform 9"/>
          <p:cNvSpPr>
            <a:spLocks/>
          </p:cNvSpPr>
          <p:nvPr/>
        </p:nvSpPr>
        <p:spPr bwMode="auto">
          <a:xfrm>
            <a:off x="215900" y="2959100"/>
            <a:ext cx="3963988" cy="1588"/>
          </a:xfrm>
          <a:custGeom>
            <a:avLst/>
            <a:gdLst>
              <a:gd name="T0" fmla="*/ 0 w 2497"/>
              <a:gd name="T1" fmla="*/ 0 h 1"/>
              <a:gd name="T2" fmla="*/ 3963988 w 2497"/>
              <a:gd name="T3" fmla="*/ 1588 h 1"/>
              <a:gd name="T4" fmla="*/ 0 60000 65536"/>
              <a:gd name="T5" fmla="*/ 0 60000 65536"/>
              <a:gd name="T6" fmla="*/ 0 w 2497"/>
              <a:gd name="T7" fmla="*/ 0 h 1"/>
              <a:gd name="T8" fmla="*/ 2497 w 2497"/>
              <a:gd name="T9" fmla="*/ 1 h 1"/>
            </a:gdLst>
            <a:ahLst/>
            <a:cxnLst>
              <a:cxn ang="T4">
                <a:pos x="T0" y="T1"/>
              </a:cxn>
              <a:cxn ang="T5">
                <a:pos x="T2" y="T3"/>
              </a:cxn>
            </a:cxnLst>
            <a:rect l="T6" t="T7" r="T8" b="T9"/>
            <a:pathLst>
              <a:path w="2497" h="1">
                <a:moveTo>
                  <a:pt x="0" y="0"/>
                </a:moveTo>
                <a:lnTo>
                  <a:pt x="2497" y="1"/>
                </a:lnTo>
              </a:path>
            </a:pathLst>
          </a:custGeom>
          <a:noFill/>
          <a:ln w="19050">
            <a:solidFill>
              <a:schemeClr val="tx1"/>
            </a:solidFill>
            <a:round/>
            <a:headEnd/>
            <a:tailEnd type="triangle" w="med" len="med"/>
          </a:ln>
        </p:spPr>
        <p:txBody>
          <a:bodyPr>
            <a:spAutoFit/>
          </a:bodyPr>
          <a:lstStyle/>
          <a:p>
            <a:endParaRPr lang="en-US"/>
          </a:p>
        </p:txBody>
      </p:sp>
      <p:sp>
        <p:nvSpPr>
          <p:cNvPr id="36869" name="Line 10"/>
          <p:cNvSpPr>
            <a:spLocks noChangeShapeType="1"/>
          </p:cNvSpPr>
          <p:nvPr/>
        </p:nvSpPr>
        <p:spPr bwMode="auto">
          <a:xfrm flipV="1">
            <a:off x="444500" y="1054100"/>
            <a:ext cx="0" cy="2133600"/>
          </a:xfrm>
          <a:prstGeom prst="line">
            <a:avLst/>
          </a:prstGeom>
          <a:noFill/>
          <a:ln w="19050">
            <a:solidFill>
              <a:schemeClr val="tx1"/>
            </a:solidFill>
            <a:round/>
            <a:headEnd/>
            <a:tailEnd type="triangle" w="med" len="med"/>
          </a:ln>
        </p:spPr>
        <p:txBody>
          <a:bodyPr>
            <a:spAutoFit/>
          </a:bodyPr>
          <a:lstStyle/>
          <a:p>
            <a:endParaRPr lang="en-US"/>
          </a:p>
        </p:txBody>
      </p:sp>
      <p:sp>
        <p:nvSpPr>
          <p:cNvPr id="36870" name="Text Box 11"/>
          <p:cNvSpPr txBox="1">
            <a:spLocks noChangeArrowheads="1"/>
          </p:cNvSpPr>
          <p:nvPr/>
        </p:nvSpPr>
        <p:spPr bwMode="auto">
          <a:xfrm>
            <a:off x="520700" y="749300"/>
            <a:ext cx="457200" cy="457200"/>
          </a:xfrm>
          <a:prstGeom prst="rect">
            <a:avLst/>
          </a:prstGeom>
          <a:noFill/>
          <a:ln w="9525">
            <a:noFill/>
            <a:miter lim="800000"/>
            <a:headEnd/>
            <a:tailEnd/>
          </a:ln>
        </p:spPr>
        <p:txBody>
          <a:bodyPr>
            <a:spAutoFit/>
          </a:bodyPr>
          <a:lstStyle/>
          <a:p>
            <a:pPr algn="l" rtl="0" eaLnBrk="0" hangingPunct="0">
              <a:spcBef>
                <a:spcPct val="50000"/>
              </a:spcBef>
            </a:pPr>
            <a:r>
              <a:rPr lang="en-US" altLang="en-US" sz="2400" i="1" dirty="0">
                <a:latin typeface="+mj-lt"/>
                <a:cs typeface="Levenim MT" pitchFamily="2" charset="-79"/>
                <a:sym typeface="Math1" pitchFamily="2" charset="2"/>
              </a:rPr>
              <a:t>u</a:t>
            </a:r>
            <a:endParaRPr lang="en-US" altLang="en-US" sz="2400" i="1" baseline="-25000" dirty="0">
              <a:latin typeface="+mj-lt"/>
              <a:cs typeface="Levenim MT" pitchFamily="2" charset="-79"/>
              <a:sym typeface="Math1" pitchFamily="2" charset="2"/>
            </a:endParaRPr>
          </a:p>
        </p:txBody>
      </p:sp>
      <p:sp>
        <p:nvSpPr>
          <p:cNvPr id="36871" name="Text Box 12"/>
          <p:cNvSpPr txBox="1">
            <a:spLocks noChangeArrowheads="1"/>
          </p:cNvSpPr>
          <p:nvPr/>
        </p:nvSpPr>
        <p:spPr bwMode="auto">
          <a:xfrm>
            <a:off x="4140200" y="2959100"/>
            <a:ext cx="457200" cy="457200"/>
          </a:xfrm>
          <a:prstGeom prst="rect">
            <a:avLst/>
          </a:prstGeom>
          <a:noFill/>
          <a:ln w="9525">
            <a:noFill/>
            <a:miter lim="800000"/>
            <a:headEnd/>
            <a:tailEnd/>
          </a:ln>
        </p:spPr>
        <p:txBody>
          <a:bodyPr>
            <a:spAutoFit/>
          </a:bodyPr>
          <a:lstStyle/>
          <a:p>
            <a:pPr marL="457200" indent="-457200"/>
            <a:r>
              <a:rPr lang="en-US" altLang="en-US" sz="2400" i="1" dirty="0">
                <a:latin typeface="+mj-lt"/>
                <a:cs typeface="Levenim MT" pitchFamily="2" charset="-79"/>
                <a:sym typeface="Math1" pitchFamily="2" charset="2"/>
              </a:rPr>
              <a:t>b</a:t>
            </a:r>
          </a:p>
        </p:txBody>
      </p:sp>
      <p:sp>
        <p:nvSpPr>
          <p:cNvPr id="36872" name="Line 13"/>
          <p:cNvSpPr>
            <a:spLocks noChangeShapeType="1"/>
          </p:cNvSpPr>
          <p:nvPr/>
        </p:nvSpPr>
        <p:spPr bwMode="auto">
          <a:xfrm>
            <a:off x="1663700" y="2959100"/>
            <a:ext cx="0" cy="152400"/>
          </a:xfrm>
          <a:prstGeom prst="line">
            <a:avLst/>
          </a:prstGeom>
          <a:noFill/>
          <a:ln w="9525">
            <a:solidFill>
              <a:schemeClr val="tx1"/>
            </a:solidFill>
            <a:round/>
            <a:headEnd/>
            <a:tailEnd/>
          </a:ln>
        </p:spPr>
        <p:txBody>
          <a:bodyPr>
            <a:spAutoFit/>
          </a:bodyPr>
          <a:lstStyle/>
          <a:p>
            <a:endParaRPr lang="en-US"/>
          </a:p>
        </p:txBody>
      </p:sp>
      <p:sp>
        <p:nvSpPr>
          <p:cNvPr id="36873" name="Line 14"/>
          <p:cNvSpPr>
            <a:spLocks noChangeShapeType="1"/>
          </p:cNvSpPr>
          <p:nvPr/>
        </p:nvSpPr>
        <p:spPr bwMode="auto">
          <a:xfrm>
            <a:off x="3340100" y="2959100"/>
            <a:ext cx="0" cy="152400"/>
          </a:xfrm>
          <a:prstGeom prst="line">
            <a:avLst/>
          </a:prstGeom>
          <a:noFill/>
          <a:ln w="9525">
            <a:solidFill>
              <a:schemeClr val="tx1"/>
            </a:solidFill>
            <a:round/>
            <a:headEnd/>
            <a:tailEnd/>
          </a:ln>
        </p:spPr>
        <p:txBody>
          <a:bodyPr>
            <a:spAutoFit/>
          </a:bodyPr>
          <a:lstStyle/>
          <a:p>
            <a:endParaRPr lang="en-US"/>
          </a:p>
        </p:txBody>
      </p:sp>
      <p:sp>
        <p:nvSpPr>
          <p:cNvPr id="36874" name="Line 15"/>
          <p:cNvSpPr>
            <a:spLocks noChangeShapeType="1"/>
          </p:cNvSpPr>
          <p:nvPr/>
        </p:nvSpPr>
        <p:spPr bwMode="auto">
          <a:xfrm>
            <a:off x="1663700" y="3644900"/>
            <a:ext cx="1676400" cy="0"/>
          </a:xfrm>
          <a:prstGeom prst="line">
            <a:avLst/>
          </a:prstGeom>
          <a:noFill/>
          <a:ln w="19050">
            <a:solidFill>
              <a:schemeClr val="tx1"/>
            </a:solidFill>
            <a:prstDash val="sysDot"/>
            <a:round/>
            <a:headEnd type="arrow" w="med" len="med"/>
            <a:tailEnd type="arrow" w="med" len="med"/>
          </a:ln>
        </p:spPr>
        <p:txBody>
          <a:bodyPr>
            <a:spAutoFit/>
          </a:bodyPr>
          <a:lstStyle/>
          <a:p>
            <a:endParaRPr lang="en-US"/>
          </a:p>
        </p:txBody>
      </p:sp>
      <p:sp>
        <p:nvSpPr>
          <p:cNvPr id="36875" name="Rectangle 16"/>
          <p:cNvSpPr>
            <a:spLocks noChangeArrowheads="1"/>
          </p:cNvSpPr>
          <p:nvPr/>
        </p:nvSpPr>
        <p:spPr bwMode="auto">
          <a:xfrm>
            <a:off x="1708150" y="3859213"/>
            <a:ext cx="1639888" cy="506412"/>
          </a:xfrm>
          <a:prstGeom prst="rect">
            <a:avLst/>
          </a:prstGeom>
          <a:noFill/>
          <a:ln w="9525" algn="ctr">
            <a:noFill/>
            <a:miter lim="800000"/>
            <a:headEnd/>
            <a:tailEnd/>
          </a:ln>
        </p:spPr>
        <p:txBody>
          <a:bodyPr wrap="none">
            <a:spAutoFit/>
          </a:bodyPr>
          <a:lstStyle/>
          <a:p>
            <a:pPr marL="457200" indent="-457200" algn="ctr" rtl="0" eaLnBrk="0" hangingPunct="0">
              <a:lnSpc>
                <a:spcPct val="60000"/>
              </a:lnSpc>
              <a:spcBef>
                <a:spcPct val="50000"/>
              </a:spcBef>
            </a:pPr>
            <a:r>
              <a:rPr lang="en-US" sz="1600" b="1">
                <a:latin typeface="Comic Sans MS" pitchFamily="66" charset="0"/>
              </a:rPr>
              <a:t>Coexistence of</a:t>
            </a:r>
          </a:p>
          <a:p>
            <a:pPr marL="457200" indent="-457200" algn="ctr" rtl="0" eaLnBrk="0" hangingPunct="0">
              <a:lnSpc>
                <a:spcPct val="60000"/>
              </a:lnSpc>
              <a:spcBef>
                <a:spcPct val="50000"/>
              </a:spcBef>
            </a:pPr>
            <a:r>
              <a:rPr lang="en-US" sz="1600" b="1">
                <a:latin typeface="Comic Sans MS" pitchFamily="66" charset="0"/>
              </a:rPr>
              <a:t>Stable states</a:t>
            </a:r>
          </a:p>
        </p:txBody>
      </p:sp>
      <p:sp>
        <p:nvSpPr>
          <p:cNvPr id="36876" name="Text Box 17"/>
          <p:cNvSpPr txBox="1">
            <a:spLocks noChangeArrowheads="1"/>
          </p:cNvSpPr>
          <p:nvPr/>
        </p:nvSpPr>
        <p:spPr bwMode="auto">
          <a:xfrm>
            <a:off x="1511300" y="3111500"/>
            <a:ext cx="685800" cy="461665"/>
          </a:xfrm>
          <a:prstGeom prst="rect">
            <a:avLst/>
          </a:prstGeom>
          <a:noFill/>
          <a:ln w="9525">
            <a:noFill/>
            <a:miter lim="800000"/>
            <a:headEnd/>
            <a:tailEnd/>
          </a:ln>
        </p:spPr>
        <p:txBody>
          <a:bodyPr>
            <a:spAutoFit/>
          </a:bodyPr>
          <a:lstStyle/>
          <a:p>
            <a:pPr marL="457200" indent="-457200"/>
            <a:r>
              <a:rPr lang="en-US" altLang="en-US" sz="2400" i="1" dirty="0" err="1">
                <a:latin typeface="+mj-lt"/>
                <a:cs typeface="Levenim MT" pitchFamily="2" charset="-79"/>
                <a:sym typeface="Math1" pitchFamily="2" charset="2"/>
              </a:rPr>
              <a:t>b</a:t>
            </a:r>
            <a:r>
              <a:rPr lang="en-US" altLang="en-US" sz="2400" i="1" baseline="-25000" dirty="0" err="1">
                <a:latin typeface="+mj-lt"/>
                <a:cs typeface="Levenim MT" pitchFamily="2" charset="-79"/>
                <a:sym typeface="Math1" pitchFamily="2" charset="2"/>
              </a:rPr>
              <a:t>min</a:t>
            </a:r>
            <a:endParaRPr lang="en-US" altLang="en-US" sz="2400" i="1" baseline="-25000" dirty="0">
              <a:latin typeface="+mj-lt"/>
              <a:cs typeface="Levenim MT" pitchFamily="2" charset="-79"/>
              <a:sym typeface="Math1" pitchFamily="2" charset="2"/>
            </a:endParaRPr>
          </a:p>
        </p:txBody>
      </p:sp>
      <p:sp>
        <p:nvSpPr>
          <p:cNvPr id="36877" name="Text Box 18"/>
          <p:cNvSpPr txBox="1">
            <a:spLocks noChangeArrowheads="1"/>
          </p:cNvSpPr>
          <p:nvPr/>
        </p:nvSpPr>
        <p:spPr bwMode="auto">
          <a:xfrm>
            <a:off x="3187700" y="3095625"/>
            <a:ext cx="685800" cy="461665"/>
          </a:xfrm>
          <a:prstGeom prst="rect">
            <a:avLst/>
          </a:prstGeom>
          <a:noFill/>
          <a:ln w="9525">
            <a:noFill/>
            <a:miter lim="800000"/>
            <a:headEnd/>
            <a:tailEnd/>
          </a:ln>
        </p:spPr>
        <p:txBody>
          <a:bodyPr>
            <a:spAutoFit/>
          </a:bodyPr>
          <a:lstStyle/>
          <a:p>
            <a:pPr algn="l" rtl="0" eaLnBrk="0" hangingPunct="0">
              <a:spcBef>
                <a:spcPct val="50000"/>
              </a:spcBef>
            </a:pPr>
            <a:r>
              <a:rPr lang="en-US" altLang="en-US" sz="2400" i="1" dirty="0" err="1">
                <a:latin typeface="+mj-lt"/>
                <a:cs typeface="Levenim MT" pitchFamily="2" charset="-79"/>
                <a:sym typeface="Math1" pitchFamily="2" charset="2"/>
              </a:rPr>
              <a:t>b</a:t>
            </a:r>
            <a:r>
              <a:rPr lang="en-US" altLang="en-US" sz="2400" i="1" baseline="-25000" dirty="0" err="1">
                <a:latin typeface="+mj-lt"/>
                <a:cs typeface="Levenim MT" pitchFamily="2" charset="-79"/>
                <a:sym typeface="Math1" pitchFamily="2" charset="2"/>
              </a:rPr>
              <a:t>max</a:t>
            </a:r>
            <a:endParaRPr lang="en-US" altLang="en-US" sz="2400" i="1" baseline="-25000" dirty="0">
              <a:latin typeface="+mj-lt"/>
              <a:cs typeface="Levenim MT" pitchFamily="2" charset="-79"/>
              <a:sym typeface="Math1" pitchFamily="2" charset="2"/>
            </a:endParaRPr>
          </a:p>
        </p:txBody>
      </p:sp>
      <p:sp>
        <p:nvSpPr>
          <p:cNvPr id="36878" name="Rectangle 19"/>
          <p:cNvSpPr>
            <a:spLocks noChangeArrowheads="1"/>
          </p:cNvSpPr>
          <p:nvPr/>
        </p:nvSpPr>
        <p:spPr bwMode="auto">
          <a:xfrm>
            <a:off x="1968500" y="838200"/>
            <a:ext cx="835485" cy="461665"/>
          </a:xfrm>
          <a:prstGeom prst="rect">
            <a:avLst/>
          </a:prstGeom>
          <a:noFill/>
          <a:ln w="9525" algn="ctr">
            <a:noFill/>
            <a:miter lim="800000"/>
            <a:headEnd/>
            <a:tailEnd/>
          </a:ln>
        </p:spPr>
        <p:txBody>
          <a:bodyPr wrap="none">
            <a:spAutoFit/>
          </a:bodyPr>
          <a:lstStyle/>
          <a:p>
            <a:pPr marL="457200" indent="-457200"/>
            <a:r>
              <a:rPr lang="en-US" altLang="en-US" sz="2400" i="1" dirty="0">
                <a:latin typeface="+mj-lt"/>
                <a:cs typeface="Levenim MT" pitchFamily="2" charset="-79"/>
                <a:sym typeface="Math1" pitchFamily="2" charset="2"/>
              </a:rPr>
              <a:t>u</a:t>
            </a:r>
            <a:r>
              <a:rPr lang="en-US" altLang="en-US" sz="2400" i="1" baseline="-25000" dirty="0">
                <a:latin typeface="+mj-lt"/>
                <a:cs typeface="Levenim MT" pitchFamily="2" charset="-79"/>
                <a:sym typeface="Math1" pitchFamily="2" charset="2"/>
              </a:rPr>
              <a:t>+</a:t>
            </a:r>
            <a:r>
              <a:rPr lang="en-US" altLang="en-US" sz="2400" i="1" dirty="0">
                <a:latin typeface="+mj-lt"/>
                <a:cs typeface="Levenim MT" pitchFamily="2" charset="-79"/>
                <a:sym typeface="Math1" pitchFamily="2" charset="2"/>
              </a:rPr>
              <a:t>(b)</a:t>
            </a:r>
          </a:p>
        </p:txBody>
      </p:sp>
      <p:sp>
        <p:nvSpPr>
          <p:cNvPr id="36879" name="Rectangle 20"/>
          <p:cNvSpPr>
            <a:spLocks noChangeArrowheads="1"/>
          </p:cNvSpPr>
          <p:nvPr/>
        </p:nvSpPr>
        <p:spPr bwMode="auto">
          <a:xfrm>
            <a:off x="1968500" y="2205335"/>
            <a:ext cx="766557" cy="461665"/>
          </a:xfrm>
          <a:prstGeom prst="rect">
            <a:avLst/>
          </a:prstGeom>
          <a:noFill/>
          <a:ln w="9525" algn="ctr">
            <a:noFill/>
            <a:miter lim="800000"/>
            <a:headEnd/>
            <a:tailEnd/>
          </a:ln>
        </p:spPr>
        <p:txBody>
          <a:bodyPr wrap="none">
            <a:spAutoFit/>
          </a:bodyPr>
          <a:lstStyle/>
          <a:p>
            <a:pPr marL="457200" indent="-457200"/>
            <a:r>
              <a:rPr lang="en-US" altLang="en-US" sz="2400" i="1" dirty="0">
                <a:latin typeface="+mj-lt"/>
                <a:cs typeface="Levenim MT" pitchFamily="2" charset="-79"/>
                <a:sym typeface="Math1" pitchFamily="2" charset="2"/>
              </a:rPr>
              <a:t>u</a:t>
            </a:r>
            <a:r>
              <a:rPr lang="en-US" altLang="en-US" sz="2400" i="1" baseline="-25000" dirty="0">
                <a:latin typeface="+mj-lt"/>
                <a:cs typeface="Levenim MT" pitchFamily="2" charset="-79"/>
                <a:sym typeface="Math1" pitchFamily="2" charset="2"/>
              </a:rPr>
              <a:t>-</a:t>
            </a:r>
            <a:r>
              <a:rPr lang="en-US" altLang="en-US" sz="2400" i="1" dirty="0">
                <a:latin typeface="+mj-lt"/>
                <a:cs typeface="Levenim MT" pitchFamily="2" charset="-79"/>
                <a:sym typeface="Math1" pitchFamily="2" charset="2"/>
              </a:rPr>
              <a:t>(b)</a:t>
            </a:r>
          </a:p>
        </p:txBody>
      </p:sp>
      <p:sp>
        <p:nvSpPr>
          <p:cNvPr id="30741" name="Rectangle 21"/>
          <p:cNvSpPr>
            <a:spLocks noChangeArrowheads="1"/>
          </p:cNvSpPr>
          <p:nvPr/>
        </p:nvSpPr>
        <p:spPr bwMode="auto">
          <a:xfrm>
            <a:off x="250825" y="4294188"/>
            <a:ext cx="8424863" cy="719137"/>
          </a:xfrm>
          <a:prstGeom prst="rect">
            <a:avLst/>
          </a:prstGeom>
          <a:noFill/>
          <a:ln w="9525">
            <a:noFill/>
            <a:miter lim="800000"/>
            <a:headEnd/>
            <a:tailEnd/>
          </a:ln>
        </p:spPr>
        <p:txBody>
          <a:bodyPr/>
          <a:lstStyle/>
          <a:p>
            <a:pPr marL="342900" indent="-342900">
              <a:lnSpc>
                <a:spcPct val="30000"/>
              </a:lnSpc>
              <a:spcBef>
                <a:spcPct val="20000"/>
              </a:spcBef>
              <a:buFontTx/>
              <a:buChar char="•"/>
            </a:pPr>
            <a:endParaRPr lang="en-US" altLang="he-IL" sz="2000" dirty="0">
              <a:solidFill>
                <a:srgbClr val="AC0000"/>
              </a:solidFill>
              <a:latin typeface="Comic Sans MS" pitchFamily="66" charset="0"/>
            </a:endParaRPr>
          </a:p>
          <a:p>
            <a:pPr marL="342900" indent="-342900" algn="l" rtl="0">
              <a:spcBef>
                <a:spcPct val="20000"/>
              </a:spcBef>
            </a:pPr>
            <a:r>
              <a:rPr lang="en-US" altLang="he-IL" sz="2000" dirty="0">
                <a:latin typeface="Comic Sans MS" pitchFamily="66" charset="0"/>
              </a:rPr>
              <a:t>In ecology </a:t>
            </a:r>
            <a:r>
              <a:rPr lang="en-US" altLang="he-IL" sz="2000" dirty="0" smtClean="0">
                <a:latin typeface="Comic Sans MS" pitchFamily="66" charset="0"/>
              </a:rPr>
              <a:t>– </a:t>
            </a:r>
            <a:r>
              <a:rPr lang="en-US" altLang="he-IL" sz="2000" dirty="0" smtClean="0">
                <a:solidFill>
                  <a:srgbClr val="0000FF"/>
                </a:solidFill>
                <a:latin typeface="Comic Sans MS" pitchFamily="66" charset="0"/>
              </a:rPr>
              <a:t>“catastrophic” regime shifts </a:t>
            </a:r>
            <a:r>
              <a:rPr lang="en-US" altLang="he-IL" sz="1600" dirty="0">
                <a:latin typeface="Comic Sans MS" pitchFamily="66" charset="0"/>
              </a:rPr>
              <a:t>(</a:t>
            </a:r>
            <a:r>
              <a:rPr lang="en-US" altLang="he-IL" sz="1600" dirty="0" err="1">
                <a:latin typeface="Comic Sans MS" pitchFamily="66" charset="0"/>
              </a:rPr>
              <a:t>Scheffer</a:t>
            </a:r>
            <a:r>
              <a:rPr lang="en-US" altLang="he-IL" sz="1600" dirty="0">
                <a:latin typeface="Comic Sans MS" pitchFamily="66" charset="0"/>
              </a:rPr>
              <a:t> et al. Nature 2001):</a:t>
            </a:r>
            <a:endParaRPr lang="en-US" altLang="he-IL" sz="1600" i="1" dirty="0">
              <a:cs typeface="Times New Roman" pitchFamily="18" charset="0"/>
            </a:endParaRPr>
          </a:p>
        </p:txBody>
      </p:sp>
      <p:sp>
        <p:nvSpPr>
          <p:cNvPr id="30746" name="Rectangle 26"/>
          <p:cNvSpPr>
            <a:spLocks noChangeArrowheads="1"/>
          </p:cNvSpPr>
          <p:nvPr/>
        </p:nvSpPr>
        <p:spPr bwMode="auto">
          <a:xfrm>
            <a:off x="250825" y="4941888"/>
            <a:ext cx="8424863" cy="1692275"/>
          </a:xfrm>
          <a:prstGeom prst="rect">
            <a:avLst/>
          </a:prstGeom>
          <a:noFill/>
          <a:ln w="9525">
            <a:noFill/>
            <a:miter lim="800000"/>
            <a:headEnd/>
            <a:tailEnd/>
          </a:ln>
        </p:spPr>
        <p:txBody>
          <a:bodyPr>
            <a:spAutoFit/>
          </a:bodyPr>
          <a:lstStyle/>
          <a:p>
            <a:pPr algn="l" rtl="0" eaLnBrk="0" hangingPunct="0"/>
            <a:r>
              <a:rPr lang="en-US" sz="2000" dirty="0">
                <a:latin typeface="Comic Sans MS" pitchFamily="66" charset="0"/>
              </a:rPr>
              <a:t>Desertification – sudden decrease in biological productivity as a result of climate fluctuations (droughts) and human- related activities (over-grazing).</a:t>
            </a:r>
          </a:p>
          <a:p>
            <a:pPr algn="l" rtl="0" eaLnBrk="0" hangingPunct="0">
              <a:spcBef>
                <a:spcPct val="25000"/>
              </a:spcBef>
            </a:pPr>
            <a:r>
              <a:rPr lang="en-US" sz="2000" dirty="0">
                <a:latin typeface="Comic Sans MS" pitchFamily="66" charset="0"/>
              </a:rPr>
              <a:t>Sudden loss of transparency and vegetation in shallow lakes subjected to human-induced </a:t>
            </a:r>
            <a:r>
              <a:rPr lang="en-US" sz="2000" dirty="0" err="1">
                <a:latin typeface="Comic Sans MS" pitchFamily="66" charset="0"/>
              </a:rPr>
              <a:t>eutrophication</a:t>
            </a:r>
            <a:r>
              <a:rPr lang="en-US" sz="2000" dirty="0">
                <a:latin typeface="Comic Sans MS" pitchFamily="66" charset="0"/>
              </a:rPr>
              <a:t>.</a:t>
            </a:r>
          </a:p>
        </p:txBody>
      </p:sp>
      <p:grpSp>
        <p:nvGrpSpPr>
          <p:cNvPr id="3" name="Group 31"/>
          <p:cNvGrpSpPr>
            <a:grpSpLocks/>
          </p:cNvGrpSpPr>
          <p:nvPr/>
        </p:nvGrpSpPr>
        <p:grpSpPr bwMode="auto">
          <a:xfrm>
            <a:off x="1476375" y="765175"/>
            <a:ext cx="7267575" cy="3044825"/>
            <a:chOff x="930" y="482"/>
            <a:chExt cx="4578" cy="1918"/>
          </a:xfrm>
        </p:grpSpPr>
        <p:grpSp>
          <p:nvGrpSpPr>
            <p:cNvPr id="4" name="Group 30"/>
            <p:cNvGrpSpPr>
              <a:grpSpLocks/>
            </p:cNvGrpSpPr>
            <p:nvPr/>
          </p:nvGrpSpPr>
          <p:grpSpPr bwMode="auto">
            <a:xfrm>
              <a:off x="930" y="845"/>
              <a:ext cx="1224" cy="817"/>
              <a:chOff x="930" y="845"/>
              <a:chExt cx="1224" cy="817"/>
            </a:xfrm>
          </p:grpSpPr>
          <p:sp>
            <p:nvSpPr>
              <p:cNvPr id="36907" name="Line 23"/>
              <p:cNvSpPr>
                <a:spLocks noChangeShapeType="1"/>
              </p:cNvSpPr>
              <p:nvPr/>
            </p:nvSpPr>
            <p:spPr bwMode="auto">
              <a:xfrm flipV="1">
                <a:off x="2154" y="845"/>
                <a:ext cx="0" cy="545"/>
              </a:xfrm>
              <a:prstGeom prst="line">
                <a:avLst/>
              </a:prstGeom>
              <a:noFill/>
              <a:ln w="28575">
                <a:solidFill>
                  <a:srgbClr val="0000FF"/>
                </a:solidFill>
                <a:round/>
                <a:headEnd/>
                <a:tailEnd type="triangle" w="med" len="med"/>
              </a:ln>
            </p:spPr>
            <p:txBody>
              <a:bodyPr/>
              <a:lstStyle/>
              <a:p>
                <a:endParaRPr lang="en-US"/>
              </a:p>
            </p:txBody>
          </p:sp>
          <p:sp>
            <p:nvSpPr>
              <p:cNvPr id="36908" name="Line 25"/>
              <p:cNvSpPr>
                <a:spLocks noChangeShapeType="1"/>
              </p:cNvSpPr>
              <p:nvPr/>
            </p:nvSpPr>
            <p:spPr bwMode="auto">
              <a:xfrm>
                <a:off x="930" y="1117"/>
                <a:ext cx="0" cy="545"/>
              </a:xfrm>
              <a:prstGeom prst="line">
                <a:avLst/>
              </a:prstGeom>
              <a:noFill/>
              <a:ln w="28575">
                <a:solidFill>
                  <a:srgbClr val="0000FF"/>
                </a:solidFill>
                <a:round/>
                <a:headEnd/>
                <a:tailEnd type="triangle" w="med" len="med"/>
              </a:ln>
            </p:spPr>
            <p:txBody>
              <a:bodyPr/>
              <a:lstStyle/>
              <a:p>
                <a:endParaRPr lang="en-US"/>
              </a:p>
            </p:txBody>
          </p:sp>
        </p:grpSp>
        <p:grpSp>
          <p:nvGrpSpPr>
            <p:cNvPr id="5" name="Group 29"/>
            <p:cNvGrpSpPr>
              <a:grpSpLocks/>
            </p:cNvGrpSpPr>
            <p:nvPr/>
          </p:nvGrpSpPr>
          <p:grpSpPr bwMode="auto">
            <a:xfrm>
              <a:off x="2832" y="482"/>
              <a:ext cx="2676" cy="1918"/>
              <a:chOff x="2832" y="482"/>
              <a:chExt cx="2676" cy="1918"/>
            </a:xfrm>
          </p:grpSpPr>
          <p:sp>
            <p:nvSpPr>
              <p:cNvPr id="36905" name="Rectangle 24"/>
              <p:cNvSpPr>
                <a:spLocks noChangeArrowheads="1"/>
              </p:cNvSpPr>
              <p:nvPr/>
            </p:nvSpPr>
            <p:spPr bwMode="auto">
              <a:xfrm>
                <a:off x="2832" y="482"/>
                <a:ext cx="2676" cy="1224"/>
              </a:xfrm>
              <a:prstGeom prst="rect">
                <a:avLst/>
              </a:prstGeom>
              <a:noFill/>
              <a:ln w="9525">
                <a:noFill/>
                <a:miter lim="800000"/>
                <a:headEnd/>
                <a:tailEnd/>
              </a:ln>
            </p:spPr>
            <p:txBody>
              <a:bodyPr/>
              <a:lstStyle/>
              <a:p>
                <a:pPr marL="342900" indent="-342900">
                  <a:lnSpc>
                    <a:spcPct val="30000"/>
                  </a:lnSpc>
                  <a:spcBef>
                    <a:spcPct val="20000"/>
                  </a:spcBef>
                  <a:buFontTx/>
                  <a:buChar char="•"/>
                </a:pPr>
                <a:endParaRPr lang="en-US" altLang="he-IL" sz="2000" b="1" dirty="0">
                  <a:latin typeface="Comic Sans MS" pitchFamily="66" charset="0"/>
                </a:endParaRPr>
              </a:p>
              <a:p>
                <a:pPr marL="342900" indent="-342900">
                  <a:spcBef>
                    <a:spcPts val="0"/>
                  </a:spcBef>
                  <a:spcAft>
                    <a:spcPts val="0"/>
                  </a:spcAft>
                </a:pPr>
                <a:r>
                  <a:rPr lang="en-US" altLang="he-IL" sz="2000" dirty="0" err="1" smtClean="0">
                    <a:solidFill>
                      <a:srgbClr val="AC0000"/>
                    </a:solidFill>
                    <a:latin typeface="Comic Sans MS" pitchFamily="66" charset="0"/>
                  </a:rPr>
                  <a:t>Bistability</a:t>
                </a:r>
                <a:r>
                  <a:rPr lang="en-US" altLang="he-IL" sz="2000" dirty="0" smtClean="0">
                    <a:latin typeface="Comic Sans MS" pitchFamily="66" charset="0"/>
                  </a:rPr>
                  <a:t> - two alternative</a:t>
                </a:r>
              </a:p>
              <a:p>
                <a:pPr marL="342900" indent="-342900">
                  <a:spcBef>
                    <a:spcPts val="0"/>
                  </a:spcBef>
                  <a:spcAft>
                    <a:spcPts val="0"/>
                  </a:spcAft>
                </a:pPr>
                <a:r>
                  <a:rPr lang="en-US" altLang="he-IL" sz="2000" dirty="0" smtClean="0">
                    <a:latin typeface="Comic Sans MS" pitchFamily="66" charset="0"/>
                  </a:rPr>
                  <a:t>stable states in</a:t>
                </a:r>
                <a:r>
                  <a:rPr lang="en-US" altLang="he-IL" sz="2000" dirty="0" smtClean="0">
                    <a:solidFill>
                      <a:srgbClr val="AC0000"/>
                    </a:solidFill>
                    <a:latin typeface="Comic Sans MS" pitchFamily="66" charset="0"/>
                  </a:rPr>
                  <a:t> </a:t>
                </a:r>
                <a:r>
                  <a:rPr lang="en-US" altLang="en-US" sz="2400" i="1" dirty="0" err="1" smtClean="0">
                    <a:latin typeface="+mj-lt"/>
                    <a:cs typeface="Levenim MT" pitchFamily="2" charset="-79"/>
                    <a:sym typeface="Math1" pitchFamily="2" charset="2"/>
                  </a:rPr>
                  <a:t>b</a:t>
                </a:r>
                <a:r>
                  <a:rPr lang="en-US" altLang="en-US" sz="2400" i="1" baseline="-25000" dirty="0" err="1" smtClean="0">
                    <a:latin typeface="+mj-lt"/>
                    <a:cs typeface="Levenim MT" pitchFamily="2" charset="-79"/>
                    <a:sym typeface="Math1" pitchFamily="2" charset="2"/>
                  </a:rPr>
                  <a:t>min</a:t>
                </a:r>
                <a:r>
                  <a:rPr lang="en-US" altLang="en-US" i="1" baseline="-25000" dirty="0" smtClean="0">
                    <a:cs typeface="Levenim MT" pitchFamily="2" charset="-79"/>
                    <a:sym typeface="Math1" pitchFamily="2" charset="2"/>
                  </a:rPr>
                  <a:t> </a:t>
                </a:r>
                <a:r>
                  <a:rPr lang="en-US" altLang="en-US" sz="2400" i="1" dirty="0" smtClean="0">
                    <a:latin typeface="+mj-lt"/>
                    <a:sym typeface="Math1" pitchFamily="2" charset="2"/>
                  </a:rPr>
                  <a:t>&lt;b&lt; </a:t>
                </a:r>
                <a:r>
                  <a:rPr lang="en-US" altLang="en-US" sz="2400" i="1" dirty="0" err="1" smtClean="0">
                    <a:latin typeface="+mj-lt"/>
                    <a:cs typeface="Levenim MT" pitchFamily="2" charset="-79"/>
                    <a:sym typeface="Math1" pitchFamily="2" charset="2"/>
                  </a:rPr>
                  <a:t>b</a:t>
                </a:r>
                <a:r>
                  <a:rPr lang="en-US" altLang="en-US" sz="2400" i="1" baseline="-25000" dirty="0" err="1" smtClean="0">
                    <a:latin typeface="+mj-lt"/>
                    <a:cs typeface="Levenim MT" pitchFamily="2" charset="-79"/>
                    <a:sym typeface="Math1" pitchFamily="2" charset="2"/>
                  </a:rPr>
                  <a:t>max</a:t>
                </a:r>
                <a:r>
                  <a:rPr lang="en-US" altLang="en-US" i="1" baseline="-25000" dirty="0" smtClean="0">
                    <a:cs typeface="Levenim MT" pitchFamily="2" charset="-79"/>
                    <a:sym typeface="Math1" pitchFamily="2" charset="2"/>
                  </a:rPr>
                  <a:t> </a:t>
                </a:r>
                <a:endParaRPr lang="en-US" altLang="en-US" dirty="0" smtClean="0">
                  <a:solidFill>
                    <a:srgbClr val="AC0000"/>
                  </a:solidFill>
                  <a:sym typeface="Math1" pitchFamily="2" charset="2"/>
                </a:endParaRPr>
              </a:p>
              <a:p>
                <a:pPr marL="342900" indent="-342900">
                  <a:spcBef>
                    <a:spcPts val="600"/>
                  </a:spcBef>
                  <a:spcAft>
                    <a:spcPts val="0"/>
                  </a:spcAft>
                  <a:buFont typeface="Symbol" pitchFamily="18" charset="2"/>
                  <a:buChar char="Þ"/>
                </a:pPr>
                <a:r>
                  <a:rPr lang="en-US" altLang="en-US" dirty="0" smtClean="0">
                    <a:solidFill>
                      <a:srgbClr val="AC0000"/>
                    </a:solidFill>
                    <a:sym typeface="Symbol"/>
                  </a:rPr>
                  <a:t>H</a:t>
                </a:r>
                <a:r>
                  <a:rPr lang="en-US" altLang="en-US" dirty="0" smtClean="0">
                    <a:solidFill>
                      <a:srgbClr val="AC0000"/>
                    </a:solidFill>
                    <a:sym typeface="Math1" pitchFamily="2" charset="2"/>
                  </a:rPr>
                  <a:t>y</a:t>
                </a:r>
                <a:r>
                  <a:rPr lang="en-US" altLang="he-IL" sz="2000" dirty="0" smtClean="0">
                    <a:solidFill>
                      <a:srgbClr val="AC0000"/>
                    </a:solidFill>
                    <a:latin typeface="Comic Sans MS" pitchFamily="66" charset="0"/>
                  </a:rPr>
                  <a:t>steresis: </a:t>
                </a:r>
              </a:p>
              <a:p>
                <a:pPr marL="342900" indent="-342900">
                  <a:spcBef>
                    <a:spcPts val="600"/>
                  </a:spcBef>
                  <a:spcAft>
                    <a:spcPts val="0"/>
                  </a:spcAft>
                </a:pPr>
                <a:r>
                  <a:rPr lang="en-US" altLang="he-IL" sz="2000" dirty="0" smtClean="0">
                    <a:latin typeface="Comic Sans MS" pitchFamily="66" charset="0"/>
                  </a:rPr>
                  <a:t>different transition </a:t>
                </a:r>
                <a:r>
                  <a:rPr lang="en-US" altLang="he-IL" sz="2000" dirty="0">
                    <a:latin typeface="Comic Sans MS" pitchFamily="66" charset="0"/>
                  </a:rPr>
                  <a:t>points </a:t>
                </a:r>
                <a:r>
                  <a:rPr lang="en-US" altLang="he-IL" sz="2000" dirty="0" smtClean="0">
                    <a:latin typeface="Comic Sans MS" pitchFamily="66" charset="0"/>
                  </a:rPr>
                  <a:t>upon</a:t>
                </a:r>
              </a:p>
              <a:p>
                <a:pPr marL="342900" indent="-342900">
                  <a:spcBef>
                    <a:spcPts val="0"/>
                  </a:spcBef>
                  <a:spcAft>
                    <a:spcPts val="0"/>
                  </a:spcAft>
                </a:pPr>
                <a:r>
                  <a:rPr lang="en-US" altLang="he-IL" sz="2000" dirty="0" smtClean="0">
                    <a:latin typeface="Comic Sans MS" pitchFamily="66" charset="0"/>
                  </a:rPr>
                  <a:t>increasing </a:t>
                </a:r>
                <a:r>
                  <a:rPr lang="en-US" altLang="he-IL" sz="2000" dirty="0">
                    <a:latin typeface="Comic Sans MS" pitchFamily="66" charset="0"/>
                  </a:rPr>
                  <a:t>and decreasing </a:t>
                </a:r>
                <a:r>
                  <a:rPr lang="en-US" altLang="he-IL" sz="2000" dirty="0" smtClean="0">
                    <a:latin typeface="Comic Sans MS" pitchFamily="66" charset="0"/>
                  </a:rPr>
                  <a:t> </a:t>
                </a:r>
                <a:r>
                  <a:rPr lang="en-US" altLang="he-IL" sz="2400" i="1" dirty="0" smtClean="0">
                    <a:latin typeface="+mj-lt"/>
                    <a:cs typeface="Times New Roman" pitchFamily="18" charset="0"/>
                  </a:rPr>
                  <a:t>b</a:t>
                </a:r>
                <a:r>
                  <a:rPr lang="en-US" altLang="he-IL" sz="2000" i="1" dirty="0">
                    <a:cs typeface="Times New Roman" pitchFamily="18" charset="0"/>
                  </a:rPr>
                  <a:t>.</a:t>
                </a:r>
              </a:p>
            </p:txBody>
          </p:sp>
          <p:sp>
            <p:nvSpPr>
              <p:cNvPr id="36906" name="Rectangle 27"/>
              <p:cNvSpPr>
                <a:spLocks noChangeArrowheads="1"/>
              </p:cNvSpPr>
              <p:nvPr/>
            </p:nvSpPr>
            <p:spPr bwMode="auto">
              <a:xfrm>
                <a:off x="2832" y="1766"/>
                <a:ext cx="2640" cy="634"/>
              </a:xfrm>
              <a:prstGeom prst="rect">
                <a:avLst/>
              </a:prstGeom>
              <a:noFill/>
              <a:ln w="9525">
                <a:noFill/>
                <a:miter lim="800000"/>
                <a:headEnd/>
                <a:tailEnd/>
              </a:ln>
            </p:spPr>
            <p:txBody>
              <a:bodyPr wrap="square">
                <a:spAutoFit/>
              </a:bodyPr>
              <a:lstStyle/>
              <a:p>
                <a:pPr algn="l"/>
                <a:r>
                  <a:rPr lang="en-US" altLang="he-IL" sz="2000" dirty="0">
                    <a:latin typeface="Comic Sans MS" pitchFamily="66" charset="0"/>
                  </a:rPr>
                  <a:t>Introduced in the context of magnetism, exists in numerous other contexts</a:t>
                </a:r>
                <a:endParaRPr lang="en-US" sz="2000" dirty="0">
                  <a:latin typeface="Comic Sans MS" pitchFamily="66" charset="0"/>
                </a:endParaRPr>
              </a:p>
            </p:txBody>
          </p:sp>
        </p:grpSp>
      </p:grpSp>
      <p:grpSp>
        <p:nvGrpSpPr>
          <p:cNvPr id="6" name="Group 52"/>
          <p:cNvGrpSpPr>
            <a:grpSpLocks/>
          </p:cNvGrpSpPr>
          <p:nvPr/>
        </p:nvGrpSpPr>
        <p:grpSpPr bwMode="auto">
          <a:xfrm>
            <a:off x="673100" y="1130300"/>
            <a:ext cx="3581400" cy="1676400"/>
            <a:chOff x="424" y="712"/>
            <a:chExt cx="2256" cy="1056"/>
          </a:xfrm>
        </p:grpSpPr>
        <p:grpSp>
          <p:nvGrpSpPr>
            <p:cNvPr id="7" name="Group 6"/>
            <p:cNvGrpSpPr>
              <a:grpSpLocks/>
            </p:cNvGrpSpPr>
            <p:nvPr/>
          </p:nvGrpSpPr>
          <p:grpSpPr bwMode="auto">
            <a:xfrm>
              <a:off x="424" y="712"/>
              <a:ext cx="2256" cy="1056"/>
              <a:chOff x="3358" y="960"/>
              <a:chExt cx="1730" cy="1488"/>
            </a:xfrm>
          </p:grpSpPr>
          <p:sp>
            <p:nvSpPr>
              <p:cNvPr id="36901" name="Freeform 7"/>
              <p:cNvSpPr>
                <a:spLocks/>
              </p:cNvSpPr>
              <p:nvPr/>
            </p:nvSpPr>
            <p:spPr bwMode="auto">
              <a:xfrm>
                <a:off x="3809" y="960"/>
                <a:ext cx="1279" cy="768"/>
              </a:xfrm>
              <a:custGeom>
                <a:avLst/>
                <a:gdLst>
                  <a:gd name="T0" fmla="*/ 1279 w 1279"/>
                  <a:gd name="T1" fmla="*/ 0 h 768"/>
                  <a:gd name="T2" fmla="*/ 895 w 1279"/>
                  <a:gd name="T3" fmla="*/ 48 h 768"/>
                  <a:gd name="T4" fmla="*/ 499 w 1279"/>
                  <a:gd name="T5" fmla="*/ 129 h 768"/>
                  <a:gd name="T6" fmla="*/ 175 w 1279"/>
                  <a:gd name="T7" fmla="*/ 240 h 768"/>
                  <a:gd name="T8" fmla="*/ 31 w 1279"/>
                  <a:gd name="T9" fmla="*/ 336 h 768"/>
                  <a:gd name="T10" fmla="*/ 2 w 1279"/>
                  <a:gd name="T11" fmla="*/ 437 h 768"/>
                  <a:gd name="T12" fmla="*/ 42 w 1279"/>
                  <a:gd name="T13" fmla="*/ 523 h 768"/>
                  <a:gd name="T14" fmla="*/ 215 w 1279"/>
                  <a:gd name="T15" fmla="*/ 642 h 768"/>
                  <a:gd name="T16" fmla="*/ 373 w 1279"/>
                  <a:gd name="T17" fmla="*/ 729 h 768"/>
                  <a:gd name="T18" fmla="*/ 460 w 1279"/>
                  <a:gd name="T19" fmla="*/ 768 h 7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9"/>
                  <a:gd name="T31" fmla="*/ 0 h 768"/>
                  <a:gd name="T32" fmla="*/ 1279 w 1279"/>
                  <a:gd name="T33" fmla="*/ 768 h 7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9" h="768">
                    <a:moveTo>
                      <a:pt x="1279" y="0"/>
                    </a:moveTo>
                    <a:cubicBezTo>
                      <a:pt x="1151" y="12"/>
                      <a:pt x="1025" y="26"/>
                      <a:pt x="895" y="48"/>
                    </a:cubicBezTo>
                    <a:cubicBezTo>
                      <a:pt x="765" y="70"/>
                      <a:pt x="619" y="97"/>
                      <a:pt x="499" y="129"/>
                    </a:cubicBezTo>
                    <a:cubicBezTo>
                      <a:pt x="379" y="161"/>
                      <a:pt x="253" y="206"/>
                      <a:pt x="175" y="240"/>
                    </a:cubicBezTo>
                    <a:cubicBezTo>
                      <a:pt x="97" y="274"/>
                      <a:pt x="60" y="303"/>
                      <a:pt x="31" y="336"/>
                    </a:cubicBezTo>
                    <a:cubicBezTo>
                      <a:pt x="2" y="369"/>
                      <a:pt x="0" y="406"/>
                      <a:pt x="2" y="437"/>
                    </a:cubicBezTo>
                    <a:cubicBezTo>
                      <a:pt x="4" y="468"/>
                      <a:pt x="6" y="489"/>
                      <a:pt x="42" y="523"/>
                    </a:cubicBezTo>
                    <a:cubicBezTo>
                      <a:pt x="78" y="557"/>
                      <a:pt x="160" y="608"/>
                      <a:pt x="215" y="642"/>
                    </a:cubicBezTo>
                    <a:cubicBezTo>
                      <a:pt x="270" y="676"/>
                      <a:pt x="332" y="708"/>
                      <a:pt x="373" y="729"/>
                    </a:cubicBezTo>
                    <a:cubicBezTo>
                      <a:pt x="414" y="750"/>
                      <a:pt x="442" y="760"/>
                      <a:pt x="460" y="768"/>
                    </a:cubicBezTo>
                  </a:path>
                </a:pathLst>
              </a:custGeom>
              <a:noFill/>
              <a:ln w="38100" cap="flat" cmpd="sng">
                <a:solidFill>
                  <a:schemeClr val="tx1"/>
                </a:solidFill>
                <a:prstDash val="solid"/>
                <a:round/>
                <a:headEnd/>
                <a:tailEnd/>
              </a:ln>
            </p:spPr>
            <p:txBody>
              <a:bodyPr>
                <a:spAutoFit/>
              </a:bodyPr>
              <a:lstStyle/>
              <a:p>
                <a:endParaRPr lang="en-US"/>
              </a:p>
            </p:txBody>
          </p:sp>
          <p:sp>
            <p:nvSpPr>
              <p:cNvPr id="36902" name="Freeform 8"/>
              <p:cNvSpPr>
                <a:spLocks/>
              </p:cNvSpPr>
              <p:nvPr/>
            </p:nvSpPr>
            <p:spPr bwMode="auto">
              <a:xfrm>
                <a:off x="3358" y="1704"/>
                <a:ext cx="1289" cy="744"/>
              </a:xfrm>
              <a:custGeom>
                <a:avLst/>
                <a:gdLst>
                  <a:gd name="T0" fmla="*/ 0 w 1289"/>
                  <a:gd name="T1" fmla="*/ 744 h 744"/>
                  <a:gd name="T2" fmla="*/ 384 w 1289"/>
                  <a:gd name="T3" fmla="*/ 696 h 744"/>
                  <a:gd name="T4" fmla="*/ 780 w 1289"/>
                  <a:gd name="T5" fmla="*/ 615 h 744"/>
                  <a:gd name="T6" fmla="*/ 1104 w 1289"/>
                  <a:gd name="T7" fmla="*/ 504 h 744"/>
                  <a:gd name="T8" fmla="*/ 1234 w 1289"/>
                  <a:gd name="T9" fmla="*/ 426 h 744"/>
                  <a:gd name="T10" fmla="*/ 1289 w 1289"/>
                  <a:gd name="T11" fmla="*/ 332 h 744"/>
                  <a:gd name="T12" fmla="*/ 1237 w 1289"/>
                  <a:gd name="T13" fmla="*/ 221 h 744"/>
                  <a:gd name="T14" fmla="*/ 1064 w 1289"/>
                  <a:gd name="T15" fmla="*/ 102 h 744"/>
                  <a:gd name="T16" fmla="*/ 942 w 1289"/>
                  <a:gd name="T17" fmla="*/ 40 h 744"/>
                  <a:gd name="T18" fmla="*/ 863 w 1289"/>
                  <a:gd name="T19" fmla="*/ 0 h 7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89"/>
                  <a:gd name="T31" fmla="*/ 0 h 744"/>
                  <a:gd name="T32" fmla="*/ 1289 w 1289"/>
                  <a:gd name="T33" fmla="*/ 744 h 7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89" h="744">
                    <a:moveTo>
                      <a:pt x="0" y="744"/>
                    </a:moveTo>
                    <a:cubicBezTo>
                      <a:pt x="128" y="732"/>
                      <a:pt x="254" y="718"/>
                      <a:pt x="384" y="696"/>
                    </a:cubicBezTo>
                    <a:cubicBezTo>
                      <a:pt x="514" y="674"/>
                      <a:pt x="660" y="647"/>
                      <a:pt x="780" y="615"/>
                    </a:cubicBezTo>
                    <a:cubicBezTo>
                      <a:pt x="900" y="583"/>
                      <a:pt x="1028" y="535"/>
                      <a:pt x="1104" y="504"/>
                    </a:cubicBezTo>
                    <a:cubicBezTo>
                      <a:pt x="1180" y="473"/>
                      <a:pt x="1203" y="455"/>
                      <a:pt x="1234" y="426"/>
                    </a:cubicBezTo>
                    <a:cubicBezTo>
                      <a:pt x="1265" y="397"/>
                      <a:pt x="1289" y="366"/>
                      <a:pt x="1289" y="332"/>
                    </a:cubicBezTo>
                    <a:cubicBezTo>
                      <a:pt x="1289" y="298"/>
                      <a:pt x="1274" y="259"/>
                      <a:pt x="1237" y="221"/>
                    </a:cubicBezTo>
                    <a:cubicBezTo>
                      <a:pt x="1200" y="183"/>
                      <a:pt x="1113" y="132"/>
                      <a:pt x="1064" y="102"/>
                    </a:cubicBezTo>
                    <a:cubicBezTo>
                      <a:pt x="1015" y="72"/>
                      <a:pt x="975" y="57"/>
                      <a:pt x="942" y="40"/>
                    </a:cubicBezTo>
                    <a:cubicBezTo>
                      <a:pt x="909" y="23"/>
                      <a:pt x="879" y="8"/>
                      <a:pt x="863" y="0"/>
                    </a:cubicBezTo>
                  </a:path>
                </a:pathLst>
              </a:custGeom>
              <a:noFill/>
              <a:ln w="38100" cap="flat" cmpd="sng">
                <a:solidFill>
                  <a:schemeClr val="tx1"/>
                </a:solidFill>
                <a:prstDash val="solid"/>
                <a:round/>
                <a:headEnd/>
                <a:tailEnd/>
              </a:ln>
            </p:spPr>
            <p:txBody>
              <a:bodyPr>
                <a:spAutoFit/>
              </a:bodyPr>
              <a:lstStyle/>
              <a:p>
                <a:endParaRPr lang="en-US"/>
              </a:p>
            </p:txBody>
          </p:sp>
        </p:grpSp>
        <p:grpSp>
          <p:nvGrpSpPr>
            <p:cNvPr id="8" name="Group 51"/>
            <p:cNvGrpSpPr>
              <a:grpSpLocks/>
            </p:cNvGrpSpPr>
            <p:nvPr/>
          </p:nvGrpSpPr>
          <p:grpSpPr bwMode="auto">
            <a:xfrm>
              <a:off x="1020" y="981"/>
              <a:ext cx="1089" cy="499"/>
              <a:chOff x="1020" y="981"/>
              <a:chExt cx="1089" cy="499"/>
            </a:xfrm>
          </p:grpSpPr>
          <p:grpSp>
            <p:nvGrpSpPr>
              <p:cNvPr id="9" name="Group 44"/>
              <p:cNvGrpSpPr>
                <a:grpSpLocks/>
              </p:cNvGrpSpPr>
              <p:nvPr/>
            </p:nvGrpSpPr>
            <p:grpSpPr bwMode="auto">
              <a:xfrm>
                <a:off x="1111" y="981"/>
                <a:ext cx="907" cy="499"/>
                <a:chOff x="1111" y="981"/>
                <a:chExt cx="907" cy="499"/>
              </a:xfrm>
            </p:grpSpPr>
            <p:grpSp>
              <p:nvGrpSpPr>
                <p:cNvPr id="10" name="Group 38"/>
                <p:cNvGrpSpPr>
                  <a:grpSpLocks/>
                </p:cNvGrpSpPr>
                <p:nvPr/>
              </p:nvGrpSpPr>
              <p:grpSpPr bwMode="auto">
                <a:xfrm>
                  <a:off x="1111" y="981"/>
                  <a:ext cx="317" cy="363"/>
                  <a:chOff x="1111" y="981"/>
                  <a:chExt cx="317" cy="363"/>
                </a:xfrm>
              </p:grpSpPr>
              <p:sp>
                <p:nvSpPr>
                  <p:cNvPr id="36897" name="Rectangle 32"/>
                  <p:cNvSpPr>
                    <a:spLocks noChangeArrowheads="1"/>
                  </p:cNvSpPr>
                  <p:nvPr/>
                </p:nvSpPr>
                <p:spPr bwMode="auto">
                  <a:xfrm rot="1037747">
                    <a:off x="1111" y="981"/>
                    <a:ext cx="45" cy="227"/>
                  </a:xfrm>
                  <a:prstGeom prst="rect">
                    <a:avLst/>
                  </a:prstGeom>
                  <a:solidFill>
                    <a:schemeClr val="bg1"/>
                  </a:solidFill>
                  <a:ln w="9525">
                    <a:noFill/>
                    <a:miter lim="800000"/>
                    <a:headEnd/>
                    <a:tailEnd/>
                  </a:ln>
                </p:spPr>
                <p:txBody>
                  <a:bodyPr wrap="none" anchor="ctr"/>
                  <a:lstStyle/>
                  <a:p>
                    <a:endParaRPr lang="en-US"/>
                  </a:p>
                </p:txBody>
              </p:sp>
              <p:sp>
                <p:nvSpPr>
                  <p:cNvPr id="36898" name="Rectangle 33"/>
                  <p:cNvSpPr>
                    <a:spLocks noChangeArrowheads="1"/>
                  </p:cNvSpPr>
                  <p:nvPr/>
                </p:nvSpPr>
                <p:spPr bwMode="auto">
                  <a:xfrm rot="1037747">
                    <a:off x="1202" y="1026"/>
                    <a:ext cx="45" cy="227"/>
                  </a:xfrm>
                  <a:prstGeom prst="rect">
                    <a:avLst/>
                  </a:prstGeom>
                  <a:solidFill>
                    <a:schemeClr val="bg1"/>
                  </a:solidFill>
                  <a:ln w="9525">
                    <a:noFill/>
                    <a:miter lim="800000"/>
                    <a:headEnd/>
                    <a:tailEnd/>
                  </a:ln>
                </p:spPr>
                <p:txBody>
                  <a:bodyPr wrap="none" anchor="ctr"/>
                  <a:lstStyle/>
                  <a:p>
                    <a:endParaRPr lang="en-US"/>
                  </a:p>
                </p:txBody>
              </p:sp>
              <p:sp>
                <p:nvSpPr>
                  <p:cNvPr id="36899" name="Rectangle 34"/>
                  <p:cNvSpPr>
                    <a:spLocks noChangeArrowheads="1"/>
                  </p:cNvSpPr>
                  <p:nvPr/>
                </p:nvSpPr>
                <p:spPr bwMode="auto">
                  <a:xfrm rot="1037747">
                    <a:off x="1292" y="1071"/>
                    <a:ext cx="45" cy="227"/>
                  </a:xfrm>
                  <a:prstGeom prst="rect">
                    <a:avLst/>
                  </a:prstGeom>
                  <a:solidFill>
                    <a:schemeClr val="bg1"/>
                  </a:solidFill>
                  <a:ln w="9525">
                    <a:noFill/>
                    <a:miter lim="800000"/>
                    <a:headEnd/>
                    <a:tailEnd/>
                  </a:ln>
                </p:spPr>
                <p:txBody>
                  <a:bodyPr wrap="none" anchor="ctr"/>
                  <a:lstStyle/>
                  <a:p>
                    <a:endParaRPr lang="en-US"/>
                  </a:p>
                </p:txBody>
              </p:sp>
              <p:sp>
                <p:nvSpPr>
                  <p:cNvPr id="36900" name="Rectangle 35"/>
                  <p:cNvSpPr>
                    <a:spLocks noChangeArrowheads="1"/>
                  </p:cNvSpPr>
                  <p:nvPr/>
                </p:nvSpPr>
                <p:spPr bwMode="auto">
                  <a:xfrm rot="1037747">
                    <a:off x="1383" y="1117"/>
                    <a:ext cx="45" cy="227"/>
                  </a:xfrm>
                  <a:prstGeom prst="rect">
                    <a:avLst/>
                  </a:prstGeom>
                  <a:solidFill>
                    <a:schemeClr val="bg1"/>
                  </a:solidFill>
                  <a:ln w="9525">
                    <a:noFill/>
                    <a:miter lim="800000"/>
                    <a:headEnd/>
                    <a:tailEnd/>
                  </a:ln>
                </p:spPr>
                <p:txBody>
                  <a:bodyPr wrap="none" anchor="ctr"/>
                  <a:lstStyle/>
                  <a:p>
                    <a:endParaRPr lang="en-US"/>
                  </a:p>
                </p:txBody>
              </p:sp>
            </p:grpSp>
            <p:sp>
              <p:nvSpPr>
                <p:cNvPr id="36890" name="Rectangle 36"/>
                <p:cNvSpPr>
                  <a:spLocks noChangeArrowheads="1"/>
                </p:cNvSpPr>
                <p:nvPr/>
              </p:nvSpPr>
              <p:spPr bwMode="auto">
                <a:xfrm rot="1037747">
                  <a:off x="1973" y="1253"/>
                  <a:ext cx="45" cy="227"/>
                </a:xfrm>
                <a:prstGeom prst="rect">
                  <a:avLst/>
                </a:prstGeom>
                <a:solidFill>
                  <a:schemeClr val="bg1"/>
                </a:solidFill>
                <a:ln w="9525">
                  <a:noFill/>
                  <a:miter lim="800000"/>
                  <a:headEnd/>
                  <a:tailEnd/>
                </a:ln>
              </p:spPr>
              <p:txBody>
                <a:bodyPr wrap="none" anchor="ctr"/>
                <a:lstStyle/>
                <a:p>
                  <a:endParaRPr lang="en-US"/>
                </a:p>
              </p:txBody>
            </p:sp>
            <p:sp>
              <p:nvSpPr>
                <p:cNvPr id="36891" name="Rectangle 37"/>
                <p:cNvSpPr>
                  <a:spLocks noChangeArrowheads="1"/>
                </p:cNvSpPr>
                <p:nvPr/>
              </p:nvSpPr>
              <p:spPr bwMode="auto">
                <a:xfrm rot="1037747">
                  <a:off x="1882" y="1207"/>
                  <a:ext cx="45" cy="227"/>
                </a:xfrm>
                <a:prstGeom prst="rect">
                  <a:avLst/>
                </a:prstGeom>
                <a:solidFill>
                  <a:schemeClr val="bg1"/>
                </a:solidFill>
                <a:ln w="9525">
                  <a:noFill/>
                  <a:miter lim="800000"/>
                  <a:headEnd/>
                  <a:tailEnd/>
                </a:ln>
              </p:spPr>
              <p:txBody>
                <a:bodyPr wrap="none" anchor="ctr"/>
                <a:lstStyle/>
                <a:p>
                  <a:endParaRPr lang="en-US"/>
                </a:p>
              </p:txBody>
            </p:sp>
            <p:grpSp>
              <p:nvGrpSpPr>
                <p:cNvPr id="11" name="Group 39"/>
                <p:cNvGrpSpPr>
                  <a:grpSpLocks/>
                </p:cNvGrpSpPr>
                <p:nvPr/>
              </p:nvGrpSpPr>
              <p:grpSpPr bwMode="auto">
                <a:xfrm>
                  <a:off x="1474" y="1117"/>
                  <a:ext cx="317" cy="363"/>
                  <a:chOff x="1111" y="981"/>
                  <a:chExt cx="317" cy="363"/>
                </a:xfrm>
              </p:grpSpPr>
              <p:sp>
                <p:nvSpPr>
                  <p:cNvPr id="36893" name="Rectangle 40"/>
                  <p:cNvSpPr>
                    <a:spLocks noChangeArrowheads="1"/>
                  </p:cNvSpPr>
                  <p:nvPr/>
                </p:nvSpPr>
                <p:spPr bwMode="auto">
                  <a:xfrm rot="1037747">
                    <a:off x="1111" y="981"/>
                    <a:ext cx="45" cy="227"/>
                  </a:xfrm>
                  <a:prstGeom prst="rect">
                    <a:avLst/>
                  </a:prstGeom>
                  <a:solidFill>
                    <a:schemeClr val="bg1"/>
                  </a:solidFill>
                  <a:ln w="9525">
                    <a:noFill/>
                    <a:miter lim="800000"/>
                    <a:headEnd/>
                    <a:tailEnd/>
                  </a:ln>
                </p:spPr>
                <p:txBody>
                  <a:bodyPr wrap="none" anchor="ctr"/>
                  <a:lstStyle/>
                  <a:p>
                    <a:endParaRPr lang="en-US"/>
                  </a:p>
                </p:txBody>
              </p:sp>
              <p:sp>
                <p:nvSpPr>
                  <p:cNvPr id="36894" name="Rectangle 41"/>
                  <p:cNvSpPr>
                    <a:spLocks noChangeArrowheads="1"/>
                  </p:cNvSpPr>
                  <p:nvPr/>
                </p:nvSpPr>
                <p:spPr bwMode="auto">
                  <a:xfrm rot="1037747">
                    <a:off x="1202" y="1026"/>
                    <a:ext cx="45" cy="227"/>
                  </a:xfrm>
                  <a:prstGeom prst="rect">
                    <a:avLst/>
                  </a:prstGeom>
                  <a:solidFill>
                    <a:schemeClr val="bg1"/>
                  </a:solidFill>
                  <a:ln w="9525">
                    <a:noFill/>
                    <a:miter lim="800000"/>
                    <a:headEnd/>
                    <a:tailEnd/>
                  </a:ln>
                </p:spPr>
                <p:txBody>
                  <a:bodyPr wrap="none" anchor="ctr"/>
                  <a:lstStyle/>
                  <a:p>
                    <a:endParaRPr lang="en-US"/>
                  </a:p>
                </p:txBody>
              </p:sp>
              <p:sp>
                <p:nvSpPr>
                  <p:cNvPr id="36895" name="Rectangle 42"/>
                  <p:cNvSpPr>
                    <a:spLocks noChangeArrowheads="1"/>
                  </p:cNvSpPr>
                  <p:nvPr/>
                </p:nvSpPr>
                <p:spPr bwMode="auto">
                  <a:xfrm rot="1037747">
                    <a:off x="1292" y="1071"/>
                    <a:ext cx="45" cy="227"/>
                  </a:xfrm>
                  <a:prstGeom prst="rect">
                    <a:avLst/>
                  </a:prstGeom>
                  <a:solidFill>
                    <a:schemeClr val="bg1"/>
                  </a:solidFill>
                  <a:ln w="9525">
                    <a:noFill/>
                    <a:miter lim="800000"/>
                    <a:headEnd/>
                    <a:tailEnd/>
                  </a:ln>
                </p:spPr>
                <p:txBody>
                  <a:bodyPr wrap="none" anchor="ctr"/>
                  <a:lstStyle/>
                  <a:p>
                    <a:endParaRPr lang="en-US"/>
                  </a:p>
                </p:txBody>
              </p:sp>
              <p:sp>
                <p:nvSpPr>
                  <p:cNvPr id="36896" name="Rectangle 43"/>
                  <p:cNvSpPr>
                    <a:spLocks noChangeArrowheads="1"/>
                  </p:cNvSpPr>
                  <p:nvPr/>
                </p:nvSpPr>
                <p:spPr bwMode="auto">
                  <a:xfrm rot="1037747">
                    <a:off x="1383" y="1117"/>
                    <a:ext cx="45" cy="227"/>
                  </a:xfrm>
                  <a:prstGeom prst="rect">
                    <a:avLst/>
                  </a:prstGeom>
                  <a:solidFill>
                    <a:schemeClr val="bg1"/>
                  </a:solidFill>
                  <a:ln w="9525">
                    <a:noFill/>
                    <a:miter lim="800000"/>
                    <a:headEnd/>
                    <a:tailEnd/>
                  </a:ln>
                </p:spPr>
                <p:txBody>
                  <a:bodyPr wrap="none" anchor="ctr"/>
                  <a:lstStyle/>
                  <a:p>
                    <a:endParaRPr lang="en-US"/>
                  </a:p>
                </p:txBody>
              </p:sp>
            </p:grpSp>
          </p:grpSp>
          <p:sp>
            <p:nvSpPr>
              <p:cNvPr id="36887" name="Rectangle 49"/>
              <p:cNvSpPr>
                <a:spLocks noChangeArrowheads="1"/>
              </p:cNvSpPr>
              <p:nvPr/>
            </p:nvSpPr>
            <p:spPr bwMode="auto">
              <a:xfrm rot="1729720">
                <a:off x="2064" y="1389"/>
                <a:ext cx="45" cy="91"/>
              </a:xfrm>
              <a:prstGeom prst="rect">
                <a:avLst/>
              </a:prstGeom>
              <a:solidFill>
                <a:schemeClr val="bg1"/>
              </a:solidFill>
              <a:ln w="9525">
                <a:noFill/>
                <a:miter lim="800000"/>
                <a:headEnd/>
                <a:tailEnd/>
              </a:ln>
            </p:spPr>
            <p:txBody>
              <a:bodyPr wrap="none" anchor="ctr"/>
              <a:lstStyle/>
              <a:p>
                <a:endParaRPr lang="en-US"/>
              </a:p>
            </p:txBody>
          </p:sp>
          <p:sp>
            <p:nvSpPr>
              <p:cNvPr id="36888" name="Rectangle 50"/>
              <p:cNvSpPr>
                <a:spLocks noChangeArrowheads="1"/>
              </p:cNvSpPr>
              <p:nvPr/>
            </p:nvSpPr>
            <p:spPr bwMode="auto">
              <a:xfrm rot="1729720">
                <a:off x="1020" y="1026"/>
                <a:ext cx="45" cy="91"/>
              </a:xfrm>
              <a:prstGeom prst="rect">
                <a:avLst/>
              </a:prstGeom>
              <a:solidFill>
                <a:schemeClr val="bg1"/>
              </a:solidFill>
              <a:ln w="9525">
                <a:noFill/>
                <a:miter lim="800000"/>
                <a:headEnd/>
                <a:tailEnd/>
              </a:ln>
            </p:spPr>
            <p:txBody>
              <a:bodyPr wrap="none" anchor="ctr"/>
              <a:lstStyle/>
              <a:p>
                <a:endParaRPr lang="en-US"/>
              </a:p>
            </p:txBody>
          </p:sp>
        </p:grpSp>
      </p:grpSp>
      <p:sp>
        <p:nvSpPr>
          <p:cNvPr id="47" name="Line 13"/>
          <p:cNvSpPr>
            <a:spLocks noChangeShapeType="1"/>
          </p:cNvSpPr>
          <p:nvPr/>
        </p:nvSpPr>
        <p:spPr bwMode="auto">
          <a:xfrm>
            <a:off x="2438400" y="2971800"/>
            <a:ext cx="0" cy="152400"/>
          </a:xfrm>
          <a:prstGeom prst="line">
            <a:avLst/>
          </a:prstGeom>
          <a:noFill/>
          <a:ln w="9525">
            <a:solidFill>
              <a:schemeClr val="tx1"/>
            </a:solidFill>
            <a:round/>
            <a:headEnd/>
            <a:tailEnd/>
          </a:ln>
        </p:spPr>
        <p:txBody>
          <a:bodyPr>
            <a:spAutoFit/>
          </a:bodyPr>
          <a:lstStyle/>
          <a:p>
            <a:endParaRPr lang="en-US"/>
          </a:p>
        </p:txBody>
      </p:sp>
      <p:sp>
        <p:nvSpPr>
          <p:cNvPr id="48" name="Text Box 17"/>
          <p:cNvSpPr txBox="1">
            <a:spLocks noChangeArrowheads="1"/>
          </p:cNvSpPr>
          <p:nvPr/>
        </p:nvSpPr>
        <p:spPr bwMode="auto">
          <a:xfrm>
            <a:off x="2286000" y="3101050"/>
            <a:ext cx="457200" cy="461665"/>
          </a:xfrm>
          <a:prstGeom prst="rect">
            <a:avLst/>
          </a:prstGeom>
          <a:noFill/>
          <a:ln w="9525">
            <a:noFill/>
            <a:miter lim="800000"/>
            <a:headEnd/>
            <a:tailEnd/>
          </a:ln>
        </p:spPr>
        <p:txBody>
          <a:bodyPr wrap="square">
            <a:spAutoFit/>
          </a:bodyPr>
          <a:lstStyle/>
          <a:p>
            <a:pPr marL="457200" indent="-457200"/>
            <a:r>
              <a:rPr lang="en-US" altLang="en-US" sz="2400" i="1" dirty="0" smtClean="0">
                <a:latin typeface="+mj-lt"/>
                <a:cs typeface="Levenim MT" pitchFamily="2" charset="-79"/>
                <a:sym typeface="Math1" pitchFamily="2" charset="2"/>
              </a:rPr>
              <a:t>0</a:t>
            </a:r>
            <a:endParaRPr lang="en-US" altLang="en-US" sz="2400" i="1" baseline="-25000" dirty="0">
              <a:latin typeface="+mj-lt"/>
              <a:cs typeface="Levenim MT" pitchFamily="2" charset="-79"/>
              <a:sym typeface="Math1" pitchFamily="2" charset="2"/>
            </a:endParaRPr>
          </a:p>
        </p:txBody>
      </p:sp>
      <p:sp>
        <p:nvSpPr>
          <p:cNvPr id="49" name="Line 13"/>
          <p:cNvSpPr>
            <a:spLocks noChangeShapeType="1"/>
          </p:cNvSpPr>
          <p:nvPr/>
        </p:nvSpPr>
        <p:spPr bwMode="auto">
          <a:xfrm flipH="1" flipV="1">
            <a:off x="304800" y="2057400"/>
            <a:ext cx="228600" cy="0"/>
          </a:xfrm>
          <a:prstGeom prst="line">
            <a:avLst/>
          </a:prstGeom>
          <a:noFill/>
          <a:ln w="9525">
            <a:solidFill>
              <a:schemeClr val="tx1"/>
            </a:solidFill>
            <a:round/>
            <a:headEnd/>
            <a:tailEnd/>
          </a:ln>
        </p:spPr>
        <p:txBody>
          <a:bodyPr wrap="square">
            <a:spAutoFit/>
          </a:bodyPr>
          <a:lstStyle/>
          <a:p>
            <a:endParaRPr lang="en-US"/>
          </a:p>
        </p:txBody>
      </p:sp>
      <p:sp>
        <p:nvSpPr>
          <p:cNvPr id="50" name="Text Box 17"/>
          <p:cNvSpPr txBox="1">
            <a:spLocks noChangeArrowheads="1"/>
          </p:cNvSpPr>
          <p:nvPr/>
        </p:nvSpPr>
        <p:spPr bwMode="auto">
          <a:xfrm>
            <a:off x="0" y="1824335"/>
            <a:ext cx="457200" cy="461665"/>
          </a:xfrm>
          <a:prstGeom prst="rect">
            <a:avLst/>
          </a:prstGeom>
          <a:noFill/>
          <a:ln w="9525">
            <a:noFill/>
            <a:miter lim="800000"/>
            <a:headEnd/>
            <a:tailEnd/>
          </a:ln>
        </p:spPr>
        <p:txBody>
          <a:bodyPr wrap="square">
            <a:spAutoFit/>
          </a:bodyPr>
          <a:lstStyle/>
          <a:p>
            <a:pPr marL="457200" indent="-457200"/>
            <a:r>
              <a:rPr lang="en-US" altLang="en-US" sz="2400" i="1" dirty="0" smtClean="0">
                <a:latin typeface="+mj-lt"/>
                <a:cs typeface="Levenim MT" pitchFamily="2" charset="-79"/>
                <a:sym typeface="Math1" pitchFamily="2" charset="2"/>
              </a:rPr>
              <a:t>0</a:t>
            </a:r>
            <a:endParaRPr lang="en-US" altLang="en-US" sz="2400" i="1" baseline="-25000" dirty="0">
              <a:latin typeface="+mj-lt"/>
              <a:cs typeface="Levenim MT" pitchFamily="2" charset="-79"/>
              <a:sym typeface="Math1"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741"/>
                                        </p:tgtEl>
                                        <p:attrNameLst>
                                          <p:attrName>style.visibility</p:attrName>
                                        </p:attrNameLst>
                                      </p:cBhvr>
                                      <p:to>
                                        <p:strVal val="visible"/>
                                      </p:to>
                                    </p:set>
                                    <p:animEffect transition="in" filter="dissolve">
                                      <p:cBhvr>
                                        <p:cTn id="12" dur="500"/>
                                        <p:tgtEl>
                                          <p:spTgt spid="3074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0746"/>
                                        </p:tgtEl>
                                        <p:attrNameLst>
                                          <p:attrName>style.visibility</p:attrName>
                                        </p:attrNameLst>
                                      </p:cBhvr>
                                      <p:to>
                                        <p:strVal val="visible"/>
                                      </p:to>
                                    </p:set>
                                    <p:animEffect transition="in" filter="dissolve">
                                      <p:cBhvr>
                                        <p:cTn id="17" dur="500"/>
                                        <p:tgtEl>
                                          <p:spTgt spid="30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1" grpId="0"/>
      <p:bldP spid="307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05" name="Rectangle 24"/>
          <p:cNvSpPr>
            <a:spLocks noChangeArrowheads="1"/>
          </p:cNvSpPr>
          <p:nvPr/>
        </p:nvSpPr>
        <p:spPr bwMode="auto">
          <a:xfrm>
            <a:off x="323850" y="1447800"/>
            <a:ext cx="8591550" cy="704850"/>
          </a:xfrm>
          <a:prstGeom prst="rect">
            <a:avLst/>
          </a:prstGeom>
          <a:noFill/>
          <a:ln w="9525">
            <a:noFill/>
            <a:miter lim="800000"/>
            <a:headEnd/>
            <a:tailEnd/>
          </a:ln>
        </p:spPr>
        <p:txBody>
          <a:bodyPr/>
          <a:lstStyle/>
          <a:p>
            <a:pPr marL="342900" indent="-342900">
              <a:lnSpc>
                <a:spcPct val="30000"/>
              </a:lnSpc>
              <a:spcBef>
                <a:spcPct val="20000"/>
              </a:spcBef>
              <a:buFontTx/>
              <a:buChar char="•"/>
            </a:pPr>
            <a:endParaRPr lang="en-US" altLang="he-IL" sz="2000" b="1" dirty="0">
              <a:latin typeface="Comic Sans MS" pitchFamily="66" charset="0"/>
            </a:endParaRPr>
          </a:p>
          <a:p>
            <a:pPr marL="342900" indent="-342900">
              <a:spcBef>
                <a:spcPts val="0"/>
              </a:spcBef>
              <a:spcAft>
                <a:spcPts val="0"/>
              </a:spcAft>
            </a:pPr>
            <a:r>
              <a:rPr lang="en-US" altLang="he-IL" dirty="0" smtClean="0"/>
              <a:t>Also induces a </a:t>
            </a:r>
            <a:r>
              <a:rPr lang="en-US" altLang="he-IL" dirty="0" err="1" smtClean="0"/>
              <a:t>b</a:t>
            </a:r>
            <a:r>
              <a:rPr lang="en-US" altLang="he-IL" sz="2000" dirty="0" err="1" smtClean="0">
                <a:latin typeface="Comic Sans MS" pitchFamily="66" charset="0"/>
              </a:rPr>
              <a:t>istability</a:t>
            </a:r>
            <a:r>
              <a:rPr lang="en-US" altLang="he-IL" sz="2000" dirty="0" smtClean="0">
                <a:latin typeface="Comic Sans MS" pitchFamily="66" charset="0"/>
              </a:rPr>
              <a:t> </a:t>
            </a:r>
          </a:p>
          <a:p>
            <a:pPr marL="342900" indent="-342900">
              <a:spcBef>
                <a:spcPts val="0"/>
              </a:spcBef>
              <a:spcAft>
                <a:spcPts val="0"/>
              </a:spcAft>
            </a:pPr>
            <a:r>
              <a:rPr lang="en-US" altLang="he-IL" dirty="0" smtClean="0"/>
              <a:t>r</a:t>
            </a:r>
            <a:r>
              <a:rPr lang="en-US" altLang="he-IL" sz="2000" dirty="0" smtClean="0">
                <a:latin typeface="Comic Sans MS" pitchFamily="66" charset="0"/>
              </a:rPr>
              <a:t>ange:                             </a:t>
            </a:r>
            <a:endParaRPr lang="en-US" altLang="he-IL" sz="2000" i="1" dirty="0">
              <a:cs typeface="Times New Roman" pitchFamily="18" charset="0"/>
            </a:endParaRPr>
          </a:p>
        </p:txBody>
      </p:sp>
      <p:grpSp>
        <p:nvGrpSpPr>
          <p:cNvPr id="49" name="Group 44"/>
          <p:cNvGrpSpPr>
            <a:grpSpLocks/>
          </p:cNvGrpSpPr>
          <p:nvPr/>
        </p:nvGrpSpPr>
        <p:grpSpPr bwMode="auto">
          <a:xfrm>
            <a:off x="3134850" y="732100"/>
            <a:ext cx="358775" cy="360363"/>
            <a:chOff x="1429" y="436"/>
            <a:chExt cx="226" cy="227"/>
          </a:xfrm>
        </p:grpSpPr>
        <p:sp>
          <p:nvSpPr>
            <p:cNvPr id="50" name="Line 45"/>
            <p:cNvSpPr>
              <a:spLocks noChangeShapeType="1"/>
            </p:cNvSpPr>
            <p:nvPr/>
          </p:nvSpPr>
          <p:spPr bwMode="auto">
            <a:xfrm>
              <a:off x="1429" y="436"/>
              <a:ext cx="226" cy="227"/>
            </a:xfrm>
            <a:prstGeom prst="line">
              <a:avLst/>
            </a:prstGeom>
            <a:noFill/>
            <a:ln w="19050">
              <a:solidFill>
                <a:srgbClr val="FF3300"/>
              </a:solidFill>
              <a:round/>
              <a:headEnd/>
              <a:tailEnd/>
            </a:ln>
          </p:spPr>
          <p:txBody>
            <a:bodyPr/>
            <a:lstStyle/>
            <a:p>
              <a:endParaRPr lang="en-US"/>
            </a:p>
          </p:txBody>
        </p:sp>
        <p:sp>
          <p:nvSpPr>
            <p:cNvPr id="51" name="Line 46"/>
            <p:cNvSpPr>
              <a:spLocks noChangeShapeType="1"/>
            </p:cNvSpPr>
            <p:nvPr/>
          </p:nvSpPr>
          <p:spPr bwMode="auto">
            <a:xfrm flipH="1">
              <a:off x="1429" y="436"/>
              <a:ext cx="226" cy="227"/>
            </a:xfrm>
            <a:prstGeom prst="line">
              <a:avLst/>
            </a:prstGeom>
            <a:noFill/>
            <a:ln w="19050">
              <a:solidFill>
                <a:srgbClr val="FF3300"/>
              </a:solidFill>
              <a:round/>
              <a:headEnd/>
              <a:tailEnd/>
            </a:ln>
          </p:spPr>
          <p:txBody>
            <a:bodyPr/>
            <a:lstStyle/>
            <a:p>
              <a:endParaRPr lang="en-US"/>
            </a:p>
          </p:txBody>
        </p:sp>
      </p:grpSp>
      <p:grpSp>
        <p:nvGrpSpPr>
          <p:cNvPr id="93" name="Group 92"/>
          <p:cNvGrpSpPr/>
          <p:nvPr/>
        </p:nvGrpSpPr>
        <p:grpSpPr>
          <a:xfrm>
            <a:off x="3581400" y="533400"/>
            <a:ext cx="4953000" cy="2362200"/>
            <a:chOff x="3352800" y="304800"/>
            <a:chExt cx="4953000" cy="2362200"/>
          </a:xfrm>
        </p:grpSpPr>
        <p:graphicFrame>
          <p:nvGraphicFramePr>
            <p:cNvPr id="56" name="Object 20"/>
            <p:cNvGraphicFramePr>
              <a:graphicFrameLocks noChangeAspect="1"/>
            </p:cNvGraphicFramePr>
            <p:nvPr/>
          </p:nvGraphicFramePr>
          <p:xfrm>
            <a:off x="7921625" y="2057400"/>
            <a:ext cx="384175" cy="373063"/>
          </p:xfrm>
          <a:graphic>
            <a:graphicData uri="http://schemas.openxmlformats.org/presentationml/2006/ole">
              <mc:AlternateContent xmlns:mc="http://schemas.openxmlformats.org/markup-compatibility/2006">
                <mc:Choice xmlns:v="urn:schemas-microsoft-com:vml" Requires="v">
                  <p:oleObj spid="_x0000_s528279" name="משוואה" r:id="rId4" imgW="139680" imgH="177480" progId="Equation.3">
                    <p:embed/>
                  </p:oleObj>
                </mc:Choice>
                <mc:Fallback>
                  <p:oleObj name="משוואה" r:id="rId4" imgW="139680" imgH="177480" progId="Equation.3">
                    <p:embed/>
                    <p:pic>
                      <p:nvPicPr>
                        <p:cNvPr id="0" name="Object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1625" y="2057400"/>
                          <a:ext cx="384175" cy="373063"/>
                        </a:xfrm>
                        <a:prstGeom prst="rect">
                          <a:avLst/>
                        </a:prstGeom>
                        <a:solidFill>
                          <a:schemeClr val="bg1"/>
                        </a:solidFill>
                      </p:spPr>
                    </p:pic>
                  </p:oleObj>
                </mc:Fallback>
              </mc:AlternateContent>
            </a:graphicData>
          </a:graphic>
        </p:graphicFrame>
        <p:graphicFrame>
          <p:nvGraphicFramePr>
            <p:cNvPr id="58" name="Object 50"/>
            <p:cNvGraphicFramePr>
              <a:graphicFrameLocks noChangeAspect="1"/>
            </p:cNvGraphicFramePr>
            <p:nvPr/>
          </p:nvGraphicFramePr>
          <p:xfrm>
            <a:off x="5630863" y="1363663"/>
            <a:ext cx="517525" cy="377825"/>
          </p:xfrm>
          <a:graphic>
            <a:graphicData uri="http://schemas.openxmlformats.org/presentationml/2006/ole">
              <mc:AlternateContent xmlns:mc="http://schemas.openxmlformats.org/markup-compatibility/2006">
                <mc:Choice xmlns:v="urn:schemas-microsoft-com:vml" Requires="v">
                  <p:oleObj spid="_x0000_s528280" name="משוואה" r:id="rId6" imgW="266400" imgH="215640" progId="Equation.3">
                    <p:embed/>
                  </p:oleObj>
                </mc:Choice>
                <mc:Fallback>
                  <p:oleObj name="משוואה" r:id="rId6" imgW="266400" imgH="215640" progId="Equation.3">
                    <p:embed/>
                    <p:pic>
                      <p:nvPicPr>
                        <p:cNvPr id="0" name="Object 5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0863" y="1363663"/>
                          <a:ext cx="517525" cy="377825"/>
                        </a:xfrm>
                        <a:prstGeom prst="rect">
                          <a:avLst/>
                        </a:prstGeom>
                        <a:solidFill>
                          <a:schemeClr val="bg1"/>
                        </a:solidFill>
                      </p:spPr>
                    </p:pic>
                  </p:oleObj>
                </mc:Fallback>
              </mc:AlternateContent>
            </a:graphicData>
          </a:graphic>
        </p:graphicFrame>
        <p:grpSp>
          <p:nvGrpSpPr>
            <p:cNvPr id="75" name="Group 74"/>
            <p:cNvGrpSpPr/>
            <p:nvPr/>
          </p:nvGrpSpPr>
          <p:grpSpPr>
            <a:xfrm>
              <a:off x="3657600" y="762000"/>
              <a:ext cx="3803650" cy="1763713"/>
              <a:chOff x="4940300" y="762000"/>
              <a:chExt cx="2736850" cy="1763713"/>
            </a:xfrm>
          </p:grpSpPr>
          <p:grpSp>
            <p:nvGrpSpPr>
              <p:cNvPr id="57" name="Group 35"/>
              <p:cNvGrpSpPr>
                <a:grpSpLocks/>
              </p:cNvGrpSpPr>
              <p:nvPr/>
            </p:nvGrpSpPr>
            <p:grpSpPr bwMode="auto">
              <a:xfrm>
                <a:off x="6037262" y="762000"/>
                <a:ext cx="1365250" cy="1763713"/>
                <a:chOff x="4559" y="3278"/>
                <a:chExt cx="511" cy="624"/>
              </a:xfrm>
            </p:grpSpPr>
            <p:sp>
              <p:nvSpPr>
                <p:cNvPr id="62" name="Freeform 36"/>
                <p:cNvSpPr>
                  <a:spLocks/>
                </p:cNvSpPr>
                <p:nvPr/>
              </p:nvSpPr>
              <p:spPr bwMode="auto">
                <a:xfrm>
                  <a:off x="4561" y="3278"/>
                  <a:ext cx="509" cy="317"/>
                </a:xfrm>
                <a:custGeom>
                  <a:avLst/>
                  <a:gdLst>
                    <a:gd name="T0" fmla="*/ 5 w 779"/>
                    <a:gd name="T1" fmla="*/ 317 h 725"/>
                    <a:gd name="T2" fmla="*/ 5 w 779"/>
                    <a:gd name="T3" fmla="*/ 278 h 725"/>
                    <a:gd name="T4" fmla="*/ 34 w 779"/>
                    <a:gd name="T5" fmla="*/ 218 h 725"/>
                    <a:gd name="T6" fmla="*/ 94 w 779"/>
                    <a:gd name="T7" fmla="*/ 158 h 725"/>
                    <a:gd name="T8" fmla="*/ 152 w 779"/>
                    <a:gd name="T9" fmla="*/ 119 h 725"/>
                    <a:gd name="T10" fmla="*/ 241 w 779"/>
                    <a:gd name="T11" fmla="*/ 79 h 725"/>
                    <a:gd name="T12" fmla="*/ 359 w 779"/>
                    <a:gd name="T13" fmla="*/ 39 h 725"/>
                    <a:gd name="T14" fmla="*/ 507 w 779"/>
                    <a:gd name="T15" fmla="*/ 0 h 725"/>
                    <a:gd name="T16" fmla="*/ 0 60000 65536"/>
                    <a:gd name="T17" fmla="*/ 0 60000 65536"/>
                    <a:gd name="T18" fmla="*/ 0 60000 65536"/>
                    <a:gd name="T19" fmla="*/ 0 60000 65536"/>
                    <a:gd name="T20" fmla="*/ 0 60000 65536"/>
                    <a:gd name="T21" fmla="*/ 0 60000 65536"/>
                    <a:gd name="T22" fmla="*/ 0 60000 65536"/>
                    <a:gd name="T23" fmla="*/ 0 60000 65536"/>
                    <a:gd name="T24" fmla="*/ 0 w 779"/>
                    <a:gd name="T25" fmla="*/ 0 h 725"/>
                    <a:gd name="T26" fmla="*/ 779 w 779"/>
                    <a:gd name="T27" fmla="*/ 725 h 7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79" h="725">
                      <a:moveTo>
                        <a:pt x="8" y="725"/>
                      </a:moveTo>
                      <a:cubicBezTo>
                        <a:pt x="4" y="699"/>
                        <a:pt x="0" y="673"/>
                        <a:pt x="8" y="635"/>
                      </a:cubicBezTo>
                      <a:cubicBezTo>
                        <a:pt x="16" y="597"/>
                        <a:pt x="30" y="545"/>
                        <a:pt x="53" y="499"/>
                      </a:cubicBezTo>
                      <a:cubicBezTo>
                        <a:pt x="76" y="453"/>
                        <a:pt x="114" y="400"/>
                        <a:pt x="144" y="362"/>
                      </a:cubicBezTo>
                      <a:cubicBezTo>
                        <a:pt x="174" y="324"/>
                        <a:pt x="196" y="302"/>
                        <a:pt x="234" y="272"/>
                      </a:cubicBezTo>
                      <a:cubicBezTo>
                        <a:pt x="272" y="242"/>
                        <a:pt x="318" y="211"/>
                        <a:pt x="371" y="181"/>
                      </a:cubicBezTo>
                      <a:cubicBezTo>
                        <a:pt x="424" y="151"/>
                        <a:pt x="484" y="120"/>
                        <a:pt x="552" y="90"/>
                      </a:cubicBezTo>
                      <a:cubicBezTo>
                        <a:pt x="620" y="60"/>
                        <a:pt x="741" y="15"/>
                        <a:pt x="779" y="0"/>
                      </a:cubicBezTo>
                    </a:path>
                  </a:pathLst>
                </a:custGeom>
                <a:noFill/>
                <a:ln w="38100" cmpd="sng">
                  <a:solidFill>
                    <a:srgbClr val="0000FF"/>
                  </a:solidFill>
                  <a:round/>
                  <a:headEnd/>
                  <a:tailEnd/>
                </a:ln>
              </p:spPr>
              <p:txBody>
                <a:bodyPr/>
                <a:lstStyle/>
                <a:p>
                  <a:endParaRPr lang="en-US"/>
                </a:p>
              </p:txBody>
            </p:sp>
            <p:sp>
              <p:nvSpPr>
                <p:cNvPr id="63" name="Freeform 37"/>
                <p:cNvSpPr>
                  <a:spLocks/>
                </p:cNvSpPr>
                <p:nvPr/>
              </p:nvSpPr>
              <p:spPr bwMode="auto">
                <a:xfrm flipV="1">
                  <a:off x="4559" y="3585"/>
                  <a:ext cx="509" cy="317"/>
                </a:xfrm>
                <a:custGeom>
                  <a:avLst/>
                  <a:gdLst>
                    <a:gd name="T0" fmla="*/ 5 w 779"/>
                    <a:gd name="T1" fmla="*/ 317 h 725"/>
                    <a:gd name="T2" fmla="*/ 5 w 779"/>
                    <a:gd name="T3" fmla="*/ 278 h 725"/>
                    <a:gd name="T4" fmla="*/ 34 w 779"/>
                    <a:gd name="T5" fmla="*/ 218 h 725"/>
                    <a:gd name="T6" fmla="*/ 94 w 779"/>
                    <a:gd name="T7" fmla="*/ 158 h 725"/>
                    <a:gd name="T8" fmla="*/ 152 w 779"/>
                    <a:gd name="T9" fmla="*/ 119 h 725"/>
                    <a:gd name="T10" fmla="*/ 241 w 779"/>
                    <a:gd name="T11" fmla="*/ 79 h 725"/>
                    <a:gd name="T12" fmla="*/ 359 w 779"/>
                    <a:gd name="T13" fmla="*/ 39 h 725"/>
                    <a:gd name="T14" fmla="*/ 507 w 779"/>
                    <a:gd name="T15" fmla="*/ 0 h 725"/>
                    <a:gd name="T16" fmla="*/ 0 60000 65536"/>
                    <a:gd name="T17" fmla="*/ 0 60000 65536"/>
                    <a:gd name="T18" fmla="*/ 0 60000 65536"/>
                    <a:gd name="T19" fmla="*/ 0 60000 65536"/>
                    <a:gd name="T20" fmla="*/ 0 60000 65536"/>
                    <a:gd name="T21" fmla="*/ 0 60000 65536"/>
                    <a:gd name="T22" fmla="*/ 0 60000 65536"/>
                    <a:gd name="T23" fmla="*/ 0 60000 65536"/>
                    <a:gd name="T24" fmla="*/ 0 w 779"/>
                    <a:gd name="T25" fmla="*/ 0 h 725"/>
                    <a:gd name="T26" fmla="*/ 779 w 779"/>
                    <a:gd name="T27" fmla="*/ 725 h 7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79" h="725">
                      <a:moveTo>
                        <a:pt x="8" y="725"/>
                      </a:moveTo>
                      <a:cubicBezTo>
                        <a:pt x="4" y="699"/>
                        <a:pt x="0" y="673"/>
                        <a:pt x="8" y="635"/>
                      </a:cubicBezTo>
                      <a:cubicBezTo>
                        <a:pt x="16" y="597"/>
                        <a:pt x="30" y="545"/>
                        <a:pt x="53" y="499"/>
                      </a:cubicBezTo>
                      <a:cubicBezTo>
                        <a:pt x="76" y="453"/>
                        <a:pt x="114" y="400"/>
                        <a:pt x="144" y="362"/>
                      </a:cubicBezTo>
                      <a:cubicBezTo>
                        <a:pt x="174" y="324"/>
                        <a:pt x="196" y="302"/>
                        <a:pt x="234" y="272"/>
                      </a:cubicBezTo>
                      <a:cubicBezTo>
                        <a:pt x="272" y="242"/>
                        <a:pt x="318" y="211"/>
                        <a:pt x="371" y="181"/>
                      </a:cubicBezTo>
                      <a:cubicBezTo>
                        <a:pt x="424" y="151"/>
                        <a:pt x="484" y="120"/>
                        <a:pt x="552" y="90"/>
                      </a:cubicBezTo>
                      <a:cubicBezTo>
                        <a:pt x="620" y="60"/>
                        <a:pt x="741" y="15"/>
                        <a:pt x="779" y="0"/>
                      </a:cubicBezTo>
                    </a:path>
                  </a:pathLst>
                </a:custGeom>
                <a:noFill/>
                <a:ln w="38100" cmpd="sng">
                  <a:solidFill>
                    <a:srgbClr val="0000FF"/>
                  </a:solidFill>
                  <a:round/>
                  <a:headEnd/>
                  <a:tailEnd/>
                </a:ln>
              </p:spPr>
              <p:txBody>
                <a:bodyPr/>
                <a:lstStyle/>
                <a:p>
                  <a:endParaRPr lang="en-US"/>
                </a:p>
              </p:txBody>
            </p:sp>
          </p:grpSp>
          <p:sp>
            <p:nvSpPr>
              <p:cNvPr id="60" name="Line 52"/>
              <p:cNvSpPr>
                <a:spLocks noChangeShapeType="1"/>
              </p:cNvSpPr>
              <p:nvPr/>
            </p:nvSpPr>
            <p:spPr bwMode="auto">
              <a:xfrm>
                <a:off x="4940300" y="2098675"/>
                <a:ext cx="1368425" cy="0"/>
              </a:xfrm>
              <a:prstGeom prst="line">
                <a:avLst/>
              </a:prstGeom>
              <a:noFill/>
              <a:ln w="38100">
                <a:solidFill>
                  <a:srgbClr val="0000FF"/>
                </a:solidFill>
                <a:round/>
                <a:headEnd/>
                <a:tailEnd/>
              </a:ln>
            </p:spPr>
            <p:txBody>
              <a:bodyPr/>
              <a:lstStyle/>
              <a:p>
                <a:endParaRPr lang="en-US"/>
              </a:p>
            </p:txBody>
          </p:sp>
          <p:sp>
            <p:nvSpPr>
              <p:cNvPr id="61" name="Line 53"/>
              <p:cNvSpPr>
                <a:spLocks noChangeShapeType="1"/>
              </p:cNvSpPr>
              <p:nvPr/>
            </p:nvSpPr>
            <p:spPr bwMode="auto">
              <a:xfrm>
                <a:off x="6308725" y="2098675"/>
                <a:ext cx="1368425" cy="0"/>
              </a:xfrm>
              <a:prstGeom prst="line">
                <a:avLst/>
              </a:prstGeom>
              <a:noFill/>
              <a:ln w="38100">
                <a:solidFill>
                  <a:srgbClr val="0000FF"/>
                </a:solidFill>
                <a:prstDash val="dash"/>
                <a:round/>
                <a:headEnd/>
                <a:tailEnd/>
              </a:ln>
            </p:spPr>
            <p:txBody>
              <a:bodyPr/>
              <a:lstStyle/>
              <a:p>
                <a:endParaRPr lang="en-US"/>
              </a:p>
            </p:txBody>
          </p:sp>
          <p:cxnSp>
            <p:nvCxnSpPr>
              <p:cNvPr id="68" name="Straight Connector 67"/>
              <p:cNvCxnSpPr/>
              <p:nvPr/>
            </p:nvCxnSpPr>
            <p:spPr bwMode="auto">
              <a:xfrm>
                <a:off x="5978325" y="1634925"/>
                <a:ext cx="152400" cy="0"/>
              </a:xfrm>
              <a:prstGeom prst="line">
                <a:avLst/>
              </a:prstGeom>
              <a:noFill/>
              <a:ln w="57150" cap="flat" cmpd="sng" algn="ctr">
                <a:solidFill>
                  <a:schemeClr val="bg1"/>
                </a:solidFill>
                <a:prstDash val="solid"/>
                <a:round/>
                <a:headEnd type="none" w="med" len="med"/>
                <a:tailEnd type="none" w="med" len="med"/>
              </a:ln>
              <a:effectLst/>
            </p:spPr>
          </p:cxnSp>
          <p:cxnSp>
            <p:nvCxnSpPr>
              <p:cNvPr id="71" name="Straight Connector 70"/>
              <p:cNvCxnSpPr/>
              <p:nvPr/>
            </p:nvCxnSpPr>
            <p:spPr bwMode="auto">
              <a:xfrm>
                <a:off x="6019800" y="1775750"/>
                <a:ext cx="152400" cy="0"/>
              </a:xfrm>
              <a:prstGeom prst="line">
                <a:avLst/>
              </a:prstGeom>
              <a:noFill/>
              <a:ln w="57150" cap="flat" cmpd="sng" algn="ctr">
                <a:solidFill>
                  <a:schemeClr val="bg1"/>
                </a:solidFill>
                <a:prstDash val="solid"/>
                <a:round/>
                <a:headEnd type="none" w="med" len="med"/>
                <a:tailEnd type="none" w="med" len="med"/>
              </a:ln>
              <a:effectLst/>
            </p:spPr>
          </p:cxnSp>
          <p:cxnSp>
            <p:nvCxnSpPr>
              <p:cNvPr id="72" name="Straight Connector 71"/>
              <p:cNvCxnSpPr/>
              <p:nvPr/>
            </p:nvCxnSpPr>
            <p:spPr bwMode="auto">
              <a:xfrm>
                <a:off x="6096000" y="1905000"/>
                <a:ext cx="152400" cy="0"/>
              </a:xfrm>
              <a:prstGeom prst="line">
                <a:avLst/>
              </a:prstGeom>
              <a:noFill/>
              <a:ln w="57150" cap="flat" cmpd="sng" algn="ctr">
                <a:solidFill>
                  <a:schemeClr val="bg1"/>
                </a:solidFill>
                <a:prstDash val="solid"/>
                <a:round/>
                <a:headEnd type="none" w="med" len="med"/>
                <a:tailEnd type="none" w="med" len="med"/>
              </a:ln>
              <a:effectLst/>
            </p:spPr>
          </p:cxnSp>
          <p:cxnSp>
            <p:nvCxnSpPr>
              <p:cNvPr id="73" name="Straight Connector 72"/>
              <p:cNvCxnSpPr/>
              <p:nvPr/>
            </p:nvCxnSpPr>
            <p:spPr bwMode="auto">
              <a:xfrm>
                <a:off x="6137475" y="2015925"/>
                <a:ext cx="152400" cy="0"/>
              </a:xfrm>
              <a:prstGeom prst="line">
                <a:avLst/>
              </a:prstGeom>
              <a:noFill/>
              <a:ln w="57150" cap="flat" cmpd="sng" algn="ctr">
                <a:solidFill>
                  <a:schemeClr val="bg1"/>
                </a:solidFill>
                <a:prstDash val="solid"/>
                <a:round/>
                <a:headEnd type="none" w="med" len="med"/>
                <a:tailEnd type="none" w="med" len="med"/>
              </a:ln>
              <a:effectLst/>
            </p:spPr>
          </p:cxnSp>
          <p:cxnSp>
            <p:nvCxnSpPr>
              <p:cNvPr id="74" name="Straight Connector 73"/>
              <p:cNvCxnSpPr/>
              <p:nvPr/>
            </p:nvCxnSpPr>
            <p:spPr bwMode="auto">
              <a:xfrm>
                <a:off x="6587925" y="2209800"/>
                <a:ext cx="152400" cy="0"/>
              </a:xfrm>
              <a:prstGeom prst="line">
                <a:avLst/>
              </a:prstGeom>
              <a:noFill/>
              <a:ln w="57150" cap="flat" cmpd="sng" algn="ctr">
                <a:solidFill>
                  <a:schemeClr val="bg1"/>
                </a:solidFill>
                <a:prstDash val="solid"/>
                <a:round/>
                <a:headEnd type="none" w="med" len="med"/>
                <a:tailEnd type="none" w="med" len="med"/>
              </a:ln>
              <a:effectLst/>
            </p:spPr>
          </p:cxnSp>
        </p:grpSp>
        <p:cxnSp>
          <p:nvCxnSpPr>
            <p:cNvPr id="77" name="Straight Arrow Connector 76"/>
            <p:cNvCxnSpPr/>
            <p:nvPr/>
          </p:nvCxnSpPr>
          <p:spPr bwMode="auto">
            <a:xfrm>
              <a:off x="3352800" y="2092125"/>
              <a:ext cx="4495800" cy="0"/>
            </a:xfrm>
            <a:prstGeom prst="straightConnector1">
              <a:avLst/>
            </a:prstGeom>
            <a:noFill/>
            <a:ln w="12700" cap="flat" cmpd="sng" algn="ctr">
              <a:solidFill>
                <a:schemeClr val="tx1"/>
              </a:solidFill>
              <a:prstDash val="solid"/>
              <a:round/>
              <a:headEnd type="none" w="med" len="med"/>
              <a:tailEnd type="arrow"/>
            </a:ln>
            <a:effectLst/>
          </p:spPr>
        </p:cxnSp>
        <p:cxnSp>
          <p:nvCxnSpPr>
            <p:cNvPr id="80" name="Straight Arrow Connector 79"/>
            <p:cNvCxnSpPr/>
            <p:nvPr/>
          </p:nvCxnSpPr>
          <p:spPr bwMode="auto">
            <a:xfrm flipV="1">
              <a:off x="5562600" y="609600"/>
              <a:ext cx="0" cy="2057400"/>
            </a:xfrm>
            <a:prstGeom prst="straightConnector1">
              <a:avLst/>
            </a:prstGeom>
            <a:noFill/>
            <a:ln w="12700" cap="flat" cmpd="sng" algn="ctr">
              <a:solidFill>
                <a:schemeClr val="tx1"/>
              </a:solidFill>
              <a:prstDash val="solid"/>
              <a:round/>
              <a:headEnd type="none" w="med" len="med"/>
              <a:tailEnd type="arrow"/>
            </a:ln>
            <a:effectLst/>
          </p:spPr>
        </p:cxnSp>
        <p:sp>
          <p:nvSpPr>
            <p:cNvPr id="83" name="Text Box 11"/>
            <p:cNvSpPr txBox="1">
              <a:spLocks noChangeArrowheads="1"/>
            </p:cNvSpPr>
            <p:nvPr/>
          </p:nvSpPr>
          <p:spPr bwMode="auto">
            <a:xfrm>
              <a:off x="5181600" y="304800"/>
              <a:ext cx="457200" cy="457200"/>
            </a:xfrm>
            <a:prstGeom prst="rect">
              <a:avLst/>
            </a:prstGeom>
            <a:noFill/>
            <a:ln w="9525">
              <a:noFill/>
              <a:miter lim="800000"/>
              <a:headEnd/>
              <a:tailEnd/>
            </a:ln>
          </p:spPr>
          <p:txBody>
            <a:bodyPr>
              <a:spAutoFit/>
            </a:bodyPr>
            <a:lstStyle/>
            <a:p>
              <a:pPr algn="l" rtl="0" eaLnBrk="0" hangingPunct="0">
                <a:spcBef>
                  <a:spcPct val="50000"/>
                </a:spcBef>
              </a:pPr>
              <a:r>
                <a:rPr lang="en-US" altLang="en-US" sz="2400" i="1" dirty="0">
                  <a:latin typeface="+mj-lt"/>
                  <a:cs typeface="Levenim MT" pitchFamily="2" charset="-79"/>
                  <a:sym typeface="Math1" pitchFamily="2" charset="2"/>
                </a:rPr>
                <a:t>u</a:t>
              </a:r>
              <a:endParaRPr lang="en-US" altLang="en-US" sz="2400" i="1" baseline="-25000" dirty="0">
                <a:latin typeface="+mj-lt"/>
                <a:cs typeface="Levenim MT" pitchFamily="2" charset="-79"/>
                <a:sym typeface="Math1" pitchFamily="2" charset="2"/>
              </a:endParaRPr>
            </a:p>
          </p:txBody>
        </p:sp>
        <p:graphicFrame>
          <p:nvGraphicFramePr>
            <p:cNvPr id="309256" name="Object 50"/>
            <p:cNvGraphicFramePr>
              <a:graphicFrameLocks noChangeAspect="1"/>
            </p:cNvGraphicFramePr>
            <p:nvPr/>
          </p:nvGraphicFramePr>
          <p:xfrm>
            <a:off x="4648200" y="2125663"/>
            <a:ext cx="862013" cy="400050"/>
          </p:xfrm>
          <a:graphic>
            <a:graphicData uri="http://schemas.openxmlformats.org/presentationml/2006/ole">
              <mc:AlternateContent xmlns:mc="http://schemas.openxmlformats.org/markup-compatibility/2006">
                <mc:Choice xmlns:v="urn:schemas-microsoft-com:vml" Requires="v">
                  <p:oleObj spid="_x0000_s528281" name="משוואה" r:id="rId8" imgW="444240" imgH="228600" progId="Equation.3">
                    <p:embed/>
                  </p:oleObj>
                </mc:Choice>
                <mc:Fallback>
                  <p:oleObj name="משוואה" r:id="rId8" imgW="444240" imgH="228600" progId="Equation.3">
                    <p:embed/>
                    <p:pic>
                      <p:nvPicPr>
                        <p:cNvPr id="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8200" y="2125663"/>
                          <a:ext cx="862013" cy="400050"/>
                        </a:xfrm>
                        <a:prstGeom prst="rect">
                          <a:avLst/>
                        </a:prstGeom>
                        <a:solidFill>
                          <a:schemeClr val="bg1"/>
                        </a:solidFill>
                      </p:spPr>
                    </p:pic>
                  </p:oleObj>
                </mc:Fallback>
              </mc:AlternateContent>
            </a:graphicData>
          </a:graphic>
        </p:graphicFrame>
        <p:cxnSp>
          <p:nvCxnSpPr>
            <p:cNvPr id="86" name="Straight Connector 85"/>
            <p:cNvCxnSpPr/>
            <p:nvPr/>
          </p:nvCxnSpPr>
          <p:spPr bwMode="auto">
            <a:xfrm>
              <a:off x="5527875" y="1600200"/>
              <a:ext cx="76200" cy="0"/>
            </a:xfrm>
            <a:prstGeom prst="line">
              <a:avLst/>
            </a:prstGeom>
            <a:noFill/>
            <a:ln w="19050" cap="flat" cmpd="sng" algn="ctr">
              <a:solidFill>
                <a:schemeClr val="tx1"/>
              </a:solidFill>
              <a:prstDash val="solid"/>
              <a:round/>
              <a:headEnd type="none" w="med" len="med"/>
              <a:tailEnd type="none" w="med" len="med"/>
            </a:ln>
            <a:effectLst/>
          </p:spPr>
        </p:cxnSp>
        <p:cxnSp>
          <p:nvCxnSpPr>
            <p:cNvPr id="88" name="Straight Connector 87"/>
            <p:cNvCxnSpPr/>
            <p:nvPr/>
          </p:nvCxnSpPr>
          <p:spPr bwMode="auto">
            <a:xfrm>
              <a:off x="5181600" y="2057400"/>
              <a:ext cx="0" cy="76200"/>
            </a:xfrm>
            <a:prstGeom prst="line">
              <a:avLst/>
            </a:prstGeom>
            <a:noFill/>
            <a:ln w="19050" cap="flat" cmpd="sng" algn="ctr">
              <a:solidFill>
                <a:schemeClr val="tx1"/>
              </a:solidFill>
              <a:prstDash val="solid"/>
              <a:round/>
              <a:headEnd type="none" w="med" len="med"/>
              <a:tailEnd type="none" w="med" len="med"/>
            </a:ln>
            <a:effectLst/>
          </p:spPr>
        </p:cxnSp>
      </p:grpSp>
      <p:graphicFrame>
        <p:nvGraphicFramePr>
          <p:cNvPr id="309257" name="Object 4"/>
          <p:cNvGraphicFramePr>
            <a:graphicFrameLocks noChangeAspect="1"/>
          </p:cNvGraphicFramePr>
          <p:nvPr/>
        </p:nvGraphicFramePr>
        <p:xfrm>
          <a:off x="914400" y="2169753"/>
          <a:ext cx="1985962" cy="497247"/>
        </p:xfrm>
        <a:graphic>
          <a:graphicData uri="http://schemas.openxmlformats.org/presentationml/2006/ole">
            <mc:AlternateContent xmlns:mc="http://schemas.openxmlformats.org/markup-compatibility/2006">
              <mc:Choice xmlns:v="urn:schemas-microsoft-com:vml" Requires="v">
                <p:oleObj spid="_x0000_s528282" name="משוואה" r:id="rId10" imgW="914400" imgH="228600" progId="Equation.3">
                  <p:embed/>
                </p:oleObj>
              </mc:Choice>
              <mc:Fallback>
                <p:oleObj name="משוואה" r:id="rId10" imgW="914400" imgH="228600" progId="Equation.3">
                  <p:embed/>
                  <p:pic>
                    <p:nvPicPr>
                      <p:cNvPr id="0"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4400" y="2169753"/>
                        <a:ext cx="1985962" cy="4972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9258" name="Object 10"/>
          <p:cNvGraphicFramePr>
            <a:graphicFrameLocks noChangeAspect="1"/>
          </p:cNvGraphicFramePr>
          <p:nvPr/>
        </p:nvGraphicFramePr>
        <p:xfrm>
          <a:off x="768750" y="2658862"/>
          <a:ext cx="771525" cy="385763"/>
        </p:xfrm>
        <a:graphic>
          <a:graphicData uri="http://schemas.openxmlformats.org/presentationml/2006/ole">
            <mc:AlternateContent xmlns:mc="http://schemas.openxmlformats.org/markup-compatibility/2006">
              <mc:Choice xmlns:v="urn:schemas-microsoft-com:vml" Requires="v">
                <p:oleObj spid="_x0000_s528283" name="משוואה" r:id="rId12" imgW="355320" imgH="177480" progId="Equation.3">
                  <p:embed/>
                </p:oleObj>
              </mc:Choice>
              <mc:Fallback>
                <p:oleObj name="משוואה" r:id="rId12" imgW="355320" imgH="177480" progId="Equation.3">
                  <p:embed/>
                  <p:pic>
                    <p:nvPicPr>
                      <p:cNvPr id="0"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8750" y="2658862"/>
                        <a:ext cx="771525" cy="385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9259" name="Object 11"/>
          <p:cNvGraphicFramePr>
            <a:graphicFrameLocks noChangeAspect="1"/>
          </p:cNvGraphicFramePr>
          <p:nvPr/>
        </p:nvGraphicFramePr>
        <p:xfrm>
          <a:off x="2090737" y="2625525"/>
          <a:ext cx="881063" cy="468312"/>
        </p:xfrm>
        <a:graphic>
          <a:graphicData uri="http://schemas.openxmlformats.org/presentationml/2006/ole">
            <mc:AlternateContent xmlns:mc="http://schemas.openxmlformats.org/markup-compatibility/2006">
              <mc:Choice xmlns:v="urn:schemas-microsoft-com:vml" Requires="v">
                <p:oleObj spid="_x0000_s528284" name="משוואה" r:id="rId14" imgW="406080" imgH="215640" progId="Equation.3">
                  <p:embed/>
                </p:oleObj>
              </mc:Choice>
              <mc:Fallback>
                <p:oleObj name="משוואה" r:id="rId14" imgW="406080" imgH="215640" progId="Equation.3">
                  <p:embed/>
                  <p:pic>
                    <p:nvPicPr>
                      <p:cNvPr id="0" name="Picture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90737" y="2625525"/>
                        <a:ext cx="881063" cy="468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9261" name="Object 13"/>
          <p:cNvGraphicFramePr>
            <a:graphicFrameLocks noChangeAspect="1"/>
          </p:cNvGraphicFramePr>
          <p:nvPr/>
        </p:nvGraphicFramePr>
        <p:xfrm>
          <a:off x="6400800" y="674688"/>
          <a:ext cx="385763" cy="468312"/>
        </p:xfrm>
        <a:graphic>
          <a:graphicData uri="http://schemas.openxmlformats.org/presentationml/2006/ole">
            <mc:AlternateContent xmlns:mc="http://schemas.openxmlformats.org/markup-compatibility/2006">
              <mc:Choice xmlns:v="urn:schemas-microsoft-com:vml" Requires="v">
                <p:oleObj spid="_x0000_s528285" name="משוואה" r:id="rId16" imgW="177480" imgH="215640" progId="Equation.3">
                  <p:embed/>
                </p:oleObj>
              </mc:Choice>
              <mc:Fallback>
                <p:oleObj name="משוואה" r:id="rId16" imgW="177480" imgH="215640" progId="Equation.3">
                  <p:embed/>
                  <p:pic>
                    <p:nvPicPr>
                      <p:cNvPr id="0" name="Picture 1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00800" y="674688"/>
                        <a:ext cx="385763" cy="468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9262" name="Object 14"/>
          <p:cNvGraphicFramePr>
            <a:graphicFrameLocks noChangeAspect="1"/>
          </p:cNvGraphicFramePr>
          <p:nvPr/>
        </p:nvGraphicFramePr>
        <p:xfrm>
          <a:off x="6400800" y="2514600"/>
          <a:ext cx="385763" cy="468312"/>
        </p:xfrm>
        <a:graphic>
          <a:graphicData uri="http://schemas.openxmlformats.org/presentationml/2006/ole">
            <mc:AlternateContent xmlns:mc="http://schemas.openxmlformats.org/markup-compatibility/2006">
              <mc:Choice xmlns:v="urn:schemas-microsoft-com:vml" Requires="v">
                <p:oleObj spid="_x0000_s528286" name="משוואה" r:id="rId18" imgW="177480" imgH="215640" progId="Equation.3">
                  <p:embed/>
                </p:oleObj>
              </mc:Choice>
              <mc:Fallback>
                <p:oleObj name="משוואה" r:id="rId18" imgW="177480" imgH="215640" progId="Equation.3">
                  <p:embed/>
                  <p:pic>
                    <p:nvPicPr>
                      <p:cNvPr id="0" name="Picture 1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400800" y="2514600"/>
                        <a:ext cx="385763" cy="468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01" name="Group 100"/>
          <p:cNvGrpSpPr/>
          <p:nvPr/>
        </p:nvGrpSpPr>
        <p:grpSpPr>
          <a:xfrm>
            <a:off x="323850" y="1588625"/>
            <a:ext cx="8362950" cy="2469025"/>
            <a:chOff x="323850" y="1588625"/>
            <a:chExt cx="8362950" cy="2469025"/>
          </a:xfrm>
        </p:grpSpPr>
        <p:sp>
          <p:nvSpPr>
            <p:cNvPr id="95" name="Oval 94"/>
            <p:cNvSpPr/>
            <p:nvPr/>
          </p:nvSpPr>
          <p:spPr bwMode="auto">
            <a:xfrm>
              <a:off x="5135300" y="1588625"/>
              <a:ext cx="609600" cy="562630"/>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96" name="Rectangle 24"/>
            <p:cNvSpPr>
              <a:spLocks noChangeArrowheads="1"/>
            </p:cNvSpPr>
            <p:nvPr/>
          </p:nvSpPr>
          <p:spPr bwMode="auto">
            <a:xfrm>
              <a:off x="323850" y="3352800"/>
              <a:ext cx="8362950" cy="704850"/>
            </a:xfrm>
            <a:prstGeom prst="rect">
              <a:avLst/>
            </a:prstGeom>
            <a:noFill/>
            <a:ln w="9525">
              <a:noFill/>
              <a:miter lim="800000"/>
              <a:headEnd/>
              <a:tailEnd/>
            </a:ln>
          </p:spPr>
          <p:txBody>
            <a:bodyPr/>
            <a:lstStyle/>
            <a:p>
              <a:pPr marL="342900" indent="-342900">
                <a:lnSpc>
                  <a:spcPct val="30000"/>
                </a:lnSpc>
                <a:spcBef>
                  <a:spcPct val="20000"/>
                </a:spcBef>
                <a:buFontTx/>
                <a:buChar char="•"/>
              </a:pPr>
              <a:endParaRPr lang="en-US" altLang="he-IL" sz="2000" b="1" dirty="0">
                <a:latin typeface="Comic Sans MS" pitchFamily="66" charset="0"/>
              </a:endParaRPr>
            </a:p>
            <a:p>
              <a:pPr marL="342900" indent="-342900">
                <a:spcBef>
                  <a:spcPts val="0"/>
                </a:spcBef>
                <a:spcAft>
                  <a:spcPts val="300"/>
                </a:spcAft>
              </a:pPr>
              <a:r>
                <a:rPr lang="en-US" altLang="he-IL" dirty="0" smtClean="0"/>
                <a:t>Note: as </a:t>
              </a:r>
              <a:r>
                <a:rPr lang="en-US" altLang="he-IL" i="1" dirty="0" smtClean="0">
                  <a:sym typeface="Symbol"/>
                </a:rPr>
                <a:t></a:t>
              </a:r>
              <a:r>
                <a:rPr lang="en-US" altLang="he-IL" dirty="0" smtClean="0">
                  <a:sym typeface="Symbol"/>
                </a:rPr>
                <a:t>  is increased past                     a pair of stable and </a:t>
              </a:r>
            </a:p>
            <a:p>
              <a:pPr marL="342900" indent="-342900">
                <a:spcBef>
                  <a:spcPts val="0"/>
                </a:spcBef>
                <a:spcAft>
                  <a:spcPts val="300"/>
                </a:spcAft>
              </a:pPr>
              <a:r>
                <a:rPr lang="en-US" altLang="he-IL" dirty="0" smtClean="0">
                  <a:sym typeface="Symbol"/>
                </a:rPr>
                <a:t>unstable states appear – this is the </a:t>
              </a:r>
              <a:r>
                <a:rPr lang="en-US" altLang="he-IL" dirty="0" smtClean="0">
                  <a:solidFill>
                    <a:srgbClr val="C00000"/>
                  </a:solidFill>
                  <a:sym typeface="Symbol"/>
                </a:rPr>
                <a:t>saddle-node</a:t>
              </a:r>
              <a:r>
                <a:rPr lang="en-US" altLang="he-IL" dirty="0" smtClean="0">
                  <a:sym typeface="Symbol"/>
                </a:rPr>
                <a:t> or the </a:t>
              </a:r>
            </a:p>
            <a:p>
              <a:pPr marL="342900" indent="-342900">
                <a:spcBef>
                  <a:spcPts val="0"/>
                </a:spcBef>
                <a:spcAft>
                  <a:spcPts val="300"/>
                </a:spcAft>
              </a:pPr>
              <a:r>
                <a:rPr lang="en-US" altLang="he-IL" dirty="0" smtClean="0">
                  <a:solidFill>
                    <a:srgbClr val="C00000"/>
                  </a:solidFill>
                  <a:sym typeface="Symbol"/>
                </a:rPr>
                <a:t>fold bifurcation</a:t>
              </a:r>
              <a:r>
                <a:rPr lang="en-US" altLang="he-IL" dirty="0" smtClean="0">
                  <a:sym typeface="Symbol"/>
                </a:rPr>
                <a:t>.</a:t>
              </a:r>
              <a:endParaRPr lang="en-US" altLang="he-IL" sz="2000" i="1" dirty="0">
                <a:cs typeface="Times New Roman" pitchFamily="18" charset="0"/>
              </a:endParaRPr>
            </a:p>
          </p:txBody>
        </p:sp>
        <p:graphicFrame>
          <p:nvGraphicFramePr>
            <p:cNvPr id="99" name="Object 50"/>
            <p:cNvGraphicFramePr>
              <a:graphicFrameLocks noChangeAspect="1"/>
            </p:cNvGraphicFramePr>
            <p:nvPr/>
          </p:nvGraphicFramePr>
          <p:xfrm>
            <a:off x="3879850" y="3452150"/>
            <a:ext cx="1454150" cy="444500"/>
          </p:xfrm>
          <a:graphic>
            <a:graphicData uri="http://schemas.openxmlformats.org/presentationml/2006/ole">
              <mc:AlternateContent xmlns:mc="http://schemas.openxmlformats.org/markup-compatibility/2006">
                <mc:Choice xmlns:v="urn:schemas-microsoft-com:vml" Requires="v">
                  <p:oleObj spid="_x0000_s528287" name="משוואה" r:id="rId20" imgW="749160" imgH="253800" progId="Equation.3">
                    <p:embed/>
                  </p:oleObj>
                </mc:Choice>
                <mc:Fallback>
                  <p:oleObj name="משוואה" r:id="rId20" imgW="749160" imgH="253800" progId="Equation.3">
                    <p:embed/>
                    <p:pic>
                      <p:nvPicPr>
                        <p:cNvPr id="0" name="Picture 1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879850" y="3452150"/>
                          <a:ext cx="1454150" cy="444500"/>
                        </a:xfrm>
                        <a:prstGeom prst="rect">
                          <a:avLst/>
                        </a:prstGeom>
                        <a:solidFill>
                          <a:schemeClr val="bg1"/>
                        </a:solidFill>
                      </p:spPr>
                    </p:pic>
                  </p:oleObj>
                </mc:Fallback>
              </mc:AlternateContent>
            </a:graphicData>
          </a:graphic>
        </p:graphicFrame>
      </p:grpSp>
      <p:grpSp>
        <p:nvGrpSpPr>
          <p:cNvPr id="117" name="Group 116"/>
          <p:cNvGrpSpPr/>
          <p:nvPr/>
        </p:nvGrpSpPr>
        <p:grpSpPr>
          <a:xfrm>
            <a:off x="323850" y="4267200"/>
            <a:ext cx="8591550" cy="2354262"/>
            <a:chOff x="323850" y="4267200"/>
            <a:chExt cx="8591550" cy="2354262"/>
          </a:xfrm>
        </p:grpSpPr>
        <p:sp>
          <p:nvSpPr>
            <p:cNvPr id="100" name="Rectangle 24"/>
            <p:cNvSpPr>
              <a:spLocks noChangeArrowheads="1"/>
            </p:cNvSpPr>
            <p:nvPr/>
          </p:nvSpPr>
          <p:spPr bwMode="auto">
            <a:xfrm>
              <a:off x="323850" y="4495800"/>
              <a:ext cx="8591550" cy="704850"/>
            </a:xfrm>
            <a:prstGeom prst="rect">
              <a:avLst/>
            </a:prstGeom>
            <a:noFill/>
            <a:ln w="9525">
              <a:noFill/>
              <a:miter lim="800000"/>
              <a:headEnd/>
              <a:tailEnd/>
            </a:ln>
          </p:spPr>
          <p:txBody>
            <a:bodyPr/>
            <a:lstStyle/>
            <a:p>
              <a:pPr marL="342900" indent="-342900">
                <a:lnSpc>
                  <a:spcPct val="30000"/>
                </a:lnSpc>
                <a:spcBef>
                  <a:spcPct val="20000"/>
                </a:spcBef>
                <a:buFontTx/>
                <a:buChar char="•"/>
              </a:pPr>
              <a:endParaRPr lang="en-US" altLang="he-IL" sz="2000" b="1" dirty="0">
                <a:latin typeface="Comic Sans MS" pitchFamily="66" charset="0"/>
              </a:endParaRPr>
            </a:p>
            <a:p>
              <a:pPr marL="342900" indent="-342900">
                <a:spcBef>
                  <a:spcPts val="0"/>
                </a:spcBef>
                <a:spcAft>
                  <a:spcPts val="300"/>
                </a:spcAft>
              </a:pPr>
              <a:r>
                <a:rPr lang="en-US" altLang="he-IL" dirty="0" smtClean="0"/>
                <a:t>Mathematically it is described by                           </a:t>
              </a:r>
            </a:p>
            <a:p>
              <a:pPr marL="342900" indent="-342900">
                <a:spcBef>
                  <a:spcPts val="0"/>
                </a:spcBef>
                <a:spcAft>
                  <a:spcPts val="300"/>
                </a:spcAft>
              </a:pPr>
              <a:endParaRPr lang="en-US" altLang="he-IL" dirty="0" smtClean="0"/>
            </a:p>
            <a:p>
              <a:pPr marL="342900" indent="-342900">
                <a:spcBef>
                  <a:spcPts val="0"/>
                </a:spcBef>
                <a:spcAft>
                  <a:spcPts val="300"/>
                </a:spcAft>
              </a:pPr>
              <a:endParaRPr lang="en-US" altLang="he-IL" dirty="0" smtClean="0"/>
            </a:p>
            <a:p>
              <a:pPr marL="342900" indent="-342900">
                <a:spcBef>
                  <a:spcPts val="0"/>
                </a:spcBef>
                <a:spcAft>
                  <a:spcPts val="300"/>
                </a:spcAft>
              </a:pPr>
              <a:endParaRPr lang="en-US" altLang="he-IL" dirty="0" smtClean="0"/>
            </a:p>
            <a:p>
              <a:pPr marL="342900" indent="-342900">
                <a:spcBef>
                  <a:spcPts val="0"/>
                </a:spcBef>
                <a:spcAft>
                  <a:spcPts val="300"/>
                </a:spcAft>
              </a:pPr>
              <a:r>
                <a:rPr lang="en-US" altLang="he-IL" dirty="0" smtClean="0"/>
                <a:t>Its bifurcation diagram is:</a:t>
              </a:r>
              <a:endParaRPr lang="en-US" altLang="he-IL" sz="2000" i="1" dirty="0">
                <a:cs typeface="Times New Roman" pitchFamily="18" charset="0"/>
              </a:endParaRPr>
            </a:p>
          </p:txBody>
        </p:sp>
        <p:graphicFrame>
          <p:nvGraphicFramePr>
            <p:cNvPr id="309264" name="Object 4"/>
            <p:cNvGraphicFramePr>
              <a:graphicFrameLocks noChangeAspect="1"/>
            </p:cNvGraphicFramePr>
            <p:nvPr/>
          </p:nvGraphicFramePr>
          <p:xfrm>
            <a:off x="838200" y="5105400"/>
            <a:ext cx="1563687" cy="492125"/>
          </p:xfrm>
          <a:graphic>
            <a:graphicData uri="http://schemas.openxmlformats.org/presentationml/2006/ole">
              <mc:AlternateContent xmlns:mc="http://schemas.openxmlformats.org/markup-compatibility/2006">
                <mc:Choice xmlns:v="urn:schemas-microsoft-com:vml" Requires="v">
                  <p:oleObj spid="_x0000_s528288" name="משוואה" r:id="rId22" imgW="685800" imgH="215640" progId="Equation.3">
                    <p:embed/>
                  </p:oleObj>
                </mc:Choice>
                <mc:Fallback>
                  <p:oleObj name="משוואה" r:id="rId22" imgW="685800" imgH="215640" progId="Equation.3">
                    <p:embed/>
                    <p:pic>
                      <p:nvPicPr>
                        <p:cNvPr id="0" name="Picture 16"/>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38200" y="5105400"/>
                          <a:ext cx="1563687" cy="492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16" name="Group 115"/>
            <p:cNvGrpSpPr/>
            <p:nvPr/>
          </p:nvGrpSpPr>
          <p:grpSpPr>
            <a:xfrm>
              <a:off x="4465900" y="4267200"/>
              <a:ext cx="3449638" cy="2354262"/>
              <a:chOff x="4419600" y="4427538"/>
              <a:chExt cx="3449638" cy="2354262"/>
            </a:xfrm>
          </p:grpSpPr>
          <p:graphicFrame>
            <p:nvGraphicFramePr>
              <p:cNvPr id="309266" name="Object 20"/>
              <p:cNvGraphicFramePr>
                <a:graphicFrameLocks noChangeAspect="1"/>
              </p:cNvGraphicFramePr>
              <p:nvPr/>
            </p:nvGraphicFramePr>
            <p:xfrm>
              <a:off x="5330825" y="4427538"/>
              <a:ext cx="384175" cy="373062"/>
            </p:xfrm>
            <a:graphic>
              <a:graphicData uri="http://schemas.openxmlformats.org/presentationml/2006/ole">
                <mc:AlternateContent xmlns:mc="http://schemas.openxmlformats.org/markup-compatibility/2006">
                  <mc:Choice xmlns:v="urn:schemas-microsoft-com:vml" Requires="v">
                    <p:oleObj spid="_x0000_s528289" name="משוואה" r:id="rId24" imgW="139680" imgH="177480" progId="Equation.3">
                      <p:embed/>
                    </p:oleObj>
                  </mc:Choice>
                  <mc:Fallback>
                    <p:oleObj name="משוואה" r:id="rId24" imgW="139680" imgH="177480" progId="Equation.3">
                      <p:embed/>
                      <p:pic>
                        <p:nvPicPr>
                          <p:cNvPr id="0" name="Picture 18"/>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330825" y="4427538"/>
                            <a:ext cx="384175" cy="373062"/>
                          </a:xfrm>
                          <a:prstGeom prst="rect">
                            <a:avLst/>
                          </a:prstGeom>
                          <a:solidFill>
                            <a:schemeClr val="bg1"/>
                          </a:solidFill>
                        </p:spPr>
                      </p:pic>
                    </p:oleObj>
                  </mc:Fallback>
                </mc:AlternateContent>
              </a:graphicData>
            </a:graphic>
          </p:graphicFrame>
          <p:grpSp>
            <p:nvGrpSpPr>
              <p:cNvPr id="108" name="Group 107"/>
              <p:cNvGrpSpPr/>
              <p:nvPr/>
            </p:nvGrpSpPr>
            <p:grpSpPr>
              <a:xfrm>
                <a:off x="5715000" y="5181600"/>
                <a:ext cx="1219200" cy="1195964"/>
                <a:chOff x="5562600" y="5200011"/>
                <a:chExt cx="1897960" cy="1729364"/>
              </a:xfrm>
            </p:grpSpPr>
            <p:sp>
              <p:nvSpPr>
                <p:cNvPr id="103" name="Freeform 36"/>
                <p:cNvSpPr>
                  <a:spLocks/>
                </p:cNvSpPr>
                <p:nvPr/>
              </p:nvSpPr>
              <p:spPr bwMode="auto">
                <a:xfrm>
                  <a:off x="5570574" y="5200011"/>
                  <a:ext cx="1889986" cy="895989"/>
                </a:xfrm>
                <a:custGeom>
                  <a:avLst/>
                  <a:gdLst>
                    <a:gd name="T0" fmla="*/ 5 w 779"/>
                    <a:gd name="T1" fmla="*/ 317 h 725"/>
                    <a:gd name="T2" fmla="*/ 5 w 779"/>
                    <a:gd name="T3" fmla="*/ 278 h 725"/>
                    <a:gd name="T4" fmla="*/ 34 w 779"/>
                    <a:gd name="T5" fmla="*/ 218 h 725"/>
                    <a:gd name="T6" fmla="*/ 94 w 779"/>
                    <a:gd name="T7" fmla="*/ 158 h 725"/>
                    <a:gd name="T8" fmla="*/ 152 w 779"/>
                    <a:gd name="T9" fmla="*/ 119 h 725"/>
                    <a:gd name="T10" fmla="*/ 241 w 779"/>
                    <a:gd name="T11" fmla="*/ 79 h 725"/>
                    <a:gd name="T12" fmla="*/ 359 w 779"/>
                    <a:gd name="T13" fmla="*/ 39 h 725"/>
                    <a:gd name="T14" fmla="*/ 507 w 779"/>
                    <a:gd name="T15" fmla="*/ 0 h 725"/>
                    <a:gd name="T16" fmla="*/ 0 60000 65536"/>
                    <a:gd name="T17" fmla="*/ 0 60000 65536"/>
                    <a:gd name="T18" fmla="*/ 0 60000 65536"/>
                    <a:gd name="T19" fmla="*/ 0 60000 65536"/>
                    <a:gd name="T20" fmla="*/ 0 60000 65536"/>
                    <a:gd name="T21" fmla="*/ 0 60000 65536"/>
                    <a:gd name="T22" fmla="*/ 0 60000 65536"/>
                    <a:gd name="T23" fmla="*/ 0 60000 65536"/>
                    <a:gd name="T24" fmla="*/ 0 w 779"/>
                    <a:gd name="T25" fmla="*/ 0 h 725"/>
                    <a:gd name="T26" fmla="*/ 779 w 779"/>
                    <a:gd name="T27" fmla="*/ 725 h 7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79" h="725">
                      <a:moveTo>
                        <a:pt x="8" y="725"/>
                      </a:moveTo>
                      <a:cubicBezTo>
                        <a:pt x="4" y="699"/>
                        <a:pt x="0" y="673"/>
                        <a:pt x="8" y="635"/>
                      </a:cubicBezTo>
                      <a:cubicBezTo>
                        <a:pt x="16" y="597"/>
                        <a:pt x="30" y="545"/>
                        <a:pt x="53" y="499"/>
                      </a:cubicBezTo>
                      <a:cubicBezTo>
                        <a:pt x="76" y="453"/>
                        <a:pt x="114" y="400"/>
                        <a:pt x="144" y="362"/>
                      </a:cubicBezTo>
                      <a:cubicBezTo>
                        <a:pt x="174" y="324"/>
                        <a:pt x="196" y="302"/>
                        <a:pt x="234" y="272"/>
                      </a:cubicBezTo>
                      <a:cubicBezTo>
                        <a:pt x="272" y="242"/>
                        <a:pt x="318" y="211"/>
                        <a:pt x="371" y="181"/>
                      </a:cubicBezTo>
                      <a:cubicBezTo>
                        <a:pt x="424" y="151"/>
                        <a:pt x="484" y="120"/>
                        <a:pt x="552" y="90"/>
                      </a:cubicBezTo>
                      <a:cubicBezTo>
                        <a:pt x="620" y="60"/>
                        <a:pt x="741" y="15"/>
                        <a:pt x="779" y="0"/>
                      </a:cubicBezTo>
                    </a:path>
                  </a:pathLst>
                </a:custGeom>
                <a:noFill/>
                <a:ln w="38100" cmpd="sng">
                  <a:solidFill>
                    <a:srgbClr val="0000FF"/>
                  </a:solidFill>
                  <a:round/>
                  <a:headEnd/>
                  <a:tailEnd/>
                </a:ln>
              </p:spPr>
              <p:txBody>
                <a:bodyPr/>
                <a:lstStyle/>
                <a:p>
                  <a:endParaRPr lang="en-US"/>
                </a:p>
              </p:txBody>
            </p:sp>
            <p:sp>
              <p:nvSpPr>
                <p:cNvPr id="107" name="Freeform 36"/>
                <p:cNvSpPr>
                  <a:spLocks/>
                </p:cNvSpPr>
                <p:nvPr/>
              </p:nvSpPr>
              <p:spPr bwMode="auto">
                <a:xfrm flipV="1">
                  <a:off x="5562600" y="6033386"/>
                  <a:ext cx="1889986" cy="895989"/>
                </a:xfrm>
                <a:custGeom>
                  <a:avLst/>
                  <a:gdLst>
                    <a:gd name="T0" fmla="*/ 5 w 779"/>
                    <a:gd name="T1" fmla="*/ 317 h 725"/>
                    <a:gd name="T2" fmla="*/ 5 w 779"/>
                    <a:gd name="T3" fmla="*/ 278 h 725"/>
                    <a:gd name="T4" fmla="*/ 34 w 779"/>
                    <a:gd name="T5" fmla="*/ 218 h 725"/>
                    <a:gd name="T6" fmla="*/ 94 w 779"/>
                    <a:gd name="T7" fmla="*/ 158 h 725"/>
                    <a:gd name="T8" fmla="*/ 152 w 779"/>
                    <a:gd name="T9" fmla="*/ 119 h 725"/>
                    <a:gd name="T10" fmla="*/ 241 w 779"/>
                    <a:gd name="T11" fmla="*/ 79 h 725"/>
                    <a:gd name="T12" fmla="*/ 359 w 779"/>
                    <a:gd name="T13" fmla="*/ 39 h 725"/>
                    <a:gd name="T14" fmla="*/ 507 w 779"/>
                    <a:gd name="T15" fmla="*/ 0 h 725"/>
                    <a:gd name="T16" fmla="*/ 0 60000 65536"/>
                    <a:gd name="T17" fmla="*/ 0 60000 65536"/>
                    <a:gd name="T18" fmla="*/ 0 60000 65536"/>
                    <a:gd name="T19" fmla="*/ 0 60000 65536"/>
                    <a:gd name="T20" fmla="*/ 0 60000 65536"/>
                    <a:gd name="T21" fmla="*/ 0 60000 65536"/>
                    <a:gd name="T22" fmla="*/ 0 60000 65536"/>
                    <a:gd name="T23" fmla="*/ 0 60000 65536"/>
                    <a:gd name="T24" fmla="*/ 0 w 779"/>
                    <a:gd name="T25" fmla="*/ 0 h 725"/>
                    <a:gd name="T26" fmla="*/ 779 w 779"/>
                    <a:gd name="T27" fmla="*/ 725 h 7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79" h="725">
                      <a:moveTo>
                        <a:pt x="8" y="725"/>
                      </a:moveTo>
                      <a:cubicBezTo>
                        <a:pt x="4" y="699"/>
                        <a:pt x="0" y="673"/>
                        <a:pt x="8" y="635"/>
                      </a:cubicBezTo>
                      <a:cubicBezTo>
                        <a:pt x="16" y="597"/>
                        <a:pt x="30" y="545"/>
                        <a:pt x="53" y="499"/>
                      </a:cubicBezTo>
                      <a:cubicBezTo>
                        <a:pt x="76" y="453"/>
                        <a:pt x="114" y="400"/>
                        <a:pt x="144" y="362"/>
                      </a:cubicBezTo>
                      <a:cubicBezTo>
                        <a:pt x="174" y="324"/>
                        <a:pt x="196" y="302"/>
                        <a:pt x="234" y="272"/>
                      </a:cubicBezTo>
                      <a:cubicBezTo>
                        <a:pt x="272" y="242"/>
                        <a:pt x="318" y="211"/>
                        <a:pt x="371" y="181"/>
                      </a:cubicBezTo>
                      <a:cubicBezTo>
                        <a:pt x="424" y="151"/>
                        <a:pt x="484" y="120"/>
                        <a:pt x="552" y="90"/>
                      </a:cubicBezTo>
                      <a:cubicBezTo>
                        <a:pt x="620" y="60"/>
                        <a:pt x="741" y="15"/>
                        <a:pt x="779" y="0"/>
                      </a:cubicBezTo>
                    </a:path>
                  </a:pathLst>
                </a:custGeom>
                <a:noFill/>
                <a:ln w="38100" cmpd="sng">
                  <a:solidFill>
                    <a:srgbClr val="0000FF"/>
                  </a:solidFill>
                  <a:prstDash val="dash"/>
                  <a:round/>
                  <a:headEnd/>
                  <a:tailEnd/>
                </a:ln>
              </p:spPr>
              <p:txBody>
                <a:bodyPr/>
                <a:lstStyle/>
                <a:p>
                  <a:endParaRPr lang="en-US"/>
                </a:p>
              </p:txBody>
            </p:sp>
            <p:sp>
              <p:nvSpPr>
                <p:cNvPr id="105" name="Rectangle 104"/>
                <p:cNvSpPr/>
                <p:nvPr/>
              </p:nvSpPr>
              <p:spPr bwMode="auto">
                <a:xfrm>
                  <a:off x="5604075" y="6031375"/>
                  <a:ext cx="152400"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grpSp>
          <p:cxnSp>
            <p:nvCxnSpPr>
              <p:cNvPr id="109" name="Straight Arrow Connector 108"/>
              <p:cNvCxnSpPr/>
              <p:nvPr/>
            </p:nvCxnSpPr>
            <p:spPr bwMode="auto">
              <a:xfrm>
                <a:off x="4419600" y="5791200"/>
                <a:ext cx="2971800" cy="0"/>
              </a:xfrm>
              <a:prstGeom prst="straightConnector1">
                <a:avLst/>
              </a:prstGeom>
              <a:noFill/>
              <a:ln w="12700" cap="flat" cmpd="sng" algn="ctr">
                <a:solidFill>
                  <a:schemeClr val="tx1"/>
                </a:solidFill>
                <a:prstDash val="solid"/>
                <a:round/>
                <a:headEnd type="none" w="med" len="med"/>
                <a:tailEnd type="arrow"/>
              </a:ln>
              <a:effectLst/>
            </p:spPr>
          </p:cxnSp>
          <p:cxnSp>
            <p:nvCxnSpPr>
              <p:cNvPr id="110" name="Straight Arrow Connector 109"/>
              <p:cNvCxnSpPr/>
              <p:nvPr/>
            </p:nvCxnSpPr>
            <p:spPr bwMode="auto">
              <a:xfrm flipV="1">
                <a:off x="5715000" y="4724400"/>
                <a:ext cx="0" cy="2057400"/>
              </a:xfrm>
              <a:prstGeom prst="straightConnector1">
                <a:avLst/>
              </a:prstGeom>
              <a:noFill/>
              <a:ln w="12700" cap="flat" cmpd="sng" algn="ctr">
                <a:solidFill>
                  <a:schemeClr val="tx1"/>
                </a:solidFill>
                <a:prstDash val="solid"/>
                <a:round/>
                <a:headEnd type="none" w="med" len="med"/>
                <a:tailEnd type="arrow"/>
              </a:ln>
              <a:effectLst/>
            </p:spPr>
          </p:cxnSp>
          <p:graphicFrame>
            <p:nvGraphicFramePr>
              <p:cNvPr id="113" name="Object 20"/>
              <p:cNvGraphicFramePr>
                <a:graphicFrameLocks noChangeAspect="1"/>
              </p:cNvGraphicFramePr>
              <p:nvPr/>
            </p:nvGraphicFramePr>
            <p:xfrm>
              <a:off x="7450138" y="5835650"/>
              <a:ext cx="419100" cy="452438"/>
            </p:xfrm>
            <a:graphic>
              <a:graphicData uri="http://schemas.openxmlformats.org/presentationml/2006/ole">
                <mc:AlternateContent xmlns:mc="http://schemas.openxmlformats.org/markup-compatibility/2006">
                  <mc:Choice xmlns:v="urn:schemas-microsoft-com:vml" Requires="v">
                    <p:oleObj spid="_x0000_s528290" name="משוואה" r:id="rId26" imgW="152280" imgH="215640" progId="Equation.3">
                      <p:embed/>
                    </p:oleObj>
                  </mc:Choice>
                  <mc:Fallback>
                    <p:oleObj name="משוואה" r:id="rId26" imgW="152280" imgH="215640" progId="Equation.3">
                      <p:embed/>
                      <p:pic>
                        <p:nvPicPr>
                          <p:cNvPr id="0" name="Picture 17"/>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450138" y="5835650"/>
                            <a:ext cx="419100" cy="452438"/>
                          </a:xfrm>
                          <a:prstGeom prst="rect">
                            <a:avLst/>
                          </a:prstGeom>
                          <a:solidFill>
                            <a:schemeClr val="bg1"/>
                          </a:solidFill>
                        </p:spPr>
                      </p:pic>
                    </p:oleObj>
                  </mc:Fallback>
                </mc:AlternateContent>
              </a:graphicData>
            </a:graphic>
          </p:graphicFrame>
        </p:grpSp>
      </p:grpSp>
      <p:sp>
        <p:nvSpPr>
          <p:cNvPr id="115" name="Rectangle 114"/>
          <p:cNvSpPr/>
          <p:nvPr/>
        </p:nvSpPr>
        <p:spPr>
          <a:xfrm>
            <a:off x="344328" y="2667000"/>
            <a:ext cx="1866217" cy="400110"/>
          </a:xfrm>
          <a:prstGeom prst="rect">
            <a:avLst/>
          </a:prstGeom>
        </p:spPr>
        <p:txBody>
          <a:bodyPr wrap="none">
            <a:spAutoFit/>
          </a:bodyPr>
          <a:lstStyle/>
          <a:p>
            <a:r>
              <a:rPr lang="en-US" altLang="he-IL" dirty="0" smtClean="0"/>
              <a:t>of            and </a:t>
            </a:r>
            <a:endParaRPr lang="en-US" dirty="0"/>
          </a:p>
        </p:txBody>
      </p:sp>
      <p:sp>
        <p:nvSpPr>
          <p:cNvPr id="36866" name="Text Box 28"/>
          <p:cNvSpPr txBox="1">
            <a:spLocks noChangeArrowheads="1"/>
          </p:cNvSpPr>
          <p:nvPr/>
        </p:nvSpPr>
        <p:spPr bwMode="auto">
          <a:xfrm>
            <a:off x="0" y="0"/>
            <a:ext cx="8763000" cy="427038"/>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latin typeface="Comic Sans MS" pitchFamily="66" charset="0"/>
              </a:rPr>
              <a:t>  </a:t>
            </a:r>
            <a:r>
              <a:rPr lang="en-US" altLang="en-US" sz="2200" b="1" dirty="0">
                <a:solidFill>
                  <a:srgbClr val="AC0000"/>
                </a:solidFill>
              </a:rPr>
              <a:t>Nonlinear dynamics: </a:t>
            </a:r>
            <a:r>
              <a:rPr lang="en-US" altLang="en-US" sz="2200" b="1" dirty="0" err="1" smtClean="0">
                <a:solidFill>
                  <a:srgbClr val="AC0000"/>
                </a:solidFill>
                <a:latin typeface="Comic Sans MS" pitchFamily="66" charset="0"/>
              </a:rPr>
              <a:t>bistability</a:t>
            </a:r>
            <a:r>
              <a:rPr lang="en-US" altLang="en-US" sz="2200" b="1" dirty="0" smtClean="0">
                <a:solidFill>
                  <a:srgbClr val="AC0000"/>
                </a:solidFill>
                <a:latin typeface="Comic Sans MS" pitchFamily="66" charset="0"/>
              </a:rPr>
              <a:t> and </a:t>
            </a:r>
            <a:r>
              <a:rPr lang="en-US" altLang="he-IL" sz="2200" b="1" dirty="0" smtClean="0">
                <a:solidFill>
                  <a:srgbClr val="AC0000"/>
                </a:solidFill>
                <a:latin typeface="Comic Sans MS" pitchFamily="66" charset="0"/>
              </a:rPr>
              <a:t>hysteresis</a:t>
            </a:r>
            <a:endParaRPr lang="en-US" altLang="en-US" sz="2200" b="1" dirty="0">
              <a:solidFill>
                <a:srgbClr val="AC0000"/>
              </a:solidFill>
              <a:latin typeface="Comic Sans MS" pitchFamily="66" charset="0"/>
            </a:endParaRPr>
          </a:p>
        </p:txBody>
      </p:sp>
      <p:grpSp>
        <p:nvGrpSpPr>
          <p:cNvPr id="2" name="Group 3"/>
          <p:cNvGrpSpPr>
            <a:grpSpLocks/>
          </p:cNvGrpSpPr>
          <p:nvPr/>
        </p:nvGrpSpPr>
        <p:grpSpPr bwMode="auto">
          <a:xfrm>
            <a:off x="8720138" y="0"/>
            <a:ext cx="457200" cy="6858000"/>
            <a:chOff x="5493" y="0"/>
            <a:chExt cx="288" cy="4320"/>
          </a:xfrm>
        </p:grpSpPr>
        <p:sp>
          <p:nvSpPr>
            <p:cNvPr id="36909" name="Rectangle 4"/>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gn="l" rtl="0" eaLnBrk="0" hangingPunct="0">
                <a:lnSpc>
                  <a:spcPct val="40000"/>
                </a:lnSpc>
                <a:spcBef>
                  <a:spcPct val="50000"/>
                </a:spcBef>
              </a:pPr>
              <a:endParaRPr lang="en-US" altLang="he-IL" sz="1200" b="1">
                <a:solidFill>
                  <a:schemeClr val="bg1"/>
                </a:solidFill>
                <a:latin typeface="Comic Sans MS" pitchFamily="66" charset="0"/>
              </a:endParaRPr>
            </a:p>
            <a:p>
              <a:pPr algn="ctr" rtl="0" eaLnBrk="0" hangingPunct="0">
                <a:lnSpc>
                  <a:spcPct val="40000"/>
                </a:lnSpc>
                <a:spcBef>
                  <a:spcPct val="50000"/>
                </a:spcBef>
              </a:pPr>
              <a:r>
                <a:rPr lang="en-US" altLang="he-IL" sz="1600" b="1">
                  <a:solidFill>
                    <a:schemeClr val="bg1"/>
                  </a:solidFill>
                  <a:latin typeface="Comic Sans MS" pitchFamily="66" charset="0"/>
                </a:rPr>
                <a:t>     </a:t>
              </a:r>
              <a:r>
                <a:rPr lang="en-US" altLang="he-IL" sz="1600">
                  <a:solidFill>
                    <a:schemeClr val="bg1"/>
                  </a:solidFill>
                  <a:latin typeface="Comic Sans MS" pitchFamily="66" charset="0"/>
                </a:rPr>
                <a:t>Ben Gurion University,  Ehud Meron -  www.bgu.ac.il/~ehud</a:t>
              </a:r>
              <a:endParaRPr lang="en-US" altLang="en-US" sz="1600">
                <a:solidFill>
                  <a:schemeClr val="bg1"/>
                </a:solidFill>
                <a:latin typeface="Comic Sans MS" pitchFamily="66" charset="0"/>
              </a:endParaRPr>
            </a:p>
          </p:txBody>
        </p:sp>
        <p:pic>
          <p:nvPicPr>
            <p:cNvPr id="36910" name="Picture 5" descr="bgu_logo_small"/>
            <p:cNvPicPr>
              <a:picLocks noChangeAspect="1" noChangeArrowheads="1"/>
            </p:cNvPicPr>
            <p:nvPr/>
          </p:nvPicPr>
          <p:blipFill>
            <a:blip r:embed="rId28" cstate="print"/>
            <a:srcRect/>
            <a:stretch>
              <a:fillRect/>
            </a:stretch>
          </p:blipFill>
          <p:spPr bwMode="auto">
            <a:xfrm>
              <a:off x="5493" y="21"/>
              <a:ext cx="288" cy="246"/>
            </a:xfrm>
            <a:prstGeom prst="rect">
              <a:avLst/>
            </a:prstGeom>
            <a:noFill/>
            <a:ln w="9525">
              <a:noFill/>
              <a:miter lim="800000"/>
              <a:headEnd/>
              <a:tailEnd/>
            </a:ln>
          </p:spPr>
        </p:pic>
      </p:grpSp>
      <p:grpSp>
        <p:nvGrpSpPr>
          <p:cNvPr id="102" name="Group 101"/>
          <p:cNvGrpSpPr/>
          <p:nvPr/>
        </p:nvGrpSpPr>
        <p:grpSpPr>
          <a:xfrm>
            <a:off x="3505200" y="381000"/>
            <a:ext cx="5105400" cy="2895600"/>
            <a:chOff x="3505200" y="381000"/>
            <a:chExt cx="5105400" cy="2895600"/>
          </a:xfrm>
        </p:grpSpPr>
        <p:grpSp>
          <p:nvGrpSpPr>
            <p:cNvPr id="97" name="Group 96"/>
            <p:cNvGrpSpPr/>
            <p:nvPr/>
          </p:nvGrpSpPr>
          <p:grpSpPr>
            <a:xfrm>
              <a:off x="3505200" y="381000"/>
              <a:ext cx="5105400" cy="2895600"/>
              <a:chOff x="7467600" y="0"/>
              <a:chExt cx="5105400" cy="2895600"/>
            </a:xfrm>
          </p:grpSpPr>
          <p:sp>
            <p:nvSpPr>
              <p:cNvPr id="92" name="Rectangle 91"/>
              <p:cNvSpPr/>
              <p:nvPr/>
            </p:nvSpPr>
            <p:spPr bwMode="auto">
              <a:xfrm>
                <a:off x="7467600" y="0"/>
                <a:ext cx="5105400" cy="2895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grpSp>
            <p:nvGrpSpPr>
              <p:cNvPr id="54" name="Group 53"/>
              <p:cNvGrpSpPr/>
              <p:nvPr/>
            </p:nvGrpSpPr>
            <p:grpSpPr>
              <a:xfrm>
                <a:off x="7543800" y="99350"/>
                <a:ext cx="4953000" cy="2654038"/>
                <a:chOff x="3352800" y="762000"/>
                <a:chExt cx="4953000" cy="2654038"/>
              </a:xfrm>
              <a:noFill/>
            </p:grpSpPr>
            <p:graphicFrame>
              <p:nvGraphicFramePr>
                <p:cNvPr id="55" name="Object 20"/>
                <p:cNvGraphicFramePr>
                  <a:graphicFrameLocks noChangeAspect="1"/>
                </p:cNvGraphicFramePr>
                <p:nvPr/>
              </p:nvGraphicFramePr>
              <p:xfrm>
                <a:off x="7921625" y="2057400"/>
                <a:ext cx="384175" cy="373063"/>
              </p:xfrm>
              <a:graphic>
                <a:graphicData uri="http://schemas.openxmlformats.org/presentationml/2006/ole">
                  <mc:AlternateContent xmlns:mc="http://schemas.openxmlformats.org/markup-compatibility/2006">
                    <mc:Choice xmlns:v="urn:schemas-microsoft-com:vml" Requires="v">
                      <p:oleObj spid="_x0000_s528291" name="משוואה" r:id="rId29" imgW="139680" imgH="177480" progId="Equation.3">
                        <p:embed/>
                      </p:oleObj>
                    </mc:Choice>
                    <mc:Fallback>
                      <p:oleObj name="משוואה" r:id="rId29" imgW="139680" imgH="177480" progId="Equation.3">
                        <p:embed/>
                        <p:pic>
                          <p:nvPicPr>
                            <p:cNvPr id="0"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1625" y="2057400"/>
                              <a:ext cx="384175" cy="373063"/>
                            </a:xfrm>
                            <a:prstGeom prst="rect">
                              <a:avLst/>
                            </a:prstGeom>
                            <a:solidFill>
                              <a:schemeClr val="bg1"/>
                            </a:solidFill>
                          </p:spPr>
                        </p:pic>
                      </p:oleObj>
                    </mc:Fallback>
                  </mc:AlternateContent>
                </a:graphicData>
              </a:graphic>
            </p:graphicFrame>
            <p:graphicFrame>
              <p:nvGraphicFramePr>
                <p:cNvPr id="59" name="Object 50"/>
                <p:cNvGraphicFramePr>
                  <a:graphicFrameLocks noChangeAspect="1"/>
                </p:cNvGraphicFramePr>
                <p:nvPr/>
              </p:nvGraphicFramePr>
              <p:xfrm>
                <a:off x="5638800" y="2388263"/>
                <a:ext cx="517525" cy="377825"/>
              </p:xfrm>
              <a:graphic>
                <a:graphicData uri="http://schemas.openxmlformats.org/presentationml/2006/ole">
                  <mc:AlternateContent xmlns:mc="http://schemas.openxmlformats.org/markup-compatibility/2006">
                    <mc:Choice xmlns:v="urn:schemas-microsoft-com:vml" Requires="v">
                      <p:oleObj spid="_x0000_s528292" name="משוואה" r:id="rId30" imgW="266400" imgH="215640" progId="Equation.3">
                        <p:embed/>
                      </p:oleObj>
                    </mc:Choice>
                    <mc:Fallback>
                      <p:oleObj name="משוואה" r:id="rId30" imgW="266400" imgH="215640" progId="Equation.3">
                        <p:embed/>
                        <p:pic>
                          <p:nvPicPr>
                            <p:cNvPr id="0" name="Picture 20"/>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638800" y="2388263"/>
                              <a:ext cx="517525" cy="377825"/>
                            </a:xfrm>
                            <a:prstGeom prst="rect">
                              <a:avLst/>
                            </a:prstGeom>
                            <a:solidFill>
                              <a:schemeClr val="bg1"/>
                            </a:solidFill>
                          </p:spPr>
                        </p:pic>
                      </p:oleObj>
                    </mc:Fallback>
                  </mc:AlternateContent>
                </a:graphicData>
              </a:graphic>
            </p:graphicFrame>
            <p:grpSp>
              <p:nvGrpSpPr>
                <p:cNvPr id="64" name="Group 74"/>
                <p:cNvGrpSpPr/>
                <p:nvPr/>
              </p:nvGrpSpPr>
              <p:grpSpPr>
                <a:xfrm>
                  <a:off x="3657600" y="1652326"/>
                  <a:ext cx="3803650" cy="1763712"/>
                  <a:chOff x="4940300" y="1652326"/>
                  <a:chExt cx="2736850" cy="1763712"/>
                </a:xfrm>
                <a:grpFill/>
              </p:grpSpPr>
              <p:grpSp>
                <p:nvGrpSpPr>
                  <p:cNvPr id="78" name="Group 35"/>
                  <p:cNvGrpSpPr>
                    <a:grpSpLocks/>
                  </p:cNvGrpSpPr>
                  <p:nvPr/>
                </p:nvGrpSpPr>
                <p:grpSpPr bwMode="auto">
                  <a:xfrm>
                    <a:off x="6037262" y="1652326"/>
                    <a:ext cx="1365250" cy="1763712"/>
                    <a:chOff x="4559" y="3593"/>
                    <a:chExt cx="511" cy="624"/>
                  </a:xfrm>
                  <a:grpFill/>
                </p:grpSpPr>
                <p:sp>
                  <p:nvSpPr>
                    <p:cNvPr id="90" name="Freeform 36"/>
                    <p:cNvSpPr>
                      <a:spLocks/>
                    </p:cNvSpPr>
                    <p:nvPr/>
                  </p:nvSpPr>
                  <p:spPr bwMode="auto">
                    <a:xfrm>
                      <a:off x="4561" y="3593"/>
                      <a:ext cx="509" cy="317"/>
                    </a:xfrm>
                    <a:custGeom>
                      <a:avLst/>
                      <a:gdLst>
                        <a:gd name="T0" fmla="*/ 5 w 779"/>
                        <a:gd name="T1" fmla="*/ 317 h 725"/>
                        <a:gd name="T2" fmla="*/ 5 w 779"/>
                        <a:gd name="T3" fmla="*/ 278 h 725"/>
                        <a:gd name="T4" fmla="*/ 34 w 779"/>
                        <a:gd name="T5" fmla="*/ 218 h 725"/>
                        <a:gd name="T6" fmla="*/ 94 w 779"/>
                        <a:gd name="T7" fmla="*/ 158 h 725"/>
                        <a:gd name="T8" fmla="*/ 152 w 779"/>
                        <a:gd name="T9" fmla="*/ 119 h 725"/>
                        <a:gd name="T10" fmla="*/ 241 w 779"/>
                        <a:gd name="T11" fmla="*/ 79 h 725"/>
                        <a:gd name="T12" fmla="*/ 359 w 779"/>
                        <a:gd name="T13" fmla="*/ 39 h 725"/>
                        <a:gd name="T14" fmla="*/ 507 w 779"/>
                        <a:gd name="T15" fmla="*/ 0 h 725"/>
                        <a:gd name="T16" fmla="*/ 0 60000 65536"/>
                        <a:gd name="T17" fmla="*/ 0 60000 65536"/>
                        <a:gd name="T18" fmla="*/ 0 60000 65536"/>
                        <a:gd name="T19" fmla="*/ 0 60000 65536"/>
                        <a:gd name="T20" fmla="*/ 0 60000 65536"/>
                        <a:gd name="T21" fmla="*/ 0 60000 65536"/>
                        <a:gd name="T22" fmla="*/ 0 60000 65536"/>
                        <a:gd name="T23" fmla="*/ 0 60000 65536"/>
                        <a:gd name="T24" fmla="*/ 0 w 779"/>
                        <a:gd name="T25" fmla="*/ 0 h 725"/>
                        <a:gd name="T26" fmla="*/ 779 w 779"/>
                        <a:gd name="T27" fmla="*/ 725 h 7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79" h="725">
                          <a:moveTo>
                            <a:pt x="8" y="725"/>
                          </a:moveTo>
                          <a:cubicBezTo>
                            <a:pt x="4" y="699"/>
                            <a:pt x="0" y="673"/>
                            <a:pt x="8" y="635"/>
                          </a:cubicBezTo>
                          <a:cubicBezTo>
                            <a:pt x="16" y="597"/>
                            <a:pt x="30" y="545"/>
                            <a:pt x="53" y="499"/>
                          </a:cubicBezTo>
                          <a:cubicBezTo>
                            <a:pt x="76" y="453"/>
                            <a:pt x="114" y="400"/>
                            <a:pt x="144" y="362"/>
                          </a:cubicBezTo>
                          <a:cubicBezTo>
                            <a:pt x="174" y="324"/>
                            <a:pt x="196" y="302"/>
                            <a:pt x="234" y="272"/>
                          </a:cubicBezTo>
                          <a:cubicBezTo>
                            <a:pt x="272" y="242"/>
                            <a:pt x="318" y="211"/>
                            <a:pt x="371" y="181"/>
                          </a:cubicBezTo>
                          <a:cubicBezTo>
                            <a:pt x="424" y="151"/>
                            <a:pt x="484" y="120"/>
                            <a:pt x="552" y="90"/>
                          </a:cubicBezTo>
                          <a:cubicBezTo>
                            <a:pt x="620" y="60"/>
                            <a:pt x="741" y="15"/>
                            <a:pt x="779" y="0"/>
                          </a:cubicBezTo>
                        </a:path>
                      </a:pathLst>
                    </a:custGeom>
                    <a:grpFill/>
                    <a:ln w="38100" cmpd="sng">
                      <a:solidFill>
                        <a:srgbClr val="0000FF"/>
                      </a:solidFill>
                      <a:round/>
                      <a:headEnd/>
                      <a:tailEnd/>
                    </a:ln>
                  </p:spPr>
                  <p:txBody>
                    <a:bodyPr/>
                    <a:lstStyle/>
                    <a:p>
                      <a:endParaRPr lang="en-US"/>
                    </a:p>
                  </p:txBody>
                </p:sp>
                <p:sp>
                  <p:nvSpPr>
                    <p:cNvPr id="91" name="Freeform 37"/>
                    <p:cNvSpPr>
                      <a:spLocks/>
                    </p:cNvSpPr>
                    <p:nvPr/>
                  </p:nvSpPr>
                  <p:spPr bwMode="auto">
                    <a:xfrm flipV="1">
                      <a:off x="4559" y="3900"/>
                      <a:ext cx="509" cy="317"/>
                    </a:xfrm>
                    <a:custGeom>
                      <a:avLst/>
                      <a:gdLst>
                        <a:gd name="T0" fmla="*/ 5 w 779"/>
                        <a:gd name="T1" fmla="*/ 317 h 725"/>
                        <a:gd name="T2" fmla="*/ 5 w 779"/>
                        <a:gd name="T3" fmla="*/ 278 h 725"/>
                        <a:gd name="T4" fmla="*/ 34 w 779"/>
                        <a:gd name="T5" fmla="*/ 218 h 725"/>
                        <a:gd name="T6" fmla="*/ 94 w 779"/>
                        <a:gd name="T7" fmla="*/ 158 h 725"/>
                        <a:gd name="T8" fmla="*/ 152 w 779"/>
                        <a:gd name="T9" fmla="*/ 119 h 725"/>
                        <a:gd name="T10" fmla="*/ 241 w 779"/>
                        <a:gd name="T11" fmla="*/ 79 h 725"/>
                        <a:gd name="T12" fmla="*/ 359 w 779"/>
                        <a:gd name="T13" fmla="*/ 39 h 725"/>
                        <a:gd name="T14" fmla="*/ 507 w 779"/>
                        <a:gd name="T15" fmla="*/ 0 h 725"/>
                        <a:gd name="T16" fmla="*/ 0 60000 65536"/>
                        <a:gd name="T17" fmla="*/ 0 60000 65536"/>
                        <a:gd name="T18" fmla="*/ 0 60000 65536"/>
                        <a:gd name="T19" fmla="*/ 0 60000 65536"/>
                        <a:gd name="T20" fmla="*/ 0 60000 65536"/>
                        <a:gd name="T21" fmla="*/ 0 60000 65536"/>
                        <a:gd name="T22" fmla="*/ 0 60000 65536"/>
                        <a:gd name="T23" fmla="*/ 0 60000 65536"/>
                        <a:gd name="T24" fmla="*/ 0 w 779"/>
                        <a:gd name="T25" fmla="*/ 0 h 725"/>
                        <a:gd name="T26" fmla="*/ 779 w 779"/>
                        <a:gd name="T27" fmla="*/ 725 h 7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79" h="725">
                          <a:moveTo>
                            <a:pt x="8" y="725"/>
                          </a:moveTo>
                          <a:cubicBezTo>
                            <a:pt x="4" y="699"/>
                            <a:pt x="0" y="673"/>
                            <a:pt x="8" y="635"/>
                          </a:cubicBezTo>
                          <a:cubicBezTo>
                            <a:pt x="16" y="597"/>
                            <a:pt x="30" y="545"/>
                            <a:pt x="53" y="499"/>
                          </a:cubicBezTo>
                          <a:cubicBezTo>
                            <a:pt x="76" y="453"/>
                            <a:pt x="114" y="400"/>
                            <a:pt x="144" y="362"/>
                          </a:cubicBezTo>
                          <a:cubicBezTo>
                            <a:pt x="174" y="324"/>
                            <a:pt x="196" y="302"/>
                            <a:pt x="234" y="272"/>
                          </a:cubicBezTo>
                          <a:cubicBezTo>
                            <a:pt x="272" y="242"/>
                            <a:pt x="318" y="211"/>
                            <a:pt x="371" y="181"/>
                          </a:cubicBezTo>
                          <a:cubicBezTo>
                            <a:pt x="424" y="151"/>
                            <a:pt x="484" y="120"/>
                            <a:pt x="552" y="90"/>
                          </a:cubicBezTo>
                          <a:cubicBezTo>
                            <a:pt x="620" y="60"/>
                            <a:pt x="741" y="15"/>
                            <a:pt x="779" y="0"/>
                          </a:cubicBezTo>
                        </a:path>
                      </a:pathLst>
                    </a:custGeom>
                    <a:grpFill/>
                    <a:ln w="38100" cmpd="sng">
                      <a:solidFill>
                        <a:srgbClr val="0000FF"/>
                      </a:solidFill>
                      <a:round/>
                      <a:headEnd/>
                      <a:tailEnd/>
                    </a:ln>
                  </p:spPr>
                  <p:txBody>
                    <a:bodyPr/>
                    <a:lstStyle/>
                    <a:p>
                      <a:endParaRPr lang="en-US"/>
                    </a:p>
                  </p:txBody>
                </p:sp>
              </p:grpSp>
              <p:sp>
                <p:nvSpPr>
                  <p:cNvPr id="79" name="Line 52"/>
                  <p:cNvSpPr>
                    <a:spLocks noChangeShapeType="1"/>
                  </p:cNvSpPr>
                  <p:nvPr/>
                </p:nvSpPr>
                <p:spPr bwMode="auto">
                  <a:xfrm>
                    <a:off x="4940300" y="2098675"/>
                    <a:ext cx="1368425" cy="0"/>
                  </a:xfrm>
                  <a:prstGeom prst="line">
                    <a:avLst/>
                  </a:prstGeom>
                  <a:grpFill/>
                  <a:ln w="38100">
                    <a:solidFill>
                      <a:srgbClr val="0000FF"/>
                    </a:solidFill>
                    <a:round/>
                    <a:headEnd/>
                    <a:tailEnd/>
                  </a:ln>
                </p:spPr>
                <p:txBody>
                  <a:bodyPr/>
                  <a:lstStyle/>
                  <a:p>
                    <a:endParaRPr lang="en-US"/>
                  </a:p>
                </p:txBody>
              </p:sp>
              <p:sp>
                <p:nvSpPr>
                  <p:cNvPr id="81" name="Line 53"/>
                  <p:cNvSpPr>
                    <a:spLocks noChangeShapeType="1"/>
                  </p:cNvSpPr>
                  <p:nvPr/>
                </p:nvSpPr>
                <p:spPr bwMode="auto">
                  <a:xfrm>
                    <a:off x="6308725" y="2098675"/>
                    <a:ext cx="1368425" cy="0"/>
                  </a:xfrm>
                  <a:prstGeom prst="line">
                    <a:avLst/>
                  </a:prstGeom>
                  <a:grpFill/>
                  <a:ln w="38100">
                    <a:solidFill>
                      <a:srgbClr val="0000FF"/>
                    </a:solidFill>
                    <a:prstDash val="dash"/>
                    <a:round/>
                    <a:headEnd/>
                    <a:tailEnd/>
                  </a:ln>
                </p:spPr>
                <p:txBody>
                  <a:bodyPr/>
                  <a:lstStyle/>
                  <a:p>
                    <a:endParaRPr lang="en-US"/>
                  </a:p>
                </p:txBody>
              </p:sp>
              <p:cxnSp>
                <p:nvCxnSpPr>
                  <p:cNvPr id="82" name="Straight Connector 81"/>
                  <p:cNvCxnSpPr/>
                  <p:nvPr/>
                </p:nvCxnSpPr>
                <p:spPr bwMode="auto">
                  <a:xfrm>
                    <a:off x="5978325" y="2526175"/>
                    <a:ext cx="152400" cy="0"/>
                  </a:xfrm>
                  <a:prstGeom prst="line">
                    <a:avLst/>
                  </a:prstGeom>
                  <a:grpFill/>
                  <a:ln w="57150" cap="flat" cmpd="sng" algn="ctr">
                    <a:solidFill>
                      <a:schemeClr val="bg1"/>
                    </a:solidFill>
                    <a:prstDash val="solid"/>
                    <a:round/>
                    <a:headEnd type="none" w="med" len="med"/>
                    <a:tailEnd type="none" w="med" len="med"/>
                  </a:ln>
                  <a:effectLst/>
                </p:spPr>
              </p:cxnSp>
              <p:cxnSp>
                <p:nvCxnSpPr>
                  <p:cNvPr id="84" name="Straight Connector 83"/>
                  <p:cNvCxnSpPr/>
                  <p:nvPr/>
                </p:nvCxnSpPr>
                <p:spPr bwMode="auto">
                  <a:xfrm>
                    <a:off x="6019800" y="2403675"/>
                    <a:ext cx="152400" cy="0"/>
                  </a:xfrm>
                  <a:prstGeom prst="line">
                    <a:avLst/>
                  </a:prstGeom>
                  <a:grpFill/>
                  <a:ln w="57150" cap="flat" cmpd="sng" algn="ctr">
                    <a:solidFill>
                      <a:schemeClr val="bg1"/>
                    </a:solidFill>
                    <a:prstDash val="solid"/>
                    <a:round/>
                    <a:headEnd type="none" w="med" len="med"/>
                    <a:tailEnd type="none" w="med" len="med"/>
                  </a:ln>
                  <a:effectLst/>
                </p:spPr>
              </p:cxnSp>
              <p:cxnSp>
                <p:nvCxnSpPr>
                  <p:cNvPr id="85" name="Straight Connector 84"/>
                  <p:cNvCxnSpPr/>
                  <p:nvPr/>
                </p:nvCxnSpPr>
                <p:spPr bwMode="auto">
                  <a:xfrm>
                    <a:off x="6096000" y="2286000"/>
                    <a:ext cx="152400" cy="0"/>
                  </a:xfrm>
                  <a:prstGeom prst="line">
                    <a:avLst/>
                  </a:prstGeom>
                  <a:grpFill/>
                  <a:ln w="57150" cap="flat" cmpd="sng" algn="ctr">
                    <a:solidFill>
                      <a:schemeClr val="bg1"/>
                    </a:solidFill>
                    <a:prstDash val="solid"/>
                    <a:round/>
                    <a:headEnd type="none" w="med" len="med"/>
                    <a:tailEnd type="none" w="med" len="med"/>
                  </a:ln>
                  <a:effectLst/>
                </p:spPr>
              </p:cxnSp>
              <p:cxnSp>
                <p:nvCxnSpPr>
                  <p:cNvPr id="87" name="Straight Connector 86"/>
                  <p:cNvCxnSpPr/>
                  <p:nvPr/>
                </p:nvCxnSpPr>
                <p:spPr bwMode="auto">
                  <a:xfrm>
                    <a:off x="6137475" y="2154825"/>
                    <a:ext cx="152400" cy="0"/>
                  </a:xfrm>
                  <a:prstGeom prst="line">
                    <a:avLst/>
                  </a:prstGeom>
                  <a:grpFill/>
                  <a:ln w="57150" cap="flat" cmpd="sng" algn="ctr">
                    <a:solidFill>
                      <a:schemeClr val="bg1"/>
                    </a:solidFill>
                    <a:prstDash val="solid"/>
                    <a:round/>
                    <a:headEnd type="none" w="med" len="med"/>
                    <a:tailEnd type="none" w="med" len="med"/>
                  </a:ln>
                  <a:effectLst/>
                </p:spPr>
              </p:cxnSp>
              <p:cxnSp>
                <p:nvCxnSpPr>
                  <p:cNvPr id="89" name="Straight Connector 88"/>
                  <p:cNvCxnSpPr/>
                  <p:nvPr/>
                </p:nvCxnSpPr>
                <p:spPr bwMode="auto">
                  <a:xfrm>
                    <a:off x="6587925" y="2209800"/>
                    <a:ext cx="152400" cy="0"/>
                  </a:xfrm>
                  <a:prstGeom prst="line">
                    <a:avLst/>
                  </a:prstGeom>
                  <a:grpFill/>
                  <a:ln w="57150" cap="flat" cmpd="sng" algn="ctr">
                    <a:solidFill>
                      <a:schemeClr val="bg1"/>
                    </a:solidFill>
                    <a:prstDash val="solid"/>
                    <a:round/>
                    <a:headEnd type="none" w="med" len="med"/>
                    <a:tailEnd type="none" w="med" len="med"/>
                  </a:ln>
                  <a:effectLst/>
                </p:spPr>
              </p:cxnSp>
            </p:grpSp>
            <p:cxnSp>
              <p:nvCxnSpPr>
                <p:cNvPr id="65" name="Straight Arrow Connector 64"/>
                <p:cNvCxnSpPr/>
                <p:nvPr/>
              </p:nvCxnSpPr>
              <p:spPr bwMode="auto">
                <a:xfrm>
                  <a:off x="3352800" y="2092125"/>
                  <a:ext cx="4495800" cy="0"/>
                </a:xfrm>
                <a:prstGeom prst="straightConnector1">
                  <a:avLst/>
                </a:prstGeom>
                <a:grpFill/>
                <a:ln w="12700" cap="flat" cmpd="sng" algn="ctr">
                  <a:solidFill>
                    <a:schemeClr val="tx1"/>
                  </a:solidFill>
                  <a:prstDash val="solid"/>
                  <a:round/>
                  <a:headEnd type="none" w="med" len="med"/>
                  <a:tailEnd type="arrow"/>
                </a:ln>
                <a:effectLst/>
              </p:spPr>
            </p:cxnSp>
            <p:cxnSp>
              <p:nvCxnSpPr>
                <p:cNvPr id="66" name="Straight Arrow Connector 65"/>
                <p:cNvCxnSpPr/>
                <p:nvPr/>
              </p:nvCxnSpPr>
              <p:spPr bwMode="auto">
                <a:xfrm flipV="1">
                  <a:off x="5562600" y="1143000"/>
                  <a:ext cx="0" cy="2057400"/>
                </a:xfrm>
                <a:prstGeom prst="straightConnector1">
                  <a:avLst/>
                </a:prstGeom>
                <a:grpFill/>
                <a:ln w="12700" cap="flat" cmpd="sng" algn="ctr">
                  <a:solidFill>
                    <a:schemeClr val="tx1"/>
                  </a:solidFill>
                  <a:prstDash val="solid"/>
                  <a:round/>
                  <a:headEnd type="none" w="med" len="med"/>
                  <a:tailEnd type="arrow"/>
                </a:ln>
                <a:effectLst/>
              </p:spPr>
            </p:cxnSp>
            <p:sp>
              <p:nvSpPr>
                <p:cNvPr id="67" name="Text Box 11"/>
                <p:cNvSpPr txBox="1">
                  <a:spLocks noChangeArrowheads="1"/>
                </p:cNvSpPr>
                <p:nvPr/>
              </p:nvSpPr>
              <p:spPr bwMode="auto">
                <a:xfrm>
                  <a:off x="5181600" y="762000"/>
                  <a:ext cx="457200" cy="457200"/>
                </a:xfrm>
                <a:prstGeom prst="rect">
                  <a:avLst/>
                </a:prstGeom>
                <a:grpFill/>
                <a:ln w="9525">
                  <a:noFill/>
                  <a:miter lim="800000"/>
                  <a:headEnd/>
                  <a:tailEnd/>
                </a:ln>
              </p:spPr>
              <p:txBody>
                <a:bodyPr>
                  <a:spAutoFit/>
                </a:bodyPr>
                <a:lstStyle/>
                <a:p>
                  <a:pPr algn="l" rtl="0" eaLnBrk="0" hangingPunct="0">
                    <a:spcBef>
                      <a:spcPct val="50000"/>
                    </a:spcBef>
                  </a:pPr>
                  <a:r>
                    <a:rPr lang="en-US" altLang="en-US" sz="2400" i="1" dirty="0">
                      <a:latin typeface="+mj-lt"/>
                      <a:cs typeface="Levenim MT" pitchFamily="2" charset="-79"/>
                      <a:sym typeface="Math1" pitchFamily="2" charset="2"/>
                    </a:rPr>
                    <a:t>u</a:t>
                  </a:r>
                  <a:endParaRPr lang="en-US" altLang="en-US" sz="2400" i="1" baseline="-25000" dirty="0">
                    <a:latin typeface="+mj-lt"/>
                    <a:cs typeface="Levenim MT" pitchFamily="2" charset="-79"/>
                    <a:sym typeface="Math1" pitchFamily="2" charset="2"/>
                  </a:endParaRPr>
                </a:p>
              </p:txBody>
            </p:sp>
            <p:graphicFrame>
              <p:nvGraphicFramePr>
                <p:cNvPr id="69" name="Object 50"/>
                <p:cNvGraphicFramePr>
                  <a:graphicFrameLocks noChangeAspect="1"/>
                </p:cNvGraphicFramePr>
                <p:nvPr/>
              </p:nvGraphicFramePr>
              <p:xfrm>
                <a:off x="4648200" y="1581150"/>
                <a:ext cx="862013" cy="400050"/>
              </p:xfrm>
              <a:graphic>
                <a:graphicData uri="http://schemas.openxmlformats.org/presentationml/2006/ole">
                  <mc:AlternateContent xmlns:mc="http://schemas.openxmlformats.org/markup-compatibility/2006">
                    <mc:Choice xmlns:v="urn:schemas-microsoft-com:vml" Requires="v">
                      <p:oleObj spid="_x0000_s528293" name="משוואה" r:id="rId32" imgW="444240" imgH="228600" progId="Equation.3">
                        <p:embed/>
                      </p:oleObj>
                    </mc:Choice>
                    <mc:Fallback>
                      <p:oleObj name="משוואה" r:id="rId32" imgW="444240" imgH="228600" progId="Equation.3">
                        <p:embed/>
                        <p:pic>
                          <p:nvPicPr>
                            <p:cNvPr id="0"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8200" y="1581150"/>
                              <a:ext cx="862013" cy="400050"/>
                            </a:xfrm>
                            <a:prstGeom prst="rect">
                              <a:avLst/>
                            </a:prstGeom>
                            <a:solidFill>
                              <a:schemeClr val="bg1"/>
                            </a:solidFill>
                          </p:spPr>
                        </p:pic>
                      </p:oleObj>
                    </mc:Fallback>
                  </mc:AlternateContent>
                </a:graphicData>
              </a:graphic>
            </p:graphicFrame>
            <p:cxnSp>
              <p:nvCxnSpPr>
                <p:cNvPr id="70" name="Straight Connector 69"/>
                <p:cNvCxnSpPr/>
                <p:nvPr/>
              </p:nvCxnSpPr>
              <p:spPr bwMode="auto">
                <a:xfrm>
                  <a:off x="5527875" y="2601912"/>
                  <a:ext cx="76200" cy="0"/>
                </a:xfrm>
                <a:prstGeom prst="line">
                  <a:avLst/>
                </a:prstGeom>
                <a:grpFill/>
                <a:ln w="19050"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a:off x="5181600" y="2057400"/>
                  <a:ext cx="0" cy="76200"/>
                </a:xfrm>
                <a:prstGeom prst="line">
                  <a:avLst/>
                </a:prstGeom>
                <a:grpFill/>
                <a:ln w="19050" cap="flat" cmpd="sng" algn="ctr">
                  <a:solidFill>
                    <a:schemeClr val="tx1"/>
                  </a:solidFill>
                  <a:prstDash val="solid"/>
                  <a:round/>
                  <a:headEnd type="none" w="med" len="med"/>
                  <a:tailEnd type="none" w="med" len="med"/>
                </a:ln>
                <a:effectLst/>
              </p:spPr>
            </p:cxnSp>
          </p:grpSp>
        </p:grpSp>
        <p:graphicFrame>
          <p:nvGraphicFramePr>
            <p:cNvPr id="98" name="Object 50"/>
            <p:cNvGraphicFramePr>
              <a:graphicFrameLocks noChangeAspect="1"/>
            </p:cNvGraphicFramePr>
            <p:nvPr/>
          </p:nvGraphicFramePr>
          <p:xfrm>
            <a:off x="7458075" y="795338"/>
            <a:ext cx="690563" cy="311150"/>
          </p:xfrm>
          <a:graphic>
            <a:graphicData uri="http://schemas.openxmlformats.org/presentationml/2006/ole">
              <mc:AlternateContent xmlns:mc="http://schemas.openxmlformats.org/markup-compatibility/2006">
                <mc:Choice xmlns:v="urn:schemas-microsoft-com:vml" Requires="v">
                  <p:oleObj spid="_x0000_s528294" name="משוואה" r:id="rId33" imgW="355320" imgH="177480" progId="Equation.3">
                    <p:embed/>
                  </p:oleObj>
                </mc:Choice>
                <mc:Fallback>
                  <p:oleObj name="משוואה" r:id="rId33" imgW="355320" imgH="177480" progId="Equation.3">
                    <p:embed/>
                    <p:pic>
                      <p:nvPicPr>
                        <p:cNvPr id="0" name="Picture 22"/>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7458075" y="795338"/>
                          <a:ext cx="690563" cy="311150"/>
                        </a:xfrm>
                        <a:prstGeom prst="rect">
                          <a:avLst/>
                        </a:prstGeom>
                        <a:solidFill>
                          <a:schemeClr val="bg1"/>
                        </a:solidFill>
                      </p:spPr>
                    </p:pic>
                  </p:oleObj>
                </mc:Fallback>
              </mc:AlternateContent>
            </a:graphicData>
          </a:graphic>
        </p:graphicFrame>
      </p:grpSp>
      <mc:AlternateContent xmlns:mc="http://schemas.openxmlformats.org/markup-compatibility/2006" xmlns:a14="http://schemas.microsoft.com/office/drawing/2010/main">
        <mc:Choice Requires="a14">
          <p:sp>
            <p:nvSpPr>
              <p:cNvPr id="104" name="TextBox 103"/>
              <p:cNvSpPr txBox="1"/>
              <p:nvPr/>
            </p:nvSpPr>
            <p:spPr>
              <a:xfrm>
                <a:off x="170002" y="647700"/>
                <a:ext cx="394479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 </m:t>
                      </m:r>
                      <m:acc>
                        <m:accPr>
                          <m:chr m:val="̇"/>
                          <m:ctrlPr>
                            <a:rPr lang="en-US" sz="2400" b="0" i="1" smtClean="0">
                              <a:latin typeface="Cambria Math"/>
                            </a:rPr>
                          </m:ctrlPr>
                        </m:accPr>
                        <m:e>
                          <m:r>
                            <a:rPr lang="en-US" sz="2400" b="0" i="1" smtClean="0">
                              <a:latin typeface="Cambria Math"/>
                            </a:rPr>
                            <m:t>𝑢</m:t>
                          </m:r>
                        </m:e>
                      </m:acc>
                      <m:r>
                        <a:rPr lang="en-US" sz="2400" b="0" i="1" smtClean="0">
                          <a:latin typeface="Cambria Math"/>
                        </a:rPr>
                        <m:t>=</m:t>
                      </m:r>
                      <m:r>
                        <a:rPr lang="en-US" sz="2400" b="0" i="1" smtClean="0">
                          <a:latin typeface="Cambria Math"/>
                        </a:rPr>
                        <m:t>𝜆</m:t>
                      </m:r>
                      <m:r>
                        <a:rPr lang="en-US" sz="2400" b="0" i="1" smtClean="0">
                          <a:latin typeface="Cambria Math"/>
                        </a:rPr>
                        <m:t>𝑢</m:t>
                      </m:r>
                      <m:r>
                        <a:rPr lang="en-US" sz="2400" b="0" i="1" smtClean="0">
                          <a:latin typeface="Cambria Math"/>
                        </a:rPr>
                        <m:t>−</m:t>
                      </m:r>
                      <m:sSup>
                        <m:sSupPr>
                          <m:ctrlPr>
                            <a:rPr lang="en-US" sz="2400" b="0" i="1" smtClean="0">
                              <a:latin typeface="Cambria Math"/>
                            </a:rPr>
                          </m:ctrlPr>
                        </m:sSupPr>
                        <m:e>
                          <m:r>
                            <a:rPr lang="en-US" sz="2400" b="0" i="1" smtClean="0">
                              <a:latin typeface="Cambria Math"/>
                            </a:rPr>
                            <m:t>𝑢</m:t>
                          </m:r>
                        </m:e>
                        <m:sup>
                          <m:r>
                            <a:rPr lang="en-US" sz="2400" b="0" i="1" smtClean="0">
                              <a:latin typeface="Cambria Math"/>
                            </a:rPr>
                            <m:t>3</m:t>
                          </m:r>
                        </m:sup>
                      </m:sSup>
                      <m:r>
                        <a:rPr lang="en-US" sz="2400" b="0" i="1" smtClean="0">
                          <a:latin typeface="Cambria Math"/>
                        </a:rPr>
                        <m:t>+</m:t>
                      </m:r>
                      <m:r>
                        <a:rPr lang="en-US" sz="2400" b="0" i="1" smtClean="0">
                          <a:solidFill>
                            <a:srgbClr val="0000FF"/>
                          </a:solidFill>
                          <a:latin typeface="Cambria Math"/>
                        </a:rPr>
                        <m:t>𝑎</m:t>
                      </m:r>
                      <m:sSup>
                        <m:sSupPr>
                          <m:ctrlPr>
                            <a:rPr lang="en-US" sz="2400" b="0" i="1" smtClean="0">
                              <a:solidFill>
                                <a:srgbClr val="0000FF"/>
                              </a:solidFill>
                              <a:latin typeface="Cambria Math"/>
                            </a:rPr>
                          </m:ctrlPr>
                        </m:sSupPr>
                        <m:e>
                          <m:r>
                            <a:rPr lang="en-US" sz="2400" b="0" i="1" smtClean="0">
                              <a:solidFill>
                                <a:srgbClr val="0000FF"/>
                              </a:solidFill>
                              <a:latin typeface="Cambria Math"/>
                            </a:rPr>
                            <m:t>𝑢</m:t>
                          </m:r>
                        </m:e>
                        <m:sup>
                          <m:r>
                            <a:rPr lang="en-US" sz="2400" b="0" i="1" smtClean="0">
                              <a:solidFill>
                                <a:srgbClr val="0000FF"/>
                              </a:solidFill>
                              <a:latin typeface="Cambria Math"/>
                            </a:rPr>
                            <m:t>2</m:t>
                          </m:r>
                        </m:sup>
                      </m:sSup>
                      <m:r>
                        <a:rPr lang="en-US" sz="2400" b="0" i="1" smtClean="0">
                          <a:latin typeface="Cambria Math"/>
                        </a:rPr>
                        <m:t>+</m:t>
                      </m:r>
                      <m:r>
                        <a:rPr lang="en-US" sz="2400" b="0" i="1" smtClean="0">
                          <a:solidFill>
                            <a:srgbClr val="0000FF"/>
                          </a:solidFill>
                          <a:latin typeface="Cambria Math"/>
                        </a:rPr>
                        <m:t>𝑏</m:t>
                      </m:r>
                      <m:r>
                        <a:rPr lang="en-US" sz="2400" b="0" i="1" smtClean="0">
                          <a:latin typeface="Cambria Math"/>
                        </a:rPr>
                        <m:t>=</m:t>
                      </m:r>
                      <m:r>
                        <a:rPr lang="en-US" sz="2400" b="0" i="1" smtClean="0">
                          <a:latin typeface="Cambria Math"/>
                        </a:rPr>
                        <m:t>0</m:t>
                      </m:r>
                    </m:oMath>
                  </m:oMathPara>
                </a14:m>
                <a:endParaRPr lang="en-US" sz="2400" dirty="0"/>
              </a:p>
            </p:txBody>
          </p:sp>
        </mc:Choice>
        <mc:Fallback xmlns="">
          <p:sp>
            <p:nvSpPr>
              <p:cNvPr id="104" name="TextBox 103"/>
              <p:cNvSpPr txBox="1">
                <a:spLocks noRot="1" noChangeAspect="1" noMove="1" noResize="1" noEditPoints="1" noAdjustHandles="1" noChangeArrowheads="1" noChangeShapeType="1" noTextEdit="1"/>
              </p:cNvSpPr>
              <p:nvPr/>
            </p:nvSpPr>
            <p:spPr>
              <a:xfrm>
                <a:off x="170002" y="647700"/>
                <a:ext cx="3944798" cy="461665"/>
              </a:xfrm>
              <a:prstGeom prst="rect">
                <a:avLst/>
              </a:prstGeom>
              <a:blipFill rotWithShape="1">
                <a:blip r:embed="rId35"/>
                <a:stretch>
                  <a:fillRect/>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dissolve">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dissolve">
                                      <p:cBhvr>
                                        <p:cTn id="12" dur="500"/>
                                        <p:tgtEl>
                                          <p:spTgt spid="11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2"/>
                                        </p:tgtEl>
                                        <p:attrNameLst>
                                          <p:attrName>style.visibility</p:attrName>
                                        </p:attrNameLst>
                                      </p:cBhvr>
                                      <p:to>
                                        <p:strVal val="visible"/>
                                      </p:to>
                                    </p:set>
                                    <p:animEffect transition="in" filter="dissolve">
                                      <p:cBhvr>
                                        <p:cTn id="17"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Text Box 97"/>
          <p:cNvSpPr txBox="1">
            <a:spLocks noChangeArrowheads="1"/>
          </p:cNvSpPr>
          <p:nvPr/>
        </p:nvSpPr>
        <p:spPr bwMode="auto">
          <a:xfrm>
            <a:off x="0" y="-1588"/>
            <a:ext cx="8763000" cy="430213"/>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rPr>
              <a:t>  </a:t>
            </a:r>
            <a:r>
              <a:rPr lang="en-US" altLang="en-US" sz="2200" b="1" dirty="0" smtClean="0">
                <a:solidFill>
                  <a:srgbClr val="AC0000"/>
                </a:solidFill>
              </a:rPr>
              <a:t>Pattern forming instabilities: symmetry breaking</a:t>
            </a:r>
            <a:endParaRPr lang="en-US" altLang="en-US" sz="2200" b="1" dirty="0">
              <a:solidFill>
                <a:srgbClr val="AC0000"/>
              </a:solidFill>
            </a:endParaRPr>
          </a:p>
        </p:txBody>
      </p:sp>
      <p:grpSp>
        <p:nvGrpSpPr>
          <p:cNvPr id="2" name="Group 98"/>
          <p:cNvGrpSpPr>
            <a:grpSpLocks/>
          </p:cNvGrpSpPr>
          <p:nvPr/>
        </p:nvGrpSpPr>
        <p:grpSpPr bwMode="auto">
          <a:xfrm>
            <a:off x="8720138" y="0"/>
            <a:ext cx="457200" cy="6858000"/>
            <a:chOff x="5493" y="0"/>
            <a:chExt cx="288" cy="4320"/>
          </a:xfrm>
        </p:grpSpPr>
        <p:sp>
          <p:nvSpPr>
            <p:cNvPr id="19463" name="Rectangle 99"/>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chemeClr val="bg1"/>
                </a:solidFill>
              </a:endParaRPr>
            </a:p>
            <a:p>
              <a:pPr algn="ctr">
                <a:lnSpc>
                  <a:spcPct val="40000"/>
                </a:lnSpc>
              </a:pPr>
              <a:r>
                <a:rPr lang="en-US" altLang="he-IL" sz="1600" b="1">
                  <a:solidFill>
                    <a:schemeClr val="bg1"/>
                  </a:solidFill>
                </a:rPr>
                <a:t>     </a:t>
              </a:r>
              <a:r>
                <a:rPr lang="en-US" altLang="he-IL" sz="1600">
                  <a:solidFill>
                    <a:schemeClr val="bg1"/>
                  </a:solidFill>
                </a:rPr>
                <a:t>Ben Gurion University,  Ehud Meron -  www.bgu.ac.il/~ehud</a:t>
              </a:r>
              <a:endParaRPr lang="en-US" altLang="en-US" sz="1600">
                <a:solidFill>
                  <a:schemeClr val="bg1"/>
                </a:solidFill>
              </a:endParaRPr>
            </a:p>
          </p:txBody>
        </p:sp>
        <p:pic>
          <p:nvPicPr>
            <p:cNvPr id="19464" name="Picture 100" descr="bgu_logo_small"/>
            <p:cNvPicPr>
              <a:picLocks noChangeAspect="1" noChangeArrowheads="1"/>
            </p:cNvPicPr>
            <p:nvPr/>
          </p:nvPicPr>
          <p:blipFill>
            <a:blip r:embed="rId5" cstate="print"/>
            <a:srcRect/>
            <a:stretch>
              <a:fillRect/>
            </a:stretch>
          </p:blipFill>
          <p:spPr bwMode="auto">
            <a:xfrm>
              <a:off x="5493" y="21"/>
              <a:ext cx="288" cy="246"/>
            </a:xfrm>
            <a:prstGeom prst="rect">
              <a:avLst/>
            </a:prstGeom>
            <a:noFill/>
            <a:ln w="9525">
              <a:noFill/>
              <a:miter lim="800000"/>
              <a:headEnd/>
              <a:tailEnd/>
            </a:ln>
          </p:spPr>
        </p:pic>
      </p:grpSp>
      <p:sp>
        <p:nvSpPr>
          <p:cNvPr id="103" name="Oval 102"/>
          <p:cNvSpPr/>
          <p:nvPr/>
        </p:nvSpPr>
        <p:spPr bwMode="auto">
          <a:xfrm>
            <a:off x="5791200" y="1828800"/>
            <a:ext cx="609600" cy="56263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200" name="Rectangle 38"/>
          <p:cNvSpPr>
            <a:spLocks noChangeArrowheads="1"/>
          </p:cNvSpPr>
          <p:nvPr/>
        </p:nvSpPr>
        <p:spPr bwMode="auto">
          <a:xfrm>
            <a:off x="323125" y="4343400"/>
            <a:ext cx="6400800" cy="2323713"/>
          </a:xfrm>
          <a:prstGeom prst="rect">
            <a:avLst/>
          </a:prstGeom>
          <a:noFill/>
          <a:ln w="9525">
            <a:noFill/>
            <a:miter lim="800000"/>
            <a:headEnd/>
            <a:tailEnd/>
          </a:ln>
        </p:spPr>
        <p:txBody>
          <a:bodyPr wrap="square">
            <a:spAutoFit/>
          </a:bodyPr>
          <a:lstStyle/>
          <a:p>
            <a:pPr>
              <a:spcBef>
                <a:spcPts val="300"/>
              </a:spcBef>
            </a:pPr>
            <a:r>
              <a:rPr lang="en-US" dirty="0" smtClean="0"/>
              <a:t>Such systems generally have uniform states that can go through instabilities. </a:t>
            </a:r>
          </a:p>
          <a:p>
            <a:pPr>
              <a:spcBef>
                <a:spcPts val="300"/>
              </a:spcBef>
            </a:pPr>
            <a:r>
              <a:rPr lang="en-US" dirty="0" smtClean="0"/>
              <a:t>When the fastest growing perturbation is uniform the instability results in another uniform state – </a:t>
            </a:r>
            <a:r>
              <a:rPr lang="en-US" dirty="0" smtClean="0">
                <a:solidFill>
                  <a:srgbClr val="C00000"/>
                </a:solidFill>
              </a:rPr>
              <a:t>a uniform instability</a:t>
            </a:r>
            <a:r>
              <a:rPr lang="en-US" dirty="0" smtClean="0"/>
              <a:t>.</a:t>
            </a:r>
          </a:p>
          <a:p>
            <a:pPr>
              <a:spcBef>
                <a:spcPts val="300"/>
              </a:spcBef>
            </a:pPr>
            <a:r>
              <a:rPr lang="en-US" dirty="0" smtClean="0"/>
              <a:t>When it is non-uniform it results in a patterned state – </a:t>
            </a:r>
            <a:r>
              <a:rPr lang="en-US" dirty="0" smtClean="0">
                <a:solidFill>
                  <a:srgbClr val="C00000"/>
                </a:solidFill>
              </a:rPr>
              <a:t>a non-uniform instability</a:t>
            </a:r>
            <a:endParaRPr lang="en-US" dirty="0">
              <a:solidFill>
                <a:srgbClr val="C00000"/>
              </a:solidFill>
            </a:endParaRPr>
          </a:p>
        </p:txBody>
      </p:sp>
      <p:sp>
        <p:nvSpPr>
          <p:cNvPr id="32" name="Rectangle 38"/>
          <p:cNvSpPr>
            <a:spLocks noChangeArrowheads="1"/>
          </p:cNvSpPr>
          <p:nvPr/>
        </p:nvSpPr>
        <p:spPr bwMode="auto">
          <a:xfrm>
            <a:off x="304800" y="657761"/>
            <a:ext cx="4800600" cy="1015663"/>
          </a:xfrm>
          <a:prstGeom prst="rect">
            <a:avLst/>
          </a:prstGeom>
          <a:noFill/>
          <a:ln w="9525">
            <a:noFill/>
            <a:miter lim="800000"/>
            <a:headEnd/>
            <a:tailEnd/>
          </a:ln>
        </p:spPr>
        <p:txBody>
          <a:bodyPr wrap="square">
            <a:spAutoFit/>
          </a:bodyPr>
          <a:lstStyle/>
          <a:p>
            <a:r>
              <a:rPr lang="en-US" dirty="0" smtClean="0"/>
              <a:t>A </a:t>
            </a:r>
            <a:r>
              <a:rPr lang="en-US" dirty="0" smtClean="0">
                <a:solidFill>
                  <a:srgbClr val="FF0000"/>
                </a:solidFill>
              </a:rPr>
              <a:t>spatially extended </a:t>
            </a:r>
            <a:r>
              <a:rPr lang="en-US" dirty="0" smtClean="0"/>
              <a:t>system generally shows non-uniform distributions of the state variables.</a:t>
            </a:r>
            <a:endParaRPr lang="en-US" dirty="0">
              <a:solidFill>
                <a:srgbClr val="C00000"/>
              </a:solidFill>
            </a:endParaRPr>
          </a:p>
        </p:txBody>
      </p:sp>
      <p:grpSp>
        <p:nvGrpSpPr>
          <p:cNvPr id="34" name="Group 33"/>
          <p:cNvGrpSpPr/>
          <p:nvPr/>
        </p:nvGrpSpPr>
        <p:grpSpPr>
          <a:xfrm>
            <a:off x="5562600" y="609601"/>
            <a:ext cx="3048000" cy="3352800"/>
            <a:chOff x="4607695" y="1118593"/>
            <a:chExt cx="4430205" cy="4901207"/>
          </a:xfrm>
        </p:grpSpPr>
        <p:pic>
          <p:nvPicPr>
            <p:cNvPr id="35" name="Picture 1"/>
            <p:cNvPicPr>
              <a:picLocks noChangeAspect="1" noChangeArrowheads="1"/>
            </p:cNvPicPr>
            <p:nvPr/>
          </p:nvPicPr>
          <p:blipFill>
            <a:blip r:embed="rId6" cstate="print"/>
            <a:srcRect/>
            <a:stretch>
              <a:fillRect/>
            </a:stretch>
          </p:blipFill>
          <p:spPr bwMode="auto">
            <a:xfrm>
              <a:off x="4607695" y="1118593"/>
              <a:ext cx="4430205" cy="4901207"/>
            </a:xfrm>
            <a:prstGeom prst="rect">
              <a:avLst/>
            </a:prstGeom>
            <a:noFill/>
            <a:ln w="9525">
              <a:noFill/>
              <a:miter lim="800000"/>
              <a:headEnd/>
              <a:tailEnd/>
            </a:ln>
          </p:spPr>
        </p:pic>
        <p:sp>
          <p:nvSpPr>
            <p:cNvPr id="36" name="TextBox 15"/>
            <p:cNvSpPr txBox="1">
              <a:spLocks noChangeArrowheads="1"/>
            </p:cNvSpPr>
            <p:nvPr/>
          </p:nvSpPr>
          <p:spPr bwMode="auto">
            <a:xfrm>
              <a:off x="4648201" y="1219200"/>
              <a:ext cx="2506862" cy="674873"/>
            </a:xfrm>
            <a:prstGeom prst="rect">
              <a:avLst/>
            </a:prstGeom>
            <a:solidFill>
              <a:schemeClr val="bg1"/>
            </a:solidFill>
            <a:ln w="9525">
              <a:noFill/>
              <a:miter lim="800000"/>
              <a:headEnd/>
              <a:tailEnd/>
            </a:ln>
          </p:spPr>
          <p:txBody>
            <a:bodyPr wrap="square">
              <a:spAutoFit/>
            </a:bodyPr>
            <a:lstStyle/>
            <a:p>
              <a:pPr algn="ctr">
                <a:spcBef>
                  <a:spcPct val="0"/>
                </a:spcBef>
              </a:pPr>
              <a:r>
                <a:rPr lang="en-US" sz="1200" dirty="0" smtClean="0"/>
                <a:t>Fairy Circles in Namibia, S. </a:t>
              </a:r>
              <a:r>
                <a:rPr lang="en-US" sz="1200" dirty="0" err="1" smtClean="0"/>
                <a:t>Getzin</a:t>
              </a:r>
              <a:endParaRPr lang="en-US" sz="1200" dirty="0"/>
            </a:p>
          </p:txBody>
        </p:sp>
      </p:grpSp>
      <p:grpSp>
        <p:nvGrpSpPr>
          <p:cNvPr id="46" name="Group 45"/>
          <p:cNvGrpSpPr/>
          <p:nvPr/>
        </p:nvGrpSpPr>
        <p:grpSpPr>
          <a:xfrm>
            <a:off x="304800" y="1651337"/>
            <a:ext cx="5486400" cy="1169551"/>
            <a:chOff x="304800" y="1651337"/>
            <a:chExt cx="5486400" cy="1169551"/>
          </a:xfrm>
        </p:grpSpPr>
        <p:sp>
          <p:nvSpPr>
            <p:cNvPr id="37" name="Rectangle 38"/>
            <p:cNvSpPr>
              <a:spLocks noChangeArrowheads="1"/>
            </p:cNvSpPr>
            <p:nvPr/>
          </p:nvSpPr>
          <p:spPr bwMode="auto">
            <a:xfrm>
              <a:off x="304800" y="1651337"/>
              <a:ext cx="4800600" cy="1169551"/>
            </a:xfrm>
            <a:prstGeom prst="rect">
              <a:avLst/>
            </a:prstGeom>
            <a:noFill/>
            <a:ln w="9525">
              <a:noFill/>
              <a:miter lim="800000"/>
              <a:headEnd/>
              <a:tailEnd/>
            </a:ln>
          </p:spPr>
          <p:txBody>
            <a:bodyPr wrap="square">
              <a:spAutoFit/>
            </a:bodyPr>
            <a:lstStyle/>
            <a:p>
              <a:r>
                <a:rPr lang="en-US" dirty="0" smtClean="0"/>
                <a:t>The non-uniformity can originate from:</a:t>
              </a:r>
            </a:p>
            <a:p>
              <a:pPr marL="457200" indent="-457200">
                <a:buAutoNum type="arabicPeriod"/>
              </a:pPr>
              <a:r>
                <a:rPr lang="en-US" dirty="0" smtClean="0"/>
                <a:t>A non-uniform environment, e.g. topography</a:t>
              </a:r>
            </a:p>
          </p:txBody>
        </p:sp>
        <p:cxnSp>
          <p:nvCxnSpPr>
            <p:cNvPr id="39" name="Straight Arrow Connector 38"/>
            <p:cNvCxnSpPr/>
            <p:nvPr/>
          </p:nvCxnSpPr>
          <p:spPr bwMode="auto">
            <a:xfrm>
              <a:off x="4495800" y="2590800"/>
              <a:ext cx="1295400" cy="0"/>
            </a:xfrm>
            <a:prstGeom prst="straightConnector1">
              <a:avLst/>
            </a:prstGeom>
            <a:noFill/>
            <a:ln w="28575" cap="flat" cmpd="sng" algn="ctr">
              <a:solidFill>
                <a:srgbClr val="0000FF"/>
              </a:solidFill>
              <a:prstDash val="solid"/>
              <a:round/>
              <a:headEnd type="none" w="med" len="med"/>
              <a:tailEnd type="arrow"/>
            </a:ln>
            <a:effectLst/>
          </p:spPr>
        </p:cxnSp>
      </p:grpSp>
      <p:grpSp>
        <p:nvGrpSpPr>
          <p:cNvPr id="47" name="Group 46"/>
          <p:cNvGrpSpPr/>
          <p:nvPr/>
        </p:nvGrpSpPr>
        <p:grpSpPr>
          <a:xfrm>
            <a:off x="304800" y="2876490"/>
            <a:ext cx="7010400" cy="400110"/>
            <a:chOff x="304800" y="2876490"/>
            <a:chExt cx="7010400" cy="400110"/>
          </a:xfrm>
        </p:grpSpPr>
        <p:cxnSp>
          <p:nvCxnSpPr>
            <p:cNvPr id="43" name="Straight Arrow Connector 42"/>
            <p:cNvCxnSpPr/>
            <p:nvPr/>
          </p:nvCxnSpPr>
          <p:spPr bwMode="auto">
            <a:xfrm>
              <a:off x="3276600" y="3124200"/>
              <a:ext cx="4038600" cy="0"/>
            </a:xfrm>
            <a:prstGeom prst="straightConnector1">
              <a:avLst/>
            </a:prstGeom>
            <a:noFill/>
            <a:ln w="28575" cap="flat" cmpd="sng" algn="ctr">
              <a:solidFill>
                <a:srgbClr val="0000FF"/>
              </a:solidFill>
              <a:prstDash val="solid"/>
              <a:round/>
              <a:headEnd type="none" w="med" len="med"/>
              <a:tailEnd type="arrow"/>
            </a:ln>
            <a:effectLst/>
          </p:spPr>
        </p:cxnSp>
        <p:sp>
          <p:nvSpPr>
            <p:cNvPr id="45" name="Rectangle 44"/>
            <p:cNvSpPr/>
            <p:nvPr/>
          </p:nvSpPr>
          <p:spPr>
            <a:xfrm>
              <a:off x="304800" y="2876490"/>
              <a:ext cx="4800600" cy="400110"/>
            </a:xfrm>
            <a:prstGeom prst="rect">
              <a:avLst/>
            </a:prstGeom>
          </p:spPr>
          <p:txBody>
            <a:bodyPr wrap="square">
              <a:spAutoFit/>
            </a:bodyPr>
            <a:lstStyle/>
            <a:p>
              <a:pPr marL="457200" indent="-457200">
                <a:buFont typeface="+mj-lt"/>
                <a:buAutoNum type="arabicPeriod" startAt="2"/>
              </a:pPr>
              <a:r>
                <a:rPr lang="en-US" dirty="0" smtClean="0"/>
                <a:t>Self organization</a:t>
              </a:r>
              <a:endParaRPr lang="en-US" dirty="0"/>
            </a:p>
          </p:txBody>
        </p:sp>
      </p:grpSp>
      <p:sp>
        <p:nvSpPr>
          <p:cNvPr id="48" name="Rectangle 38"/>
          <p:cNvSpPr>
            <a:spLocks noChangeArrowheads="1"/>
          </p:cNvSpPr>
          <p:nvPr/>
        </p:nvSpPr>
        <p:spPr bwMode="auto">
          <a:xfrm>
            <a:off x="304800" y="3581400"/>
            <a:ext cx="5257800" cy="707886"/>
          </a:xfrm>
          <a:prstGeom prst="rect">
            <a:avLst/>
          </a:prstGeom>
          <a:noFill/>
          <a:ln w="9525">
            <a:noFill/>
            <a:miter lim="800000"/>
            <a:headEnd/>
            <a:tailEnd/>
          </a:ln>
        </p:spPr>
        <p:txBody>
          <a:bodyPr wrap="square">
            <a:spAutoFit/>
          </a:bodyPr>
          <a:lstStyle/>
          <a:p>
            <a:r>
              <a:rPr lang="en-US" dirty="0" smtClean="0">
                <a:solidFill>
                  <a:srgbClr val="C00000"/>
                </a:solidFill>
              </a:rPr>
              <a:t>Focus on self-organization in  uniform environments.</a:t>
            </a:r>
          </a:p>
        </p:txBody>
      </p:sp>
      <p:pic>
        <p:nvPicPr>
          <p:cNvPr id="4" name="media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629400" y="4365292"/>
            <a:ext cx="1981200" cy="1981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dissolv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dissolv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dissolve">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0"/>
                                        </p:tgtEl>
                                        <p:attrNameLst>
                                          <p:attrName>style.visibility</p:attrName>
                                        </p:attrNameLst>
                                      </p:cBhvr>
                                      <p:to>
                                        <p:strVal val="visible"/>
                                      </p:to>
                                    </p:set>
                                    <p:animEffect transition="in" filter="fade">
                                      <p:cBhvr>
                                        <p:cTn id="22" dur="5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4"/>
                                        </p:tgtEl>
                                      </p:cBhvr>
                                    </p:cmd>
                                  </p:childTnLst>
                                </p:cTn>
                              </p:par>
                            </p:childTnLst>
                          </p:cTn>
                        </p:par>
                      </p:childTnLst>
                    </p:cTn>
                  </p:par>
                </p:childTnLst>
              </p:cTn>
              <p:nextCondLst>
                <p:cond evt="onClick" delay="0">
                  <p:tgtEl>
                    <p:spTgt spid="4"/>
                  </p:tgtEl>
                </p:cond>
              </p:nextCondLst>
            </p:seq>
            <p:video>
              <p:cMediaNode vol="80000">
                <p:cTn id="28" fill="hold" display="0">
                  <p:stCondLst>
                    <p:cond delay="indefinite"/>
                  </p:stCondLst>
                </p:cTn>
                <p:tgtEl>
                  <p:spTgt spid="4"/>
                </p:tgtEl>
              </p:cMediaNode>
            </p:video>
          </p:childTnLst>
        </p:cTn>
      </p:par>
    </p:tnLst>
    <p:bldLst>
      <p:bldP spid="200" grpId="0"/>
      <p:bldP spid="4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Text Box 97"/>
          <p:cNvSpPr txBox="1">
            <a:spLocks noChangeArrowheads="1"/>
          </p:cNvSpPr>
          <p:nvPr/>
        </p:nvSpPr>
        <p:spPr bwMode="auto">
          <a:xfrm>
            <a:off x="0" y="-1588"/>
            <a:ext cx="8763000" cy="430213"/>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rPr>
              <a:t> </a:t>
            </a:r>
            <a:r>
              <a:rPr lang="en-US" altLang="en-US" sz="2200" b="1" dirty="0" smtClean="0">
                <a:solidFill>
                  <a:srgbClr val="AC0000"/>
                </a:solidFill>
              </a:rPr>
              <a:t> Pattern forming instabilities : symmetry breaking </a:t>
            </a:r>
            <a:endParaRPr lang="en-US" altLang="en-US" sz="2200" b="1" dirty="0">
              <a:solidFill>
                <a:srgbClr val="AC0000"/>
              </a:solidFill>
            </a:endParaRPr>
          </a:p>
        </p:txBody>
      </p:sp>
      <p:grpSp>
        <p:nvGrpSpPr>
          <p:cNvPr id="2" name="Group 98"/>
          <p:cNvGrpSpPr>
            <a:grpSpLocks/>
          </p:cNvGrpSpPr>
          <p:nvPr/>
        </p:nvGrpSpPr>
        <p:grpSpPr bwMode="auto">
          <a:xfrm>
            <a:off x="8720138" y="0"/>
            <a:ext cx="457200" cy="6858000"/>
            <a:chOff x="5493" y="0"/>
            <a:chExt cx="288" cy="4320"/>
          </a:xfrm>
        </p:grpSpPr>
        <p:sp>
          <p:nvSpPr>
            <p:cNvPr id="19463" name="Rectangle 99"/>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chemeClr val="bg1"/>
                </a:solidFill>
              </a:endParaRPr>
            </a:p>
            <a:p>
              <a:pPr algn="ctr">
                <a:lnSpc>
                  <a:spcPct val="40000"/>
                </a:lnSpc>
              </a:pPr>
              <a:r>
                <a:rPr lang="en-US" altLang="he-IL" sz="1600" b="1">
                  <a:solidFill>
                    <a:schemeClr val="bg1"/>
                  </a:solidFill>
                </a:rPr>
                <a:t>     </a:t>
              </a:r>
              <a:r>
                <a:rPr lang="en-US" altLang="he-IL" sz="1600">
                  <a:solidFill>
                    <a:schemeClr val="bg1"/>
                  </a:solidFill>
                </a:rPr>
                <a:t>Ben Gurion University,  Ehud Meron -  www.bgu.ac.il/~ehud</a:t>
              </a:r>
              <a:endParaRPr lang="en-US" altLang="en-US" sz="1600">
                <a:solidFill>
                  <a:schemeClr val="bg1"/>
                </a:solidFill>
              </a:endParaRPr>
            </a:p>
          </p:txBody>
        </p:sp>
        <p:pic>
          <p:nvPicPr>
            <p:cNvPr id="19464" name="Picture 100" descr="bgu_logo_small"/>
            <p:cNvPicPr>
              <a:picLocks noChangeAspect="1" noChangeArrowheads="1"/>
            </p:cNvPicPr>
            <p:nvPr/>
          </p:nvPicPr>
          <p:blipFill>
            <a:blip r:embed="rId4" cstate="print"/>
            <a:srcRect/>
            <a:stretch>
              <a:fillRect/>
            </a:stretch>
          </p:blipFill>
          <p:spPr bwMode="auto">
            <a:xfrm>
              <a:off x="5493" y="21"/>
              <a:ext cx="288" cy="246"/>
            </a:xfrm>
            <a:prstGeom prst="rect">
              <a:avLst/>
            </a:prstGeom>
            <a:noFill/>
            <a:ln w="9525">
              <a:noFill/>
              <a:miter lim="800000"/>
              <a:headEnd/>
              <a:tailEnd/>
            </a:ln>
          </p:spPr>
        </p:pic>
      </p:grpSp>
      <p:sp>
        <p:nvSpPr>
          <p:cNvPr id="50" name="Rectangle 49"/>
          <p:cNvSpPr/>
          <p:nvPr/>
        </p:nvSpPr>
        <p:spPr>
          <a:xfrm>
            <a:off x="304800" y="579120"/>
            <a:ext cx="8382000" cy="707886"/>
          </a:xfrm>
          <a:prstGeom prst="rect">
            <a:avLst/>
          </a:prstGeom>
        </p:spPr>
        <p:txBody>
          <a:bodyPr wrap="square">
            <a:spAutoFit/>
          </a:bodyPr>
          <a:lstStyle/>
          <a:p>
            <a:r>
              <a:rPr lang="en-US" dirty="0" smtClean="0"/>
              <a:t>We say that the spatial pattern that appears in a non-uniform instability </a:t>
            </a:r>
            <a:r>
              <a:rPr lang="en-US" dirty="0" smtClean="0">
                <a:solidFill>
                  <a:srgbClr val="C00000"/>
                </a:solidFill>
              </a:rPr>
              <a:t>breaks the translational symmetry of the system. </a:t>
            </a:r>
            <a:endParaRPr lang="en-US" dirty="0"/>
          </a:p>
        </p:txBody>
      </p:sp>
      <p:grpSp>
        <p:nvGrpSpPr>
          <p:cNvPr id="67" name="Group 66"/>
          <p:cNvGrpSpPr/>
          <p:nvPr/>
        </p:nvGrpSpPr>
        <p:grpSpPr>
          <a:xfrm>
            <a:off x="357850" y="2593981"/>
            <a:ext cx="8305800" cy="3525594"/>
            <a:chOff x="357850" y="2929570"/>
            <a:chExt cx="8305800" cy="3525594"/>
          </a:xfrm>
        </p:grpSpPr>
        <mc:AlternateContent xmlns:mc="http://schemas.openxmlformats.org/markup-compatibility/2006" xmlns:a14="http://schemas.microsoft.com/office/drawing/2010/main">
          <mc:Choice Requires="a14">
            <p:sp>
              <p:nvSpPr>
                <p:cNvPr id="42" name="Rectangle 38"/>
                <p:cNvSpPr>
                  <a:spLocks noChangeArrowheads="1"/>
                </p:cNvSpPr>
                <p:nvPr/>
              </p:nvSpPr>
              <p:spPr bwMode="auto">
                <a:xfrm>
                  <a:off x="357850" y="2929570"/>
                  <a:ext cx="8305800" cy="1046440"/>
                </a:xfrm>
                <a:prstGeom prst="rect">
                  <a:avLst/>
                </a:prstGeom>
                <a:noFill/>
                <a:ln w="9525">
                  <a:noFill/>
                  <a:miter lim="800000"/>
                  <a:headEnd/>
                  <a:tailEnd/>
                </a:ln>
              </p:spPr>
              <p:txBody>
                <a:bodyPr wrap="square">
                  <a:spAutoFit/>
                </a:bodyPr>
                <a:lstStyle/>
                <a:p>
                  <a:r>
                    <a:rPr lang="en-US" dirty="0" smtClean="0">
                      <a:sym typeface="Symbol"/>
                    </a:rPr>
                    <a:t>Let</a:t>
                  </a:r>
                  <a:r>
                    <a:rPr lang="en-US" i="1" dirty="0" smtClean="0">
                      <a:sym typeface="Symbol"/>
                    </a:rPr>
                    <a:t> </a:t>
                  </a:r>
                  <a14:m>
                    <m:oMath xmlns:m="http://schemas.openxmlformats.org/officeDocument/2006/math">
                      <m:r>
                        <a:rPr lang="en-US" i="1" dirty="0" smtClean="0">
                          <a:latin typeface="Cambria Math"/>
                          <a:sym typeface="Symbol"/>
                        </a:rPr>
                        <m:t>(</m:t>
                      </m:r>
                      <m:r>
                        <a:rPr lang="en-US" i="1" dirty="0" smtClean="0">
                          <a:latin typeface="Cambria Math"/>
                          <a:sym typeface="Symbol"/>
                        </a:rPr>
                        <m:t>𝑘</m:t>
                      </m:r>
                      <m:r>
                        <a:rPr lang="en-US" i="1" dirty="0" smtClean="0">
                          <a:latin typeface="Cambria Math"/>
                          <a:sym typeface="Symbol"/>
                        </a:rPr>
                        <m:t>)</m:t>
                      </m:r>
                    </m:oMath>
                  </a14:m>
                  <a:r>
                    <a:rPr lang="en-US" dirty="0" smtClean="0">
                      <a:latin typeface="+mj-lt"/>
                      <a:sym typeface="Symbol"/>
                    </a:rPr>
                    <a:t> </a:t>
                  </a:r>
                  <a:r>
                    <a:rPr lang="en-US" dirty="0" smtClean="0">
                      <a:sym typeface="Symbol"/>
                    </a:rPr>
                    <a:t>be the growth rate of a perturbation with wavenumber </a:t>
                  </a:r>
                  <a14:m>
                    <m:oMath xmlns:m="http://schemas.openxmlformats.org/officeDocument/2006/math">
                      <m:r>
                        <a:rPr lang="en-US" sz="2200" i="1" dirty="0" smtClean="0">
                          <a:latin typeface="Cambria Math"/>
                          <a:sym typeface="Symbol"/>
                        </a:rPr>
                        <m:t>𝑘</m:t>
                      </m:r>
                    </m:oMath>
                  </a14:m>
                  <a:r>
                    <a:rPr lang="en-US" dirty="0" smtClean="0">
                      <a:sym typeface="Symbol"/>
                    </a:rPr>
                    <a:t>. In a non-uniform instability the fastest growing perturbation has a </a:t>
                  </a:r>
                  <a:r>
                    <a:rPr lang="en-US" dirty="0" err="1" smtClean="0">
                      <a:sym typeface="Symbol"/>
                    </a:rPr>
                    <a:t>a</a:t>
                  </a:r>
                  <a:r>
                    <a:rPr lang="en-US" dirty="0" smtClean="0">
                      <a:sym typeface="Symbol"/>
                    </a:rPr>
                    <a:t> nonzero </a:t>
                  </a:r>
                  <a:r>
                    <a:rPr lang="en-US" dirty="0">
                      <a:sym typeface="Symbol"/>
                    </a:rPr>
                    <a:t>wavenumber </a:t>
                  </a:r>
                  <a14:m>
                    <m:oMath xmlns:m="http://schemas.openxmlformats.org/officeDocument/2006/math">
                      <m:r>
                        <a:rPr lang="en-US" b="0" i="1" smtClean="0">
                          <a:latin typeface="Cambria Math"/>
                          <a:sym typeface="Symbol"/>
                        </a:rPr>
                        <m:t>𝑘</m:t>
                      </m:r>
                    </m:oMath>
                  </a14:m>
                  <a:r>
                    <a:rPr lang="en-US" dirty="0" smtClean="0">
                      <a:sym typeface="Symbol"/>
                    </a:rPr>
                    <a:t>, i.e. it is spatially structured:</a:t>
                  </a:r>
                  <a:endParaRPr lang="en-US" dirty="0"/>
                </a:p>
              </p:txBody>
            </p:sp>
          </mc:Choice>
          <mc:Fallback xmlns="">
            <p:sp>
              <p:nvSpPr>
                <p:cNvPr id="42" name="Rectangle 38"/>
                <p:cNvSpPr>
                  <a:spLocks noRot="1" noChangeAspect="1" noMove="1" noResize="1" noEditPoints="1" noAdjustHandles="1" noChangeArrowheads="1" noChangeShapeType="1" noTextEdit="1"/>
                </p:cNvSpPr>
                <p:nvPr/>
              </p:nvSpPr>
              <p:spPr bwMode="auto">
                <a:xfrm>
                  <a:off x="357850" y="2929570"/>
                  <a:ext cx="8305800" cy="1046440"/>
                </a:xfrm>
                <a:prstGeom prst="rect">
                  <a:avLst/>
                </a:prstGeom>
                <a:blipFill rotWithShape="1">
                  <a:blip r:embed="rId5"/>
                  <a:stretch>
                    <a:fillRect l="-808" t="-1163" b="-8140"/>
                  </a:stretch>
                </a:blipFill>
                <a:ln w="9525">
                  <a:noFill/>
                  <a:miter lim="800000"/>
                  <a:headEnd/>
                  <a:tailEnd/>
                </a:ln>
              </p:spPr>
              <p:txBody>
                <a:bodyPr/>
                <a:lstStyle/>
                <a:p>
                  <a:r>
                    <a:rPr lang="en-US">
                      <a:noFill/>
                    </a:rPr>
                    <a:t> </a:t>
                  </a:r>
                </a:p>
              </p:txBody>
            </p:sp>
          </mc:Fallback>
        </mc:AlternateContent>
        <p:grpSp>
          <p:nvGrpSpPr>
            <p:cNvPr id="95" name="Group 94"/>
            <p:cNvGrpSpPr/>
            <p:nvPr/>
          </p:nvGrpSpPr>
          <p:grpSpPr>
            <a:xfrm>
              <a:off x="685800" y="4078436"/>
              <a:ext cx="7162799" cy="2376728"/>
              <a:chOff x="685800" y="3276543"/>
              <a:chExt cx="7162799" cy="2376728"/>
            </a:xfrm>
          </p:grpSpPr>
          <p:grpSp>
            <p:nvGrpSpPr>
              <p:cNvPr id="81" name="Group 80"/>
              <p:cNvGrpSpPr/>
              <p:nvPr/>
            </p:nvGrpSpPr>
            <p:grpSpPr>
              <a:xfrm>
                <a:off x="3571564" y="3276600"/>
                <a:ext cx="1792392" cy="1547150"/>
                <a:chOff x="3548062" y="4229652"/>
                <a:chExt cx="2133600" cy="2248935"/>
              </a:xfrm>
            </p:grpSpPr>
            <p:sp>
              <p:nvSpPr>
                <p:cNvPr id="44" name="Rectangle 13"/>
                <p:cNvSpPr>
                  <a:spLocks noChangeArrowheads="1"/>
                </p:cNvSpPr>
                <p:nvPr/>
              </p:nvSpPr>
              <p:spPr bwMode="auto">
                <a:xfrm>
                  <a:off x="3548062" y="4229652"/>
                  <a:ext cx="2133600" cy="2109235"/>
                </a:xfrm>
                <a:prstGeom prst="rect">
                  <a:avLst/>
                </a:prstGeom>
                <a:noFill/>
                <a:ln w="9525">
                  <a:solidFill>
                    <a:schemeClr val="tx1"/>
                  </a:solidFill>
                  <a:miter lim="800000"/>
                  <a:headEnd/>
                  <a:tailEnd/>
                </a:ln>
              </p:spPr>
              <p:txBody>
                <a:bodyPr wrap="none" anchor="ctr"/>
                <a:lstStyle/>
                <a:p>
                  <a:endParaRPr lang="en-US"/>
                </a:p>
              </p:txBody>
            </p:sp>
            <p:sp>
              <p:nvSpPr>
                <p:cNvPr id="46" name="Line 14"/>
                <p:cNvSpPr>
                  <a:spLocks noChangeShapeType="1"/>
                </p:cNvSpPr>
                <p:nvPr/>
              </p:nvSpPr>
              <p:spPr bwMode="auto">
                <a:xfrm>
                  <a:off x="3548062" y="5380037"/>
                  <a:ext cx="2133600" cy="0"/>
                </a:xfrm>
                <a:prstGeom prst="line">
                  <a:avLst/>
                </a:prstGeom>
                <a:noFill/>
                <a:ln w="9525">
                  <a:solidFill>
                    <a:schemeClr val="tx1"/>
                  </a:solidFill>
                  <a:round/>
                  <a:headEnd/>
                  <a:tailEnd/>
                </a:ln>
              </p:spPr>
              <p:txBody>
                <a:bodyPr wrap="none" anchor="ctr"/>
                <a:lstStyle/>
                <a:p>
                  <a:endParaRPr lang="en-US"/>
                </a:p>
              </p:txBody>
            </p:sp>
            <p:sp>
              <p:nvSpPr>
                <p:cNvPr id="47" name="Freeform 15"/>
                <p:cNvSpPr>
                  <a:spLocks/>
                </p:cNvSpPr>
                <p:nvPr/>
              </p:nvSpPr>
              <p:spPr bwMode="auto">
                <a:xfrm>
                  <a:off x="3548062" y="5375275"/>
                  <a:ext cx="2009775" cy="982662"/>
                </a:xfrm>
                <a:custGeom>
                  <a:avLst/>
                  <a:gdLst>
                    <a:gd name="T0" fmla="*/ 0 w 1266"/>
                    <a:gd name="T1" fmla="*/ 814009138 h 619"/>
                    <a:gd name="T2" fmla="*/ 194052800 w 1266"/>
                    <a:gd name="T3" fmla="*/ 753525443 h 619"/>
                    <a:gd name="T4" fmla="*/ 526711858 w 1266"/>
                    <a:gd name="T5" fmla="*/ 539313149 h 619"/>
                    <a:gd name="T6" fmla="*/ 788809594 w 1266"/>
                    <a:gd name="T7" fmla="*/ 302418576 h 619"/>
                    <a:gd name="T8" fmla="*/ 1242436155 w 1266"/>
                    <a:gd name="T9" fmla="*/ 40322476 h 619"/>
                    <a:gd name="T10" fmla="*/ 1597778843 w 1266"/>
                    <a:gd name="T11" fmla="*/ 63003080 h 619"/>
                    <a:gd name="T12" fmla="*/ 1930439737 w 1266"/>
                    <a:gd name="T13" fmla="*/ 254534857 h 619"/>
                    <a:gd name="T14" fmla="*/ 2147483647 w 1266"/>
                    <a:gd name="T15" fmla="*/ 544353457 h 619"/>
                    <a:gd name="T16" fmla="*/ 2147483647 w 1266"/>
                    <a:gd name="T17" fmla="*/ 1559974913 h 6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66"/>
                    <a:gd name="T28" fmla="*/ 0 h 619"/>
                    <a:gd name="T29" fmla="*/ 1266 w 1266"/>
                    <a:gd name="T30" fmla="*/ 619 h 6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66" h="619">
                      <a:moveTo>
                        <a:pt x="0" y="323"/>
                      </a:moveTo>
                      <a:cubicBezTo>
                        <a:pt x="13" y="319"/>
                        <a:pt x="42" y="317"/>
                        <a:pt x="77" y="299"/>
                      </a:cubicBezTo>
                      <a:cubicBezTo>
                        <a:pt x="112" y="281"/>
                        <a:pt x="170" y="244"/>
                        <a:pt x="209" y="214"/>
                      </a:cubicBezTo>
                      <a:cubicBezTo>
                        <a:pt x="248" y="184"/>
                        <a:pt x="266" y="153"/>
                        <a:pt x="313" y="120"/>
                      </a:cubicBezTo>
                      <a:cubicBezTo>
                        <a:pt x="360" y="87"/>
                        <a:pt x="440" y="32"/>
                        <a:pt x="493" y="16"/>
                      </a:cubicBezTo>
                      <a:cubicBezTo>
                        <a:pt x="546" y="0"/>
                        <a:pt x="589" y="11"/>
                        <a:pt x="634" y="25"/>
                      </a:cubicBezTo>
                      <a:cubicBezTo>
                        <a:pt x="679" y="39"/>
                        <a:pt x="720" y="69"/>
                        <a:pt x="766" y="101"/>
                      </a:cubicBezTo>
                      <a:cubicBezTo>
                        <a:pt x="812" y="133"/>
                        <a:pt x="824" y="130"/>
                        <a:pt x="907" y="216"/>
                      </a:cubicBezTo>
                      <a:cubicBezTo>
                        <a:pt x="990" y="302"/>
                        <a:pt x="1191" y="535"/>
                        <a:pt x="1266" y="619"/>
                      </a:cubicBezTo>
                    </a:path>
                  </a:pathLst>
                </a:custGeom>
                <a:noFill/>
                <a:ln w="19050" cmpd="sng">
                  <a:solidFill>
                    <a:srgbClr val="FF0000"/>
                  </a:solidFill>
                  <a:round/>
                  <a:headEnd/>
                  <a:tailEnd/>
                </a:ln>
              </p:spPr>
              <p:txBody>
                <a:bodyPr wrap="none" anchor="ctr"/>
                <a:lstStyle/>
                <a:p>
                  <a:endParaRPr lang="en-US"/>
                </a:p>
              </p:txBody>
            </p:sp>
            <p:sp>
              <p:nvSpPr>
                <p:cNvPr id="62" name="Line 28"/>
                <p:cNvSpPr>
                  <a:spLocks noChangeShapeType="1"/>
                </p:cNvSpPr>
                <p:nvPr/>
              </p:nvSpPr>
              <p:spPr bwMode="auto">
                <a:xfrm>
                  <a:off x="4462462" y="6326187"/>
                  <a:ext cx="0" cy="152400"/>
                </a:xfrm>
                <a:prstGeom prst="line">
                  <a:avLst/>
                </a:prstGeom>
                <a:noFill/>
                <a:ln w="28575">
                  <a:solidFill>
                    <a:schemeClr val="tx1"/>
                  </a:solidFill>
                  <a:round/>
                  <a:headEnd/>
                  <a:tailEnd/>
                </a:ln>
              </p:spPr>
              <p:txBody>
                <a:bodyPr wrap="none" anchor="ctr"/>
                <a:lstStyle/>
                <a:p>
                  <a:endParaRPr lang="en-US"/>
                </a:p>
              </p:txBody>
            </p:sp>
            <p:sp>
              <p:nvSpPr>
                <p:cNvPr id="64" name="Text Box 31"/>
                <p:cNvSpPr txBox="1">
                  <a:spLocks noChangeArrowheads="1"/>
                </p:cNvSpPr>
                <p:nvPr/>
              </p:nvSpPr>
              <p:spPr bwMode="auto">
                <a:xfrm>
                  <a:off x="4157662" y="4273115"/>
                  <a:ext cx="914400" cy="536860"/>
                </a:xfrm>
                <a:prstGeom prst="rect">
                  <a:avLst/>
                </a:prstGeom>
                <a:noFill/>
                <a:ln w="9525">
                  <a:noFill/>
                  <a:miter lim="800000"/>
                  <a:headEnd/>
                  <a:tailEnd/>
                </a:ln>
              </p:spPr>
              <p:txBody>
                <a:bodyPr>
                  <a:spAutoFit/>
                </a:bodyPr>
                <a:lstStyle/>
                <a:p>
                  <a:pPr algn="l" rtl="0">
                    <a:spcBef>
                      <a:spcPct val="50000"/>
                    </a:spcBef>
                  </a:pPr>
                  <a:r>
                    <a:rPr lang="en-US" sz="1800" i="1" dirty="0">
                      <a:sym typeface="Symbol" pitchFamily="18" charset="2"/>
                    </a:rPr>
                    <a:t> </a:t>
                  </a:r>
                  <a:r>
                    <a:rPr lang="en-US" sz="1800" i="1" dirty="0">
                      <a:latin typeface="+mj-lt"/>
                      <a:sym typeface="Symbol" pitchFamily="18" charset="2"/>
                    </a:rPr>
                    <a:t>= 0</a:t>
                  </a:r>
                </a:p>
              </p:txBody>
            </p:sp>
          </p:grpSp>
          <p:sp>
            <p:nvSpPr>
              <p:cNvPr id="66" name="Text Box 33"/>
              <p:cNvSpPr txBox="1">
                <a:spLocks noChangeArrowheads="1"/>
              </p:cNvSpPr>
              <p:nvPr/>
            </p:nvSpPr>
            <p:spPr bwMode="auto">
              <a:xfrm>
                <a:off x="1524000" y="3623846"/>
                <a:ext cx="1981200" cy="369332"/>
              </a:xfrm>
              <a:prstGeom prst="rect">
                <a:avLst/>
              </a:prstGeom>
              <a:noFill/>
              <a:ln w="9525">
                <a:noFill/>
                <a:miter lim="800000"/>
                <a:headEnd/>
                <a:tailEnd/>
              </a:ln>
            </p:spPr>
            <p:txBody>
              <a:bodyPr>
                <a:spAutoFit/>
              </a:bodyPr>
              <a:lstStyle/>
              <a:p>
                <a:pPr algn="l" rtl="0">
                  <a:spcBef>
                    <a:spcPct val="50000"/>
                  </a:spcBef>
                </a:pPr>
                <a:r>
                  <a:rPr lang="en-US" sz="1800" i="1" dirty="0" smtClean="0">
                    <a:latin typeface="+mj-lt"/>
                    <a:sym typeface="Symbol" pitchFamily="18" charset="2"/>
                  </a:rPr>
                  <a:t> &lt;</a:t>
                </a:r>
                <a:r>
                  <a:rPr lang="en-US" sz="1800" i="1" dirty="0">
                    <a:latin typeface="+mj-lt"/>
                    <a:sym typeface="Symbol" pitchFamily="18" charset="2"/>
                  </a:rPr>
                  <a:t>0</a:t>
                </a:r>
                <a:r>
                  <a:rPr lang="en-US" sz="1800" i="1" dirty="0">
                    <a:sym typeface="Symbol" pitchFamily="18" charset="2"/>
                  </a:rPr>
                  <a:t>  </a:t>
                </a:r>
                <a:r>
                  <a:rPr lang="en-US" sz="1800" dirty="0">
                    <a:latin typeface="+mj-lt"/>
                    <a:sym typeface="Symbol" pitchFamily="18" charset="2"/>
                  </a:rPr>
                  <a:t>for all</a:t>
                </a:r>
                <a:r>
                  <a:rPr lang="en-US" sz="1800" i="1" dirty="0">
                    <a:latin typeface="+mj-lt"/>
                    <a:sym typeface="Symbol" pitchFamily="18" charset="2"/>
                  </a:rPr>
                  <a:t>  </a:t>
                </a:r>
                <a:r>
                  <a:rPr lang="en-US" sz="1800" i="1" dirty="0" smtClean="0">
                    <a:latin typeface="+mj-lt"/>
                    <a:sym typeface="Symbol" pitchFamily="18" charset="2"/>
                  </a:rPr>
                  <a:t>k</a:t>
                </a:r>
                <a:endParaRPr lang="en-US" sz="1800" dirty="0">
                  <a:latin typeface="Comic Sans MS" pitchFamily="66" charset="0"/>
                  <a:sym typeface="Symbol" pitchFamily="18" charset="2"/>
                </a:endParaRPr>
              </a:p>
            </p:txBody>
          </p:sp>
          <p:grpSp>
            <p:nvGrpSpPr>
              <p:cNvPr id="83" name="Group 82"/>
              <p:cNvGrpSpPr/>
              <p:nvPr/>
            </p:nvGrpSpPr>
            <p:grpSpPr>
              <a:xfrm>
                <a:off x="685800" y="3276600"/>
                <a:ext cx="2544556" cy="1453608"/>
                <a:chOff x="138112" y="4233862"/>
                <a:chExt cx="3028950" cy="2112963"/>
              </a:xfrm>
            </p:grpSpPr>
            <p:grpSp>
              <p:nvGrpSpPr>
                <p:cNvPr id="54" name="Group 20"/>
                <p:cNvGrpSpPr>
                  <a:grpSpLocks/>
                </p:cNvGrpSpPr>
                <p:nvPr/>
              </p:nvGrpSpPr>
              <p:grpSpPr bwMode="auto">
                <a:xfrm>
                  <a:off x="1033462" y="4233862"/>
                  <a:ext cx="2133600" cy="2112963"/>
                  <a:chOff x="336" y="890"/>
                  <a:chExt cx="1344" cy="1331"/>
                </a:xfrm>
              </p:grpSpPr>
              <p:sp>
                <p:nvSpPr>
                  <p:cNvPr id="55" name="Rectangle 21"/>
                  <p:cNvSpPr>
                    <a:spLocks noChangeArrowheads="1"/>
                  </p:cNvSpPr>
                  <p:nvPr/>
                </p:nvSpPr>
                <p:spPr bwMode="auto">
                  <a:xfrm>
                    <a:off x="336" y="890"/>
                    <a:ext cx="1344" cy="1326"/>
                  </a:xfrm>
                  <a:prstGeom prst="rect">
                    <a:avLst/>
                  </a:prstGeom>
                  <a:noFill/>
                  <a:ln w="9525">
                    <a:solidFill>
                      <a:schemeClr val="tx1"/>
                    </a:solidFill>
                    <a:miter lim="800000"/>
                    <a:headEnd/>
                    <a:tailEnd/>
                  </a:ln>
                </p:spPr>
                <p:txBody>
                  <a:bodyPr wrap="none" anchor="ctr"/>
                  <a:lstStyle/>
                  <a:p>
                    <a:endParaRPr lang="en-US"/>
                  </a:p>
                </p:txBody>
              </p:sp>
              <p:sp>
                <p:nvSpPr>
                  <p:cNvPr id="56" name="Line 22"/>
                  <p:cNvSpPr>
                    <a:spLocks noChangeShapeType="1"/>
                  </p:cNvSpPr>
                  <p:nvPr/>
                </p:nvSpPr>
                <p:spPr bwMode="auto">
                  <a:xfrm>
                    <a:off x="336" y="1632"/>
                    <a:ext cx="1344" cy="0"/>
                  </a:xfrm>
                  <a:prstGeom prst="line">
                    <a:avLst/>
                  </a:prstGeom>
                  <a:noFill/>
                  <a:ln w="9525">
                    <a:solidFill>
                      <a:schemeClr val="tx1"/>
                    </a:solidFill>
                    <a:round/>
                    <a:headEnd/>
                    <a:tailEnd/>
                  </a:ln>
                </p:spPr>
                <p:txBody>
                  <a:bodyPr wrap="none" anchor="ctr"/>
                  <a:lstStyle/>
                  <a:p>
                    <a:endParaRPr lang="en-US"/>
                  </a:p>
                </p:txBody>
              </p:sp>
              <p:sp>
                <p:nvSpPr>
                  <p:cNvPr id="57" name="Freeform 23"/>
                  <p:cNvSpPr>
                    <a:spLocks/>
                  </p:cNvSpPr>
                  <p:nvPr/>
                </p:nvSpPr>
                <p:spPr bwMode="auto">
                  <a:xfrm>
                    <a:off x="336" y="1753"/>
                    <a:ext cx="1141" cy="468"/>
                  </a:xfrm>
                  <a:custGeom>
                    <a:avLst/>
                    <a:gdLst>
                      <a:gd name="T0" fmla="*/ 0 w 1141"/>
                      <a:gd name="T1" fmla="*/ 323 h 468"/>
                      <a:gd name="T2" fmla="*/ 77 w 1141"/>
                      <a:gd name="T3" fmla="*/ 299 h 468"/>
                      <a:gd name="T4" fmla="*/ 209 w 1141"/>
                      <a:gd name="T5" fmla="*/ 214 h 468"/>
                      <a:gd name="T6" fmla="*/ 313 w 1141"/>
                      <a:gd name="T7" fmla="*/ 120 h 468"/>
                      <a:gd name="T8" fmla="*/ 493 w 1141"/>
                      <a:gd name="T9" fmla="*/ 16 h 468"/>
                      <a:gd name="T10" fmla="*/ 634 w 1141"/>
                      <a:gd name="T11" fmla="*/ 25 h 468"/>
                      <a:gd name="T12" fmla="*/ 766 w 1141"/>
                      <a:gd name="T13" fmla="*/ 101 h 468"/>
                      <a:gd name="T14" fmla="*/ 907 w 1141"/>
                      <a:gd name="T15" fmla="*/ 216 h 468"/>
                      <a:gd name="T16" fmla="*/ 1141 w 1141"/>
                      <a:gd name="T17" fmla="*/ 468 h 4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41"/>
                      <a:gd name="T28" fmla="*/ 0 h 468"/>
                      <a:gd name="T29" fmla="*/ 1141 w 1141"/>
                      <a:gd name="T30" fmla="*/ 468 h 4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41" h="468">
                        <a:moveTo>
                          <a:pt x="0" y="323"/>
                        </a:moveTo>
                        <a:cubicBezTo>
                          <a:pt x="13" y="319"/>
                          <a:pt x="42" y="317"/>
                          <a:pt x="77" y="299"/>
                        </a:cubicBezTo>
                        <a:cubicBezTo>
                          <a:pt x="112" y="281"/>
                          <a:pt x="170" y="244"/>
                          <a:pt x="209" y="214"/>
                        </a:cubicBezTo>
                        <a:cubicBezTo>
                          <a:pt x="248" y="184"/>
                          <a:pt x="266" y="153"/>
                          <a:pt x="313" y="120"/>
                        </a:cubicBezTo>
                        <a:cubicBezTo>
                          <a:pt x="360" y="87"/>
                          <a:pt x="440" y="32"/>
                          <a:pt x="493" y="16"/>
                        </a:cubicBezTo>
                        <a:cubicBezTo>
                          <a:pt x="546" y="0"/>
                          <a:pt x="589" y="11"/>
                          <a:pt x="634" y="25"/>
                        </a:cubicBezTo>
                        <a:cubicBezTo>
                          <a:pt x="679" y="39"/>
                          <a:pt x="720" y="69"/>
                          <a:pt x="766" y="101"/>
                        </a:cubicBezTo>
                        <a:cubicBezTo>
                          <a:pt x="812" y="133"/>
                          <a:pt x="844" y="155"/>
                          <a:pt x="907" y="216"/>
                        </a:cubicBezTo>
                        <a:cubicBezTo>
                          <a:pt x="970" y="277"/>
                          <a:pt x="1092" y="416"/>
                          <a:pt x="1141" y="468"/>
                        </a:cubicBezTo>
                      </a:path>
                    </a:pathLst>
                  </a:custGeom>
                  <a:noFill/>
                  <a:ln w="19050" cmpd="sng">
                    <a:solidFill>
                      <a:srgbClr val="FF0000"/>
                    </a:solidFill>
                    <a:round/>
                    <a:headEnd/>
                    <a:tailEnd/>
                  </a:ln>
                </p:spPr>
                <p:txBody>
                  <a:bodyPr wrap="none" anchor="ctr"/>
                  <a:lstStyle/>
                  <a:p>
                    <a:endParaRPr lang="en-US"/>
                  </a:p>
                </p:txBody>
              </p:sp>
            </p:grpSp>
            <p:sp>
              <p:nvSpPr>
                <p:cNvPr id="58" name="Line 24"/>
                <p:cNvSpPr>
                  <a:spLocks noChangeShapeType="1"/>
                </p:cNvSpPr>
                <p:nvPr/>
              </p:nvSpPr>
              <p:spPr bwMode="auto">
                <a:xfrm flipV="1">
                  <a:off x="698500" y="4507793"/>
                  <a:ext cx="1587" cy="644524"/>
                </a:xfrm>
                <a:prstGeom prst="line">
                  <a:avLst/>
                </a:prstGeom>
                <a:noFill/>
                <a:ln w="28575">
                  <a:solidFill>
                    <a:schemeClr val="tx1"/>
                  </a:solidFill>
                  <a:round/>
                  <a:headEnd/>
                  <a:tailEnd type="triangle" w="med" len="med"/>
                </a:ln>
              </p:spPr>
              <p:txBody>
                <a:bodyPr wrap="none" anchor="ctr"/>
                <a:lstStyle/>
                <a:p>
                  <a:endParaRPr lang="en-US"/>
                </a:p>
              </p:txBody>
            </p:sp>
            <p:sp>
              <p:nvSpPr>
                <p:cNvPr id="59" name="Rectangle 25"/>
                <p:cNvSpPr>
                  <a:spLocks noChangeArrowheads="1"/>
                </p:cNvSpPr>
                <p:nvPr/>
              </p:nvSpPr>
              <p:spPr bwMode="auto">
                <a:xfrm>
                  <a:off x="138112" y="4283954"/>
                  <a:ext cx="638175" cy="457200"/>
                </a:xfrm>
                <a:prstGeom prst="rect">
                  <a:avLst/>
                </a:prstGeom>
                <a:noFill/>
                <a:ln w="28575">
                  <a:noFill/>
                  <a:miter lim="800000"/>
                  <a:headEnd/>
                  <a:tailEnd/>
                </a:ln>
              </p:spPr>
              <p:txBody>
                <a:bodyPr>
                  <a:spAutoFit/>
                </a:bodyPr>
                <a:lstStyle/>
                <a:p>
                  <a:pPr algn="ctr"/>
                  <a:r>
                    <a:rPr lang="en-US" sz="2400" i="1">
                      <a:cs typeface="Times New Roman" pitchFamily="18" charset="0"/>
                      <a:sym typeface="Symbol" pitchFamily="18" charset="2"/>
                    </a:rPr>
                    <a:t></a:t>
                  </a:r>
                </a:p>
              </p:txBody>
            </p:sp>
            <p:sp>
              <p:nvSpPr>
                <p:cNvPr id="63" name="Text Box 30"/>
                <p:cNvSpPr txBox="1">
                  <a:spLocks noChangeArrowheads="1"/>
                </p:cNvSpPr>
                <p:nvPr/>
              </p:nvSpPr>
              <p:spPr bwMode="auto">
                <a:xfrm>
                  <a:off x="1643062" y="4250823"/>
                  <a:ext cx="914400" cy="536861"/>
                </a:xfrm>
                <a:prstGeom prst="rect">
                  <a:avLst/>
                </a:prstGeom>
                <a:noFill/>
                <a:ln w="9525">
                  <a:noFill/>
                  <a:miter lim="800000"/>
                  <a:headEnd/>
                  <a:tailEnd/>
                </a:ln>
              </p:spPr>
              <p:txBody>
                <a:bodyPr>
                  <a:spAutoFit/>
                </a:bodyPr>
                <a:lstStyle/>
                <a:p>
                  <a:pPr algn="l" rtl="0">
                    <a:spcBef>
                      <a:spcPct val="50000"/>
                    </a:spcBef>
                  </a:pPr>
                  <a:r>
                    <a:rPr lang="en-US" sz="1800" i="1" dirty="0">
                      <a:sym typeface="Symbol" pitchFamily="18" charset="2"/>
                    </a:rPr>
                    <a:t> </a:t>
                  </a:r>
                  <a:r>
                    <a:rPr lang="en-US" sz="1800" i="1" dirty="0">
                      <a:latin typeface="+mj-lt"/>
                      <a:sym typeface="Symbol" pitchFamily="18" charset="2"/>
                    </a:rPr>
                    <a:t>&lt; 0</a:t>
                  </a:r>
                  <a:endParaRPr lang="en-US" sz="1800" i="1" dirty="0">
                    <a:latin typeface="+mj-lt"/>
                  </a:endParaRPr>
                </a:p>
              </p:txBody>
            </p:sp>
            <p:sp>
              <p:nvSpPr>
                <p:cNvPr id="77" name="Rectangle 45"/>
                <p:cNvSpPr>
                  <a:spLocks noChangeArrowheads="1"/>
                </p:cNvSpPr>
                <p:nvPr/>
              </p:nvSpPr>
              <p:spPr bwMode="auto">
                <a:xfrm>
                  <a:off x="700087" y="5118100"/>
                  <a:ext cx="338554" cy="461665"/>
                </a:xfrm>
                <a:prstGeom prst="rect">
                  <a:avLst/>
                </a:prstGeom>
                <a:noFill/>
                <a:ln w="28575">
                  <a:noFill/>
                  <a:miter lim="800000"/>
                  <a:headEnd/>
                  <a:tailEnd/>
                </a:ln>
              </p:spPr>
              <p:txBody>
                <a:bodyPr wrap="none">
                  <a:spAutoFit/>
                </a:bodyPr>
                <a:lstStyle/>
                <a:p>
                  <a:r>
                    <a:rPr lang="en-US" sz="2400" i="1" dirty="0">
                      <a:latin typeface="+mj-lt"/>
                      <a:sym typeface="Symbol" pitchFamily="18" charset="2"/>
                    </a:rPr>
                    <a:t>0</a:t>
                  </a:r>
                </a:p>
              </p:txBody>
            </p:sp>
          </p:grpSp>
          <p:sp>
            <p:nvSpPr>
              <p:cNvPr id="78" name="Rectangle 46"/>
              <p:cNvSpPr>
                <a:spLocks noChangeArrowheads="1"/>
              </p:cNvSpPr>
              <p:nvPr/>
            </p:nvSpPr>
            <p:spPr bwMode="auto">
              <a:xfrm>
                <a:off x="6172200" y="4724400"/>
                <a:ext cx="460375" cy="457200"/>
              </a:xfrm>
              <a:prstGeom prst="rect">
                <a:avLst/>
              </a:prstGeom>
              <a:noFill/>
              <a:ln w="28575">
                <a:noFill/>
                <a:miter lim="800000"/>
                <a:headEnd/>
                <a:tailEnd/>
              </a:ln>
            </p:spPr>
            <p:txBody>
              <a:bodyPr>
                <a:spAutoFit/>
              </a:bodyPr>
              <a:lstStyle/>
              <a:p>
                <a:pPr algn="ctr"/>
                <a:r>
                  <a:rPr lang="en-US" sz="2400" i="1" dirty="0">
                    <a:latin typeface="+mj-lt"/>
                    <a:sym typeface="Symbol" pitchFamily="18" charset="2"/>
                  </a:rPr>
                  <a:t>k</a:t>
                </a:r>
                <a:r>
                  <a:rPr lang="en-US" sz="2400" i="1" baseline="-25000" dirty="0">
                    <a:latin typeface="+mj-lt"/>
                    <a:cs typeface="Times New Roman" pitchFamily="18" charset="0"/>
                  </a:rPr>
                  <a:t>0</a:t>
                </a:r>
              </a:p>
            </p:txBody>
          </p:sp>
          <p:grpSp>
            <p:nvGrpSpPr>
              <p:cNvPr id="82" name="Group 81"/>
              <p:cNvGrpSpPr/>
              <p:nvPr/>
            </p:nvGrpSpPr>
            <p:grpSpPr>
              <a:xfrm>
                <a:off x="5668756" y="3276543"/>
                <a:ext cx="2043113" cy="1851744"/>
                <a:chOff x="6186487" y="4216400"/>
                <a:chExt cx="2432050" cy="2691692"/>
              </a:xfrm>
            </p:grpSpPr>
            <p:grpSp>
              <p:nvGrpSpPr>
                <p:cNvPr id="49" name="Group 16"/>
                <p:cNvGrpSpPr>
                  <a:grpSpLocks/>
                </p:cNvGrpSpPr>
                <p:nvPr/>
              </p:nvGrpSpPr>
              <p:grpSpPr bwMode="auto">
                <a:xfrm>
                  <a:off x="6186487" y="4216400"/>
                  <a:ext cx="2133600" cy="2122488"/>
                  <a:chOff x="2208" y="1503"/>
                  <a:chExt cx="1344" cy="1337"/>
                </a:xfrm>
              </p:grpSpPr>
              <p:sp>
                <p:nvSpPr>
                  <p:cNvPr id="51" name="Rectangle 17"/>
                  <p:cNvSpPr>
                    <a:spLocks noChangeArrowheads="1"/>
                  </p:cNvSpPr>
                  <p:nvPr/>
                </p:nvSpPr>
                <p:spPr bwMode="auto">
                  <a:xfrm>
                    <a:off x="2208" y="1503"/>
                    <a:ext cx="1344" cy="1337"/>
                  </a:xfrm>
                  <a:prstGeom prst="rect">
                    <a:avLst/>
                  </a:prstGeom>
                  <a:noFill/>
                  <a:ln w="9525">
                    <a:solidFill>
                      <a:schemeClr val="tx1"/>
                    </a:solidFill>
                    <a:miter lim="800000"/>
                    <a:headEnd/>
                    <a:tailEnd/>
                  </a:ln>
                </p:spPr>
                <p:txBody>
                  <a:bodyPr wrap="none" anchor="ctr"/>
                  <a:lstStyle/>
                  <a:p>
                    <a:endParaRPr lang="en-US"/>
                  </a:p>
                </p:txBody>
              </p:sp>
              <p:sp>
                <p:nvSpPr>
                  <p:cNvPr id="52" name="Line 18"/>
                  <p:cNvSpPr>
                    <a:spLocks noChangeShapeType="1"/>
                  </p:cNvSpPr>
                  <p:nvPr/>
                </p:nvSpPr>
                <p:spPr bwMode="auto">
                  <a:xfrm>
                    <a:off x="2208" y="2236"/>
                    <a:ext cx="1344" cy="0"/>
                  </a:xfrm>
                  <a:prstGeom prst="line">
                    <a:avLst/>
                  </a:prstGeom>
                  <a:noFill/>
                  <a:ln w="9525">
                    <a:solidFill>
                      <a:schemeClr val="tx1"/>
                    </a:solidFill>
                    <a:round/>
                    <a:headEnd/>
                    <a:tailEnd/>
                  </a:ln>
                </p:spPr>
                <p:txBody>
                  <a:bodyPr wrap="none" anchor="ctr"/>
                  <a:lstStyle/>
                  <a:p>
                    <a:endParaRPr lang="en-US"/>
                  </a:p>
                </p:txBody>
              </p:sp>
              <p:sp>
                <p:nvSpPr>
                  <p:cNvPr id="53" name="Freeform 19"/>
                  <p:cNvSpPr>
                    <a:spLocks/>
                  </p:cNvSpPr>
                  <p:nvPr/>
                </p:nvSpPr>
                <p:spPr bwMode="auto">
                  <a:xfrm>
                    <a:off x="2208" y="2137"/>
                    <a:ext cx="1296" cy="647"/>
                  </a:xfrm>
                  <a:custGeom>
                    <a:avLst/>
                    <a:gdLst>
                      <a:gd name="T0" fmla="*/ 0 w 1296"/>
                      <a:gd name="T1" fmla="*/ 323 h 647"/>
                      <a:gd name="T2" fmla="*/ 77 w 1296"/>
                      <a:gd name="T3" fmla="*/ 299 h 647"/>
                      <a:gd name="T4" fmla="*/ 209 w 1296"/>
                      <a:gd name="T5" fmla="*/ 214 h 647"/>
                      <a:gd name="T6" fmla="*/ 313 w 1296"/>
                      <a:gd name="T7" fmla="*/ 120 h 647"/>
                      <a:gd name="T8" fmla="*/ 493 w 1296"/>
                      <a:gd name="T9" fmla="*/ 16 h 647"/>
                      <a:gd name="T10" fmla="*/ 634 w 1296"/>
                      <a:gd name="T11" fmla="*/ 25 h 647"/>
                      <a:gd name="T12" fmla="*/ 766 w 1296"/>
                      <a:gd name="T13" fmla="*/ 101 h 647"/>
                      <a:gd name="T14" fmla="*/ 907 w 1296"/>
                      <a:gd name="T15" fmla="*/ 216 h 647"/>
                      <a:gd name="T16" fmla="*/ 1296 w 1296"/>
                      <a:gd name="T17" fmla="*/ 647 h 6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96"/>
                      <a:gd name="T28" fmla="*/ 0 h 647"/>
                      <a:gd name="T29" fmla="*/ 1296 w 1296"/>
                      <a:gd name="T30" fmla="*/ 647 h 6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96" h="647">
                        <a:moveTo>
                          <a:pt x="0" y="323"/>
                        </a:moveTo>
                        <a:cubicBezTo>
                          <a:pt x="13" y="319"/>
                          <a:pt x="42" y="317"/>
                          <a:pt x="77" y="299"/>
                        </a:cubicBezTo>
                        <a:cubicBezTo>
                          <a:pt x="112" y="281"/>
                          <a:pt x="170" y="244"/>
                          <a:pt x="209" y="214"/>
                        </a:cubicBezTo>
                        <a:cubicBezTo>
                          <a:pt x="248" y="184"/>
                          <a:pt x="266" y="153"/>
                          <a:pt x="313" y="120"/>
                        </a:cubicBezTo>
                        <a:cubicBezTo>
                          <a:pt x="360" y="87"/>
                          <a:pt x="440" y="32"/>
                          <a:pt x="493" y="16"/>
                        </a:cubicBezTo>
                        <a:cubicBezTo>
                          <a:pt x="546" y="0"/>
                          <a:pt x="589" y="11"/>
                          <a:pt x="634" y="25"/>
                        </a:cubicBezTo>
                        <a:cubicBezTo>
                          <a:pt x="679" y="39"/>
                          <a:pt x="720" y="69"/>
                          <a:pt x="766" y="101"/>
                        </a:cubicBezTo>
                        <a:cubicBezTo>
                          <a:pt x="812" y="133"/>
                          <a:pt x="819" y="125"/>
                          <a:pt x="907" y="216"/>
                        </a:cubicBezTo>
                        <a:cubicBezTo>
                          <a:pt x="995" y="307"/>
                          <a:pt x="1231" y="575"/>
                          <a:pt x="1296" y="647"/>
                        </a:cubicBezTo>
                      </a:path>
                    </a:pathLst>
                  </a:custGeom>
                  <a:noFill/>
                  <a:ln w="19050" cmpd="sng">
                    <a:solidFill>
                      <a:srgbClr val="FF0000"/>
                    </a:solidFill>
                    <a:round/>
                    <a:headEnd/>
                    <a:tailEnd/>
                  </a:ln>
                </p:spPr>
                <p:txBody>
                  <a:bodyPr wrap="none" anchor="ctr"/>
                  <a:lstStyle/>
                  <a:p>
                    <a:endParaRPr lang="en-US"/>
                  </a:p>
                </p:txBody>
              </p:sp>
            </p:grpSp>
            <p:sp>
              <p:nvSpPr>
                <p:cNvPr id="60" name="Rectangle 26"/>
                <p:cNvSpPr>
                  <a:spLocks noChangeArrowheads="1"/>
                </p:cNvSpPr>
                <p:nvPr/>
              </p:nvSpPr>
              <p:spPr bwMode="auto">
                <a:xfrm>
                  <a:off x="8299450" y="6450892"/>
                  <a:ext cx="319087" cy="457200"/>
                </a:xfrm>
                <a:prstGeom prst="rect">
                  <a:avLst/>
                </a:prstGeom>
                <a:noFill/>
                <a:ln w="28575">
                  <a:noFill/>
                  <a:miter lim="800000"/>
                  <a:headEnd/>
                  <a:tailEnd/>
                </a:ln>
              </p:spPr>
              <p:txBody>
                <a:bodyPr wrap="none">
                  <a:spAutoFit/>
                </a:bodyPr>
                <a:lstStyle/>
                <a:p>
                  <a:pPr algn="ctr"/>
                  <a:r>
                    <a:rPr lang="en-US" sz="2400" i="1" dirty="0">
                      <a:latin typeface="+mj-lt"/>
                      <a:cs typeface="Times New Roman" pitchFamily="18" charset="0"/>
                    </a:rPr>
                    <a:t>k</a:t>
                  </a:r>
                </a:p>
              </p:txBody>
            </p:sp>
            <p:sp>
              <p:nvSpPr>
                <p:cNvPr id="65" name="Text Box 32"/>
                <p:cNvSpPr txBox="1">
                  <a:spLocks noChangeArrowheads="1"/>
                </p:cNvSpPr>
                <p:nvPr/>
              </p:nvSpPr>
              <p:spPr bwMode="auto">
                <a:xfrm>
                  <a:off x="6785769" y="4216483"/>
                  <a:ext cx="914400" cy="536860"/>
                </a:xfrm>
                <a:prstGeom prst="rect">
                  <a:avLst/>
                </a:prstGeom>
                <a:noFill/>
                <a:ln w="9525">
                  <a:noFill/>
                  <a:miter lim="800000"/>
                  <a:headEnd/>
                  <a:tailEnd/>
                </a:ln>
              </p:spPr>
              <p:txBody>
                <a:bodyPr>
                  <a:spAutoFit/>
                </a:bodyPr>
                <a:lstStyle/>
                <a:p>
                  <a:r>
                    <a:rPr lang="en-US" sz="1800" i="1" dirty="0">
                      <a:sym typeface="Symbol" pitchFamily="18" charset="2"/>
                    </a:rPr>
                    <a:t> </a:t>
                  </a:r>
                  <a:r>
                    <a:rPr lang="en-US" sz="1800" i="1" dirty="0">
                      <a:latin typeface="+mj-lt"/>
                      <a:sym typeface="Symbol" pitchFamily="18" charset="2"/>
                    </a:rPr>
                    <a:t>&gt; 0</a:t>
                  </a:r>
                </a:p>
              </p:txBody>
            </p:sp>
            <p:grpSp>
              <p:nvGrpSpPr>
                <p:cNvPr id="69" name="Group 37"/>
                <p:cNvGrpSpPr>
                  <a:grpSpLocks/>
                </p:cNvGrpSpPr>
                <p:nvPr/>
              </p:nvGrpSpPr>
              <p:grpSpPr bwMode="auto">
                <a:xfrm>
                  <a:off x="6754817" y="5422900"/>
                  <a:ext cx="623888" cy="1066800"/>
                  <a:chOff x="4198" y="1872"/>
                  <a:chExt cx="393" cy="672"/>
                </a:xfrm>
              </p:grpSpPr>
              <p:sp>
                <p:nvSpPr>
                  <p:cNvPr id="70" name="Line 38"/>
                  <p:cNvSpPr>
                    <a:spLocks noChangeShapeType="1"/>
                  </p:cNvSpPr>
                  <p:nvPr/>
                </p:nvSpPr>
                <p:spPr bwMode="auto">
                  <a:xfrm>
                    <a:off x="4198" y="1872"/>
                    <a:ext cx="0" cy="576"/>
                  </a:xfrm>
                  <a:prstGeom prst="line">
                    <a:avLst/>
                  </a:prstGeom>
                  <a:noFill/>
                  <a:ln w="28575">
                    <a:solidFill>
                      <a:srgbClr val="0000FF"/>
                    </a:solidFill>
                    <a:prstDash val="sysDot"/>
                    <a:round/>
                    <a:headEnd/>
                    <a:tailEnd/>
                  </a:ln>
                </p:spPr>
                <p:txBody>
                  <a:bodyPr wrap="none" anchor="ctr"/>
                  <a:lstStyle/>
                  <a:p>
                    <a:endParaRPr lang="en-US"/>
                  </a:p>
                </p:txBody>
              </p:sp>
              <p:sp>
                <p:nvSpPr>
                  <p:cNvPr id="71" name="Line 39"/>
                  <p:cNvSpPr>
                    <a:spLocks noChangeShapeType="1"/>
                  </p:cNvSpPr>
                  <p:nvPr/>
                </p:nvSpPr>
                <p:spPr bwMode="auto">
                  <a:xfrm>
                    <a:off x="4591" y="1872"/>
                    <a:ext cx="0" cy="576"/>
                  </a:xfrm>
                  <a:prstGeom prst="line">
                    <a:avLst/>
                  </a:prstGeom>
                  <a:noFill/>
                  <a:ln w="28575">
                    <a:solidFill>
                      <a:srgbClr val="0000FF"/>
                    </a:solidFill>
                    <a:prstDash val="sysDot"/>
                    <a:round/>
                    <a:headEnd/>
                    <a:tailEnd/>
                  </a:ln>
                </p:spPr>
                <p:txBody>
                  <a:bodyPr wrap="none" anchor="ctr"/>
                  <a:lstStyle/>
                  <a:p>
                    <a:endParaRPr lang="en-US"/>
                  </a:p>
                </p:txBody>
              </p:sp>
              <p:sp>
                <p:nvSpPr>
                  <p:cNvPr id="72" name="Line 40"/>
                  <p:cNvSpPr>
                    <a:spLocks noChangeShapeType="1"/>
                  </p:cNvSpPr>
                  <p:nvPr/>
                </p:nvSpPr>
                <p:spPr bwMode="auto">
                  <a:xfrm>
                    <a:off x="4198" y="2448"/>
                    <a:ext cx="384" cy="0"/>
                  </a:xfrm>
                  <a:prstGeom prst="line">
                    <a:avLst/>
                  </a:prstGeom>
                  <a:noFill/>
                  <a:ln w="38100">
                    <a:solidFill>
                      <a:srgbClr val="0000FF"/>
                    </a:solidFill>
                    <a:round/>
                    <a:headEnd/>
                    <a:tailEnd/>
                  </a:ln>
                </p:spPr>
                <p:txBody>
                  <a:bodyPr wrap="none" anchor="ctr"/>
                  <a:lstStyle/>
                  <a:p>
                    <a:endParaRPr lang="en-US"/>
                  </a:p>
                </p:txBody>
              </p:sp>
              <p:sp>
                <p:nvSpPr>
                  <p:cNvPr id="73" name="Line 41"/>
                  <p:cNvSpPr>
                    <a:spLocks noChangeShapeType="1"/>
                  </p:cNvSpPr>
                  <p:nvPr/>
                </p:nvSpPr>
                <p:spPr bwMode="auto">
                  <a:xfrm>
                    <a:off x="4207" y="2400"/>
                    <a:ext cx="0" cy="144"/>
                  </a:xfrm>
                  <a:prstGeom prst="line">
                    <a:avLst/>
                  </a:prstGeom>
                  <a:noFill/>
                  <a:ln w="28575">
                    <a:solidFill>
                      <a:srgbClr val="0000FF"/>
                    </a:solidFill>
                    <a:round/>
                    <a:headEnd/>
                    <a:tailEnd/>
                  </a:ln>
                </p:spPr>
                <p:txBody>
                  <a:bodyPr wrap="none" anchor="ctr"/>
                  <a:lstStyle/>
                  <a:p>
                    <a:endParaRPr lang="en-US"/>
                  </a:p>
                </p:txBody>
              </p:sp>
              <p:sp>
                <p:nvSpPr>
                  <p:cNvPr id="74" name="Line 42"/>
                  <p:cNvSpPr>
                    <a:spLocks noChangeShapeType="1"/>
                  </p:cNvSpPr>
                  <p:nvPr/>
                </p:nvSpPr>
                <p:spPr bwMode="auto">
                  <a:xfrm>
                    <a:off x="4591" y="2400"/>
                    <a:ext cx="0" cy="144"/>
                  </a:xfrm>
                  <a:prstGeom prst="line">
                    <a:avLst/>
                  </a:prstGeom>
                  <a:noFill/>
                  <a:ln w="28575">
                    <a:solidFill>
                      <a:srgbClr val="0000FF"/>
                    </a:solidFill>
                    <a:round/>
                    <a:headEnd/>
                    <a:tailEnd/>
                  </a:ln>
                </p:spPr>
                <p:txBody>
                  <a:bodyPr wrap="none" anchor="ctr"/>
                  <a:lstStyle/>
                  <a:p>
                    <a:endParaRPr lang="en-US"/>
                  </a:p>
                </p:txBody>
              </p:sp>
            </p:grpSp>
            <p:sp>
              <p:nvSpPr>
                <p:cNvPr id="79" name="Line 47"/>
                <p:cNvSpPr>
                  <a:spLocks noChangeShapeType="1"/>
                </p:cNvSpPr>
                <p:nvPr/>
              </p:nvSpPr>
              <p:spPr bwMode="auto">
                <a:xfrm>
                  <a:off x="7100887" y="6337300"/>
                  <a:ext cx="0" cy="152400"/>
                </a:xfrm>
                <a:prstGeom prst="line">
                  <a:avLst/>
                </a:prstGeom>
                <a:noFill/>
                <a:ln w="28575">
                  <a:solidFill>
                    <a:schemeClr val="tx1"/>
                  </a:solidFill>
                  <a:round/>
                  <a:headEnd/>
                  <a:tailEnd/>
                </a:ln>
              </p:spPr>
              <p:txBody>
                <a:bodyPr wrap="none" anchor="ctr"/>
                <a:lstStyle/>
                <a:p>
                  <a:endParaRPr lang="en-US"/>
                </a:p>
              </p:txBody>
            </p:sp>
            <p:sp>
              <p:nvSpPr>
                <p:cNvPr id="80" name="Line 52"/>
                <p:cNvSpPr>
                  <a:spLocks noChangeShapeType="1"/>
                </p:cNvSpPr>
                <p:nvPr/>
              </p:nvSpPr>
              <p:spPr bwMode="auto">
                <a:xfrm>
                  <a:off x="7754937" y="6595355"/>
                  <a:ext cx="576263" cy="0"/>
                </a:xfrm>
                <a:prstGeom prst="line">
                  <a:avLst/>
                </a:prstGeom>
                <a:noFill/>
                <a:ln w="19050">
                  <a:solidFill>
                    <a:schemeClr val="tx1"/>
                  </a:solidFill>
                  <a:round/>
                  <a:headEnd/>
                  <a:tailEnd type="triangle" w="med" len="med"/>
                </a:ln>
              </p:spPr>
              <p:txBody>
                <a:bodyPr/>
                <a:lstStyle/>
                <a:p>
                  <a:endParaRPr lang="en-US"/>
                </a:p>
              </p:txBody>
            </p:sp>
          </p:grpSp>
          <p:sp>
            <p:nvSpPr>
              <p:cNvPr id="84" name="Rectangle 46"/>
              <p:cNvSpPr>
                <a:spLocks noChangeArrowheads="1"/>
              </p:cNvSpPr>
              <p:nvPr/>
            </p:nvSpPr>
            <p:spPr bwMode="auto">
              <a:xfrm>
                <a:off x="4114800" y="4724400"/>
                <a:ext cx="460375" cy="457200"/>
              </a:xfrm>
              <a:prstGeom prst="rect">
                <a:avLst/>
              </a:prstGeom>
              <a:noFill/>
              <a:ln w="28575">
                <a:noFill/>
                <a:miter lim="800000"/>
                <a:headEnd/>
                <a:tailEnd/>
              </a:ln>
            </p:spPr>
            <p:txBody>
              <a:bodyPr>
                <a:spAutoFit/>
              </a:bodyPr>
              <a:lstStyle/>
              <a:p>
                <a:pPr algn="ctr"/>
                <a:r>
                  <a:rPr lang="en-US" sz="2400" i="1" dirty="0">
                    <a:latin typeface="+mj-lt"/>
                    <a:sym typeface="Symbol" pitchFamily="18" charset="2"/>
                  </a:rPr>
                  <a:t>k</a:t>
                </a:r>
                <a:r>
                  <a:rPr lang="en-US" sz="2400" i="1" baseline="-25000" dirty="0">
                    <a:latin typeface="+mj-lt"/>
                    <a:cs typeface="Times New Roman" pitchFamily="18" charset="0"/>
                  </a:rPr>
                  <a:t>0</a:t>
                </a:r>
              </a:p>
            </p:txBody>
          </p:sp>
          <p:sp>
            <p:nvSpPr>
              <p:cNvPr id="85" name="Line 28"/>
              <p:cNvSpPr>
                <a:spLocks noChangeShapeType="1"/>
              </p:cNvSpPr>
              <p:nvPr/>
            </p:nvSpPr>
            <p:spPr bwMode="auto">
              <a:xfrm>
                <a:off x="2163500" y="4724400"/>
                <a:ext cx="0" cy="104843"/>
              </a:xfrm>
              <a:prstGeom prst="line">
                <a:avLst/>
              </a:prstGeom>
              <a:noFill/>
              <a:ln w="28575">
                <a:solidFill>
                  <a:schemeClr val="tx1"/>
                </a:solidFill>
                <a:round/>
                <a:headEnd/>
                <a:tailEnd/>
              </a:ln>
            </p:spPr>
            <p:txBody>
              <a:bodyPr wrap="none" anchor="ctr"/>
              <a:lstStyle/>
              <a:p>
                <a:endParaRPr lang="en-US"/>
              </a:p>
            </p:txBody>
          </p:sp>
          <p:sp>
            <p:nvSpPr>
              <p:cNvPr id="86" name="Rectangle 46"/>
              <p:cNvSpPr>
                <a:spLocks noChangeArrowheads="1"/>
              </p:cNvSpPr>
              <p:nvPr/>
            </p:nvSpPr>
            <p:spPr bwMode="auto">
              <a:xfrm>
                <a:off x="1905000" y="4724400"/>
                <a:ext cx="460375" cy="457200"/>
              </a:xfrm>
              <a:prstGeom prst="rect">
                <a:avLst/>
              </a:prstGeom>
              <a:noFill/>
              <a:ln w="28575">
                <a:noFill/>
                <a:miter lim="800000"/>
                <a:headEnd/>
                <a:tailEnd/>
              </a:ln>
            </p:spPr>
            <p:txBody>
              <a:bodyPr>
                <a:spAutoFit/>
              </a:bodyPr>
              <a:lstStyle/>
              <a:p>
                <a:pPr algn="ctr"/>
                <a:r>
                  <a:rPr lang="en-US" sz="2400" i="1" dirty="0">
                    <a:latin typeface="+mj-lt"/>
                    <a:sym typeface="Symbol" pitchFamily="18" charset="2"/>
                  </a:rPr>
                  <a:t>k</a:t>
                </a:r>
                <a:r>
                  <a:rPr lang="en-US" sz="2400" i="1" baseline="-25000" dirty="0">
                    <a:latin typeface="+mj-lt"/>
                    <a:cs typeface="Times New Roman" pitchFamily="18" charset="0"/>
                  </a:rPr>
                  <a:t>0</a:t>
                </a:r>
              </a:p>
            </p:txBody>
          </p:sp>
          <p:sp>
            <p:nvSpPr>
              <p:cNvPr id="87" name="Text Box 33"/>
              <p:cNvSpPr txBox="1">
                <a:spLocks noChangeArrowheads="1"/>
              </p:cNvSpPr>
              <p:nvPr/>
            </p:nvSpPr>
            <p:spPr bwMode="auto">
              <a:xfrm>
                <a:off x="1300109" y="5131726"/>
                <a:ext cx="2205091" cy="307777"/>
              </a:xfrm>
              <a:prstGeom prst="rect">
                <a:avLst/>
              </a:prstGeom>
              <a:noFill/>
              <a:ln w="9525">
                <a:noFill/>
                <a:miter lim="800000"/>
                <a:headEnd/>
                <a:tailEnd/>
              </a:ln>
            </p:spPr>
            <p:txBody>
              <a:bodyPr wrap="square">
                <a:spAutoFit/>
              </a:bodyPr>
              <a:lstStyle/>
              <a:p>
                <a:pPr algn="l" rtl="0">
                  <a:spcBef>
                    <a:spcPct val="50000"/>
                  </a:spcBef>
                </a:pPr>
                <a:r>
                  <a:rPr lang="en-US" sz="1400" dirty="0" smtClean="0">
                    <a:solidFill>
                      <a:srgbClr val="C00000"/>
                    </a:solidFill>
                    <a:latin typeface="Comic Sans MS" pitchFamily="66" charset="0"/>
                    <a:sym typeface="Symbol" pitchFamily="18" charset="2"/>
                  </a:rPr>
                  <a:t>Uniform state is stable</a:t>
                </a:r>
                <a:endParaRPr lang="en-US" sz="1400" dirty="0">
                  <a:solidFill>
                    <a:srgbClr val="C00000"/>
                  </a:solidFill>
                  <a:latin typeface="Comic Sans MS" pitchFamily="66" charset="0"/>
                  <a:sym typeface="Symbol" pitchFamily="18" charset="2"/>
                </a:endParaRPr>
              </a:p>
            </p:txBody>
          </p:sp>
          <p:sp>
            <p:nvSpPr>
              <p:cNvPr id="88" name="Text Box 34"/>
              <p:cNvSpPr txBox="1">
                <a:spLocks noChangeArrowheads="1"/>
              </p:cNvSpPr>
              <p:nvPr/>
            </p:nvSpPr>
            <p:spPr bwMode="auto">
              <a:xfrm>
                <a:off x="3929062" y="3581400"/>
                <a:ext cx="1252538" cy="369332"/>
              </a:xfrm>
              <a:prstGeom prst="rect">
                <a:avLst/>
              </a:prstGeom>
              <a:noFill/>
              <a:ln w="9525">
                <a:noFill/>
                <a:miter lim="800000"/>
                <a:headEnd/>
                <a:tailEnd/>
              </a:ln>
            </p:spPr>
            <p:txBody>
              <a:bodyPr wrap="square">
                <a:spAutoFit/>
              </a:bodyPr>
              <a:lstStyle/>
              <a:p>
                <a:pPr algn="l" rtl="0">
                  <a:spcBef>
                    <a:spcPct val="50000"/>
                  </a:spcBef>
                </a:pPr>
                <a:r>
                  <a:rPr lang="en-US" sz="1800" i="1" dirty="0">
                    <a:latin typeface="+mj-lt"/>
                    <a:sym typeface="Symbol" pitchFamily="18" charset="2"/>
                  </a:rPr>
                  <a:t>(k</a:t>
                </a:r>
                <a:r>
                  <a:rPr lang="en-US" sz="1800" i="1" baseline="-25000" dirty="0">
                    <a:latin typeface="+mj-lt"/>
                    <a:sym typeface="Symbol" pitchFamily="18" charset="2"/>
                  </a:rPr>
                  <a:t>0</a:t>
                </a:r>
                <a:r>
                  <a:rPr lang="en-US" sz="1800" i="1" dirty="0">
                    <a:latin typeface="+mj-lt"/>
                    <a:sym typeface="Symbol" pitchFamily="18" charset="2"/>
                  </a:rPr>
                  <a:t>)=0 </a:t>
                </a:r>
                <a:endParaRPr lang="en-US" sz="1800" dirty="0">
                  <a:latin typeface="Comic Sans MS" pitchFamily="66" charset="0"/>
                  <a:sym typeface="Symbol" pitchFamily="18" charset="2"/>
                </a:endParaRPr>
              </a:p>
            </p:txBody>
          </p:sp>
          <p:sp>
            <p:nvSpPr>
              <p:cNvPr id="89" name="Text Box 33"/>
              <p:cNvSpPr txBox="1">
                <a:spLocks noChangeArrowheads="1"/>
              </p:cNvSpPr>
              <p:nvPr/>
            </p:nvSpPr>
            <p:spPr bwMode="auto">
              <a:xfrm>
                <a:off x="5604075" y="3622875"/>
                <a:ext cx="1981200" cy="369332"/>
              </a:xfrm>
              <a:prstGeom prst="rect">
                <a:avLst/>
              </a:prstGeom>
              <a:noFill/>
              <a:ln w="9525">
                <a:noFill/>
                <a:miter lim="800000"/>
                <a:headEnd/>
                <a:tailEnd/>
              </a:ln>
            </p:spPr>
            <p:txBody>
              <a:bodyPr>
                <a:spAutoFit/>
              </a:bodyPr>
              <a:lstStyle/>
              <a:p>
                <a:pPr algn="l" rtl="0">
                  <a:spcBef>
                    <a:spcPct val="50000"/>
                  </a:spcBef>
                </a:pPr>
                <a:r>
                  <a:rPr lang="en-US" sz="1800" i="1" dirty="0" smtClean="0">
                    <a:latin typeface="+mj-lt"/>
                    <a:sym typeface="Symbol" pitchFamily="18" charset="2"/>
                  </a:rPr>
                  <a:t> &gt;0</a:t>
                </a:r>
                <a:r>
                  <a:rPr lang="en-US" sz="1800" i="1" dirty="0" smtClean="0">
                    <a:sym typeface="Symbol" pitchFamily="18" charset="2"/>
                  </a:rPr>
                  <a:t>  </a:t>
                </a:r>
                <a:r>
                  <a:rPr lang="en-US" sz="1800" dirty="0">
                    <a:latin typeface="+mj-lt"/>
                    <a:sym typeface="Symbol" pitchFamily="18" charset="2"/>
                  </a:rPr>
                  <a:t>for</a:t>
                </a:r>
                <a:r>
                  <a:rPr lang="en-US" sz="1800" dirty="0">
                    <a:latin typeface="Comic Sans MS" pitchFamily="66" charset="0"/>
                    <a:sym typeface="Symbol" pitchFamily="18" charset="2"/>
                  </a:rPr>
                  <a:t> </a:t>
                </a:r>
                <a:r>
                  <a:rPr lang="en-US" sz="1800" i="1" dirty="0" smtClean="0">
                    <a:solidFill>
                      <a:srgbClr val="0000FF"/>
                    </a:solidFill>
                    <a:latin typeface="+mj-lt"/>
                    <a:sym typeface="Symbol" pitchFamily="18" charset="2"/>
                  </a:rPr>
                  <a:t>k</a:t>
                </a:r>
                <a:r>
                  <a:rPr lang="en-US" sz="1800" i="1" dirty="0" smtClean="0">
                    <a:solidFill>
                      <a:srgbClr val="0000FF"/>
                    </a:solidFill>
                    <a:latin typeface="+mj-lt"/>
                    <a:sym typeface="Mathematica1"/>
                  </a:rPr>
                  <a:t> band</a:t>
                </a:r>
                <a:endParaRPr lang="en-US" sz="1800" dirty="0">
                  <a:solidFill>
                    <a:srgbClr val="0000FF"/>
                  </a:solidFill>
                  <a:latin typeface="Comic Sans MS" pitchFamily="66" charset="0"/>
                  <a:sym typeface="Symbol" pitchFamily="18" charset="2"/>
                </a:endParaRPr>
              </a:p>
            </p:txBody>
          </p:sp>
          <p:sp>
            <p:nvSpPr>
              <p:cNvPr id="90" name="Text Box 33"/>
              <p:cNvSpPr txBox="1">
                <a:spLocks noChangeArrowheads="1"/>
              </p:cNvSpPr>
              <p:nvPr/>
            </p:nvSpPr>
            <p:spPr bwMode="auto">
              <a:xfrm>
                <a:off x="5509550" y="5141626"/>
                <a:ext cx="2339049" cy="307777"/>
              </a:xfrm>
              <a:prstGeom prst="rect">
                <a:avLst/>
              </a:prstGeom>
              <a:noFill/>
              <a:ln w="9525">
                <a:noFill/>
                <a:miter lim="800000"/>
                <a:headEnd/>
                <a:tailEnd/>
              </a:ln>
            </p:spPr>
            <p:txBody>
              <a:bodyPr wrap="square">
                <a:spAutoFit/>
              </a:bodyPr>
              <a:lstStyle/>
              <a:p>
                <a:pPr algn="l" rtl="0">
                  <a:spcBef>
                    <a:spcPct val="50000"/>
                  </a:spcBef>
                </a:pPr>
                <a:r>
                  <a:rPr lang="en-US" sz="1400" dirty="0" smtClean="0">
                    <a:solidFill>
                      <a:srgbClr val="C00000"/>
                    </a:solidFill>
                    <a:sym typeface="Symbol" pitchFamily="18" charset="2"/>
                  </a:rPr>
                  <a:t>Uniform state is unstable</a:t>
                </a:r>
              </a:p>
            </p:txBody>
          </p:sp>
          <p:sp>
            <p:nvSpPr>
              <p:cNvPr id="91" name="Text Box 33"/>
              <p:cNvSpPr txBox="1">
                <a:spLocks noChangeArrowheads="1"/>
              </p:cNvSpPr>
              <p:nvPr/>
            </p:nvSpPr>
            <p:spPr bwMode="auto">
              <a:xfrm>
                <a:off x="3657600" y="5130051"/>
                <a:ext cx="1981200" cy="523220"/>
              </a:xfrm>
              <a:prstGeom prst="rect">
                <a:avLst/>
              </a:prstGeom>
              <a:noFill/>
              <a:ln w="9525">
                <a:noFill/>
                <a:miter lim="800000"/>
                <a:headEnd/>
                <a:tailEnd/>
              </a:ln>
            </p:spPr>
            <p:txBody>
              <a:bodyPr wrap="square">
                <a:spAutoFit/>
              </a:bodyPr>
              <a:lstStyle/>
              <a:p>
                <a:pPr algn="l" rtl="0">
                  <a:spcBef>
                    <a:spcPct val="50000"/>
                  </a:spcBef>
                </a:pPr>
                <a:r>
                  <a:rPr lang="en-US" sz="1400" dirty="0" smtClean="0">
                    <a:solidFill>
                      <a:srgbClr val="C00000"/>
                    </a:solidFill>
                    <a:sym typeface="Symbol" pitchFamily="18" charset="2"/>
                  </a:rPr>
                  <a:t>Uniform state is marginally stable</a:t>
                </a:r>
                <a:endParaRPr lang="en-US" sz="1400" dirty="0">
                  <a:solidFill>
                    <a:srgbClr val="C00000"/>
                  </a:solidFill>
                  <a:sym typeface="Symbol" pitchFamily="18" charset="2"/>
                </a:endParaRPr>
              </a:p>
            </p:txBody>
          </p:sp>
        </p:grpSp>
      </p:grpSp>
      <p:grpSp>
        <p:nvGrpSpPr>
          <p:cNvPr id="96" name="Group 95"/>
          <p:cNvGrpSpPr/>
          <p:nvPr/>
        </p:nvGrpSpPr>
        <p:grpSpPr>
          <a:xfrm>
            <a:off x="327950" y="1287006"/>
            <a:ext cx="8305800" cy="1345287"/>
            <a:chOff x="304800" y="1295400"/>
            <a:chExt cx="8305800" cy="1345287"/>
          </a:xfrm>
        </p:grpSpPr>
        <p:sp>
          <p:nvSpPr>
            <p:cNvPr id="203" name="Rectangle 38"/>
            <p:cNvSpPr>
              <a:spLocks noChangeArrowheads="1"/>
            </p:cNvSpPr>
            <p:nvPr/>
          </p:nvSpPr>
          <p:spPr bwMode="auto">
            <a:xfrm>
              <a:off x="304800" y="1295400"/>
              <a:ext cx="5029200" cy="1015663"/>
            </a:xfrm>
            <a:prstGeom prst="rect">
              <a:avLst/>
            </a:prstGeom>
            <a:noFill/>
            <a:ln w="9525">
              <a:noFill/>
              <a:miter lim="800000"/>
              <a:headEnd/>
              <a:tailEnd/>
            </a:ln>
          </p:spPr>
          <p:txBody>
            <a:bodyPr wrap="square">
              <a:spAutoFit/>
            </a:bodyPr>
            <a:lstStyle/>
            <a:p>
              <a:r>
                <a:rPr lang="en-US" dirty="0" smtClean="0"/>
                <a:t>Mathematically, any perturbation about the uniform state can be represented as a sum of sinusoidal perturbations of</a:t>
              </a:r>
              <a:endParaRPr lang="en-US" dirty="0"/>
            </a:p>
          </p:txBody>
        </p:sp>
        <mc:AlternateContent xmlns:mc="http://schemas.openxmlformats.org/markup-compatibility/2006" xmlns:a14="http://schemas.microsoft.com/office/drawing/2010/main">
          <mc:Choice Requires="a14">
            <p:sp>
              <p:nvSpPr>
                <p:cNvPr id="41" name="Rectangle 38"/>
                <p:cNvSpPr>
                  <a:spLocks noChangeArrowheads="1"/>
                </p:cNvSpPr>
                <p:nvPr/>
              </p:nvSpPr>
              <p:spPr bwMode="auto">
                <a:xfrm>
                  <a:off x="304800" y="2209800"/>
                  <a:ext cx="8305800" cy="430887"/>
                </a:xfrm>
                <a:prstGeom prst="rect">
                  <a:avLst/>
                </a:prstGeom>
                <a:noFill/>
                <a:ln w="9525">
                  <a:noFill/>
                  <a:miter lim="800000"/>
                  <a:headEnd/>
                  <a:tailEnd/>
                </a:ln>
              </p:spPr>
              <p:txBody>
                <a:bodyPr wrap="square">
                  <a:spAutoFit/>
                </a:bodyPr>
                <a:lstStyle/>
                <a:p>
                  <a:r>
                    <a:rPr lang="en-US" dirty="0" smtClean="0"/>
                    <a:t>different wavelength </a:t>
                  </a:r>
                  <a14:m>
                    <m:oMath xmlns:m="http://schemas.openxmlformats.org/officeDocument/2006/math">
                      <m:r>
                        <a:rPr lang="en-US" b="0" i="1" dirty="0" smtClean="0">
                          <a:latin typeface="Cambria Math"/>
                          <a:sym typeface="Symbol"/>
                        </a:rPr>
                        <m:t>𝐿</m:t>
                      </m:r>
                      <m:r>
                        <a:rPr lang="en-US" i="1" dirty="0" smtClean="0">
                          <a:latin typeface="Cambria Math"/>
                          <a:sym typeface="Symbol"/>
                        </a:rPr>
                        <m:t> </m:t>
                      </m:r>
                    </m:oMath>
                  </a14:m>
                  <a:r>
                    <a:rPr lang="en-US" dirty="0" smtClean="0">
                      <a:sym typeface="Symbol"/>
                    </a:rPr>
                    <a:t>or </a:t>
                  </a:r>
                  <a:r>
                    <a:rPr lang="en-US" dirty="0" err="1" smtClean="0">
                      <a:sym typeface="Symbol"/>
                    </a:rPr>
                    <a:t>wavenumber</a:t>
                  </a:r>
                  <a:r>
                    <a:rPr lang="en-US" dirty="0" smtClean="0">
                      <a:sym typeface="Symbol"/>
                    </a:rPr>
                    <a:t> </a:t>
                  </a:r>
                  <a14:m>
                    <m:oMath xmlns:m="http://schemas.openxmlformats.org/officeDocument/2006/math">
                      <m:r>
                        <a:rPr lang="en-US" sz="2200" i="1" dirty="0" smtClean="0">
                          <a:latin typeface="Cambria Math"/>
                          <a:sym typeface="Symbol"/>
                        </a:rPr>
                        <m:t>𝑘</m:t>
                      </m:r>
                    </m:oMath>
                  </a14:m>
                  <a:r>
                    <a:rPr lang="en-US" dirty="0" smtClean="0">
                      <a:sym typeface="Symbol"/>
                    </a:rPr>
                    <a:t>  (Fourier series).  </a:t>
                  </a:r>
                  <a:endParaRPr lang="en-US" dirty="0"/>
                </a:p>
              </p:txBody>
            </p:sp>
          </mc:Choice>
          <mc:Fallback xmlns="">
            <p:sp>
              <p:nvSpPr>
                <p:cNvPr id="41" name="Rectangle 38"/>
                <p:cNvSpPr>
                  <a:spLocks noRot="1" noChangeAspect="1" noMove="1" noResize="1" noEditPoints="1" noAdjustHandles="1" noChangeArrowheads="1" noChangeShapeType="1" noTextEdit="1"/>
                </p:cNvSpPr>
                <p:nvPr/>
              </p:nvSpPr>
              <p:spPr bwMode="auto">
                <a:xfrm>
                  <a:off x="304800" y="2209800"/>
                  <a:ext cx="8305800" cy="430887"/>
                </a:xfrm>
                <a:prstGeom prst="rect">
                  <a:avLst/>
                </a:prstGeom>
                <a:blipFill rotWithShape="1">
                  <a:blip r:embed="rId6"/>
                  <a:stretch>
                    <a:fillRect l="-808" t="-2817" b="-21127"/>
                  </a:stretch>
                </a:blipFill>
                <a:ln w="9525">
                  <a:noFill/>
                  <a:miter lim="800000"/>
                  <a:headEnd/>
                  <a:tailEnd/>
                </a:ln>
              </p:spPr>
              <p:txBody>
                <a:bodyPr/>
                <a:lstStyle/>
                <a:p>
                  <a:r>
                    <a:rPr lang="en-US">
                      <a:noFill/>
                    </a:rPr>
                    <a:t> </a:t>
                  </a:r>
                </a:p>
              </p:txBody>
            </p:sp>
          </mc:Fallback>
        </mc:AlternateContent>
        <p:grpSp>
          <p:nvGrpSpPr>
            <p:cNvPr id="94" name="Group 93"/>
            <p:cNvGrpSpPr/>
            <p:nvPr/>
          </p:nvGrpSpPr>
          <p:grpSpPr>
            <a:xfrm>
              <a:off x="5486400" y="1424651"/>
              <a:ext cx="3124199" cy="909289"/>
              <a:chOff x="5486400" y="1424651"/>
              <a:chExt cx="3124199" cy="909289"/>
            </a:xfrm>
          </p:grpSpPr>
          <p:grpSp>
            <p:nvGrpSpPr>
              <p:cNvPr id="40" name="Group 39"/>
              <p:cNvGrpSpPr/>
              <p:nvPr/>
            </p:nvGrpSpPr>
            <p:grpSpPr>
              <a:xfrm>
                <a:off x="5486400" y="1424651"/>
                <a:ext cx="3124199" cy="909289"/>
                <a:chOff x="4714876" y="3065781"/>
                <a:chExt cx="3124199" cy="977486"/>
              </a:xfrm>
            </p:grpSpPr>
            <mc:AlternateContent xmlns:mc="http://schemas.openxmlformats.org/markup-compatibility/2006" xmlns:a14="http://schemas.microsoft.com/office/drawing/2010/main">
              <mc:Choice Requires="a14">
                <p:graphicFrame>
                  <p:nvGraphicFramePr>
                    <p:cNvPr id="30" name="Object 69"/>
                    <p:cNvGraphicFramePr>
                      <a:graphicFrameLocks noChangeAspect="1"/>
                    </p:cNvGraphicFramePr>
                    <p:nvPr/>
                  </p:nvGraphicFramePr>
                  <p:xfrm>
                    <a:off x="7008812" y="3065781"/>
                    <a:ext cx="830263" cy="698500"/>
                  </p:xfrm>
                  <a:graphic>
                    <a:graphicData uri="http://schemas.openxmlformats.org/presentationml/2006/ole">
                      <mc:AlternateContent>
                        <mc:Choice xmlns:v="urn:schemas-microsoft-com:vml" Requires="v">
                          <p:oleObj spid="_x0000_s360683" name="משוואה" r:id="rId7" imgW="482400" imgH="393480" progId="Equation.3">
                            <p:embed/>
                          </p:oleObj>
                        </mc:Choice>
                        <mc:Fallback>
                          <p:oleObj name="משוואה" r:id="rId7" imgW="482400" imgH="393480" progId="Equation.3">
                            <p:embed/>
                            <p:pic>
                              <p:nvPicPr>
                                <p:cNvPr id="0" name="Object 69"/>
                                <p:cNvPicPr>
                                  <a:picLocks noChangeAspect="1" noChangeArrowheads="1"/>
                                </p:cNvPicPr>
                                <p:nvPr/>
                              </p:nvPicPr>
                              <p:blipFill>
                                <a:blip r:embed="rId8">
                                  <a:extLst>
                                    <a:ext uri="{28A0092B-C50C-407E-A947-70E740481C1C}">
                                      <a14:useLocalDpi val="0"/>
                                    </a:ext>
                                  </a:extLst>
                                </a:blip>
                                <a:srcRect/>
                                <a:stretch>
                                  <a:fillRect/>
                                </a:stretch>
                              </p:blipFill>
                              <p:spPr bwMode="auto">
                                <a:xfrm>
                                  <a:off x="7008812" y="3065781"/>
                                  <a:ext cx="830263" cy="698500"/>
                                </a:xfrm>
                                <a:prstGeom prst="rect">
                                  <a:avLst/>
                                </a:prstGeom>
                                <a:noFill/>
                                <a:extLst>
                                  <a:ext uri="{909E8E84-426E-40DD-AFC4-6F175D3DCCD1}">
                                    <a14:hiddenFill>
                                      <a:solidFill>
                                        <a:srgbClr val="FFFFFF"/>
                                      </a:solidFill>
                                    </a14:hiddenFill>
                                  </a:ext>
                                </a:extLst>
                              </p:spPr>
                            </p:pic>
                          </p:oleObj>
                        </mc:Fallback>
                      </mc:AlternateContent>
                    </a:graphicData>
                  </a:graphic>
                </p:graphicFrame>
              </mc:Choice>
              <mc:Fallback xmlns="">
                <p:graphicFrame>
                  <p:nvGraphicFramePr>
                    <p:cNvPr id="30" name="Object 69"/>
                    <p:cNvGraphicFramePr>
                      <a:graphicFrameLocks noChangeAspect="1"/>
                    </p:cNvGraphicFramePr>
                    <p:nvPr/>
                  </p:nvGraphicFramePr>
                  <p:xfrm>
                    <a:off x="7008812" y="3065781"/>
                    <a:ext cx="830263" cy="698500"/>
                  </p:xfrm>
                  <a:graphic>
                    <a:graphicData uri="http://schemas.openxmlformats.org/presentationml/2006/ole">
                      <mc:AlternateContent>
                        <mc:Choice xmlns:v="urn:schemas-microsoft-com:vml" Requires="v">
                          <p:oleObj spid="_x0000_s360477" name="משוואה" r:id="rId9" imgW="482400" imgH="393480" progId="Equation.3">
                            <p:embed/>
                          </p:oleObj>
                        </mc:Choice>
                        <mc:Fallback>
                          <p:oleObj name="משוואה" r:id="rId9" imgW="482400" imgH="393480" progId="Equation.3">
                            <p:embed/>
                            <p:pic>
                              <p:nvPicPr>
                                <p:cNvPr id="0" name="Object 6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08812" y="3065781"/>
                                  <a:ext cx="830263" cy="698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Fallback>
            </mc:AlternateContent>
            <p:sp>
              <p:nvSpPr>
                <p:cNvPr id="34" name="Rectangle 68"/>
                <p:cNvSpPr>
                  <a:spLocks noChangeArrowheads="1"/>
                </p:cNvSpPr>
                <p:nvPr/>
              </p:nvSpPr>
              <p:spPr bwMode="auto">
                <a:xfrm>
                  <a:off x="5968800" y="3613149"/>
                  <a:ext cx="325730" cy="430118"/>
                </a:xfrm>
                <a:prstGeom prst="rect">
                  <a:avLst/>
                </a:prstGeom>
                <a:noFill/>
                <a:ln w="9525">
                  <a:noFill/>
                  <a:miter lim="800000"/>
                  <a:headEnd/>
                  <a:tailEnd/>
                </a:ln>
              </p:spPr>
              <p:txBody>
                <a:bodyPr wrap="none">
                  <a:spAutoFit/>
                </a:bodyPr>
                <a:lstStyle/>
                <a:p>
                  <a:r>
                    <a:rPr lang="en-US" sz="2000" i="1" dirty="0" smtClean="0">
                      <a:latin typeface="+mj-lt"/>
                      <a:cs typeface="Times New Roman" pitchFamily="18" charset="0"/>
                      <a:sym typeface="Symbol" pitchFamily="18" charset="2"/>
                    </a:rPr>
                    <a:t>L</a:t>
                  </a:r>
                  <a:endParaRPr lang="en-US" sz="2000" i="1" dirty="0">
                    <a:latin typeface="+mj-lt"/>
                    <a:cs typeface="Times New Roman" pitchFamily="18" charset="0"/>
                  </a:endParaRPr>
                </a:p>
              </p:txBody>
            </p:sp>
            <p:pic>
              <p:nvPicPr>
                <p:cNvPr id="38" name="Picture 75" descr="sinusoidal form"/>
                <p:cNvPicPr>
                  <a:picLocks noChangeAspect="1" noChangeArrowheads="1"/>
                </p:cNvPicPr>
                <p:nvPr/>
              </p:nvPicPr>
              <p:blipFill>
                <a:blip r:embed="rId11" cstate="print"/>
                <a:srcRect/>
                <a:stretch>
                  <a:fillRect/>
                </a:stretch>
              </p:blipFill>
              <p:spPr bwMode="auto">
                <a:xfrm>
                  <a:off x="4714876" y="3108960"/>
                  <a:ext cx="2057400" cy="450215"/>
                </a:xfrm>
                <a:prstGeom prst="rect">
                  <a:avLst/>
                </a:prstGeom>
                <a:noFill/>
                <a:ln w="9525">
                  <a:noFill/>
                  <a:miter lim="800000"/>
                  <a:headEnd/>
                  <a:tailEnd/>
                </a:ln>
              </p:spPr>
            </p:pic>
          </p:grpSp>
          <p:cxnSp>
            <p:nvCxnSpPr>
              <p:cNvPr id="93" name="Straight Arrow Connector 92"/>
              <p:cNvCxnSpPr/>
              <p:nvPr/>
            </p:nvCxnSpPr>
            <p:spPr bwMode="auto">
              <a:xfrm>
                <a:off x="6694025" y="1928150"/>
                <a:ext cx="457200" cy="0"/>
              </a:xfrm>
              <a:prstGeom prst="straightConnector1">
                <a:avLst/>
              </a:prstGeom>
              <a:noFill/>
              <a:ln w="9525" cap="flat" cmpd="sng" algn="ctr">
                <a:solidFill>
                  <a:schemeClr val="tx1"/>
                </a:solidFill>
                <a:prstDash val="solid"/>
                <a:round/>
                <a:headEnd type="triangle" w="med" len="med"/>
                <a:tailEnd type="triangle" w="med" len="med"/>
              </a:ln>
              <a:effectLst/>
            </p:spPr>
          </p:cxnSp>
        </p:grpSp>
      </p:grpSp>
      <p:grpSp>
        <p:nvGrpSpPr>
          <p:cNvPr id="4" name="Group 3"/>
          <p:cNvGrpSpPr/>
          <p:nvPr/>
        </p:nvGrpSpPr>
        <p:grpSpPr>
          <a:xfrm>
            <a:off x="380999" y="6087606"/>
            <a:ext cx="7772401" cy="707886"/>
            <a:chOff x="380999" y="6248400"/>
            <a:chExt cx="7772401" cy="707886"/>
          </a:xfrm>
        </p:grpSpPr>
        <mc:AlternateContent xmlns:mc="http://schemas.openxmlformats.org/markup-compatibility/2006" xmlns:a14="http://schemas.microsoft.com/office/drawing/2010/main">
          <mc:Choice Requires="a14">
            <p:sp>
              <p:nvSpPr>
                <p:cNvPr id="6" name="Rectangle 5"/>
                <p:cNvSpPr/>
                <p:nvPr/>
              </p:nvSpPr>
              <p:spPr>
                <a:xfrm>
                  <a:off x="380999" y="6248400"/>
                  <a:ext cx="6793376" cy="707886"/>
                </a:xfrm>
                <a:prstGeom prst="rect">
                  <a:avLst/>
                </a:prstGeom>
              </p:spPr>
              <p:txBody>
                <a:bodyPr wrap="square">
                  <a:spAutoFit/>
                </a:bodyPr>
                <a:lstStyle/>
                <a:p>
                  <a:pPr>
                    <a:spcBef>
                      <a:spcPts val="0"/>
                    </a:spcBef>
                  </a:pPr>
                  <a:r>
                    <a:rPr lang="en-US" dirty="0" smtClean="0">
                      <a:solidFill>
                        <a:srgbClr val="000000"/>
                      </a:solidFill>
                    </a:rPr>
                    <a:t>Out of all </a:t>
                  </a:r>
                  <a14:m>
                    <m:oMath xmlns:m="http://schemas.openxmlformats.org/officeDocument/2006/math">
                      <m:r>
                        <a:rPr lang="en-US" i="1" dirty="0" smtClean="0">
                          <a:solidFill>
                            <a:srgbClr val="000000"/>
                          </a:solidFill>
                          <a:latin typeface="Cambria Math"/>
                        </a:rPr>
                        <m:t>𝑘</m:t>
                      </m:r>
                    </m:oMath>
                  </a14:m>
                  <a:r>
                    <a:rPr lang="en-US" dirty="0" smtClean="0">
                      <a:solidFill>
                        <a:srgbClr val="000000"/>
                      </a:solidFill>
                    </a:rPr>
                    <a:t> the one that begins to grow will show up and dictate the periodic pattern that emerges – </a:t>
                  </a:r>
                  <a:r>
                    <a:rPr lang="en-US" dirty="0" smtClean="0"/>
                    <a:t>in 1d </a:t>
                  </a:r>
                  <a:endParaRPr lang="en-US" dirty="0" smtClean="0">
                    <a:solidFill>
                      <a:srgbClr val="000000"/>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380999" y="6248400"/>
                  <a:ext cx="6793376" cy="707886"/>
                </a:xfrm>
                <a:prstGeom prst="rect">
                  <a:avLst/>
                </a:prstGeom>
                <a:blipFill rotWithShape="1">
                  <a:blip r:embed="rId12"/>
                  <a:stretch>
                    <a:fillRect l="-897" t="-4310" b="-14655"/>
                  </a:stretch>
                </a:blipFill>
              </p:spPr>
              <p:txBody>
                <a:bodyPr/>
                <a:lstStyle/>
                <a:p>
                  <a:r>
                    <a:rPr lang="en-US">
                      <a:noFill/>
                    </a:rPr>
                    <a:t> </a:t>
                  </a:r>
                </a:p>
              </p:txBody>
            </p:sp>
          </mc:Fallback>
        </mc:AlternateContent>
        <p:pic>
          <p:nvPicPr>
            <p:cNvPr id="68" name="Picture 75" descr="sinusoidal form"/>
            <p:cNvPicPr>
              <a:picLocks noChangeAspect="1" noChangeArrowheads="1"/>
            </p:cNvPicPr>
            <p:nvPr/>
          </p:nvPicPr>
          <p:blipFill>
            <a:blip r:embed="rId11" cstate="print">
              <a:duotone>
                <a:schemeClr val="accent1">
                  <a:shade val="45000"/>
                  <a:satMod val="135000"/>
                </a:schemeClr>
                <a:prstClr val="white"/>
              </a:duotone>
            </a:blip>
            <a:srcRect/>
            <a:stretch>
              <a:fillRect/>
            </a:stretch>
          </p:blipFill>
          <p:spPr bwMode="auto">
            <a:xfrm>
              <a:off x="7181125" y="6400800"/>
              <a:ext cx="972275" cy="418805"/>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dissolv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 Box 14"/>
          <p:cNvSpPr txBox="1">
            <a:spLocks noChangeArrowheads="1"/>
          </p:cNvSpPr>
          <p:nvPr/>
        </p:nvSpPr>
        <p:spPr bwMode="auto">
          <a:xfrm>
            <a:off x="225425" y="609600"/>
            <a:ext cx="8378825" cy="400050"/>
          </a:xfrm>
          <a:prstGeom prst="rect">
            <a:avLst/>
          </a:prstGeom>
          <a:noFill/>
          <a:ln w="9525">
            <a:noFill/>
            <a:miter lim="800000"/>
            <a:headEnd/>
            <a:tailEnd/>
          </a:ln>
        </p:spPr>
        <p:txBody>
          <a:bodyPr>
            <a:spAutoFit/>
          </a:bodyPr>
          <a:lstStyle/>
          <a:p>
            <a:pPr>
              <a:spcBef>
                <a:spcPts val="600"/>
              </a:spcBef>
            </a:pPr>
            <a:r>
              <a:rPr lang="en-US"/>
              <a:t>Heating a fluid  layer from below uniformly  (Rayleigh-Bénard):</a:t>
            </a:r>
          </a:p>
        </p:txBody>
      </p:sp>
      <p:sp>
        <p:nvSpPr>
          <p:cNvPr id="1029" name="Text Box 15"/>
          <p:cNvSpPr txBox="1">
            <a:spLocks noChangeArrowheads="1"/>
          </p:cNvSpPr>
          <p:nvPr/>
        </p:nvSpPr>
        <p:spPr bwMode="auto">
          <a:xfrm>
            <a:off x="0" y="-1925"/>
            <a:ext cx="8763000" cy="430887"/>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rPr>
              <a:t> </a:t>
            </a:r>
            <a:r>
              <a:rPr lang="en-US" altLang="en-US" sz="2200" b="1" dirty="0" smtClean="0">
                <a:solidFill>
                  <a:srgbClr val="AC0000"/>
                </a:solidFill>
              </a:rPr>
              <a:t> Pattern forming instabilities: experiments in fluid dynamics</a:t>
            </a:r>
            <a:endParaRPr lang="en-US" altLang="en-US" sz="2200" b="1" dirty="0">
              <a:solidFill>
                <a:srgbClr val="AC0000"/>
              </a:solidFill>
            </a:endParaRPr>
          </a:p>
        </p:txBody>
      </p:sp>
      <p:grpSp>
        <p:nvGrpSpPr>
          <p:cNvPr id="3" name="Group 16"/>
          <p:cNvGrpSpPr>
            <a:grpSpLocks/>
          </p:cNvGrpSpPr>
          <p:nvPr/>
        </p:nvGrpSpPr>
        <p:grpSpPr bwMode="auto">
          <a:xfrm>
            <a:off x="8720138" y="0"/>
            <a:ext cx="457200" cy="6858000"/>
            <a:chOff x="5493" y="0"/>
            <a:chExt cx="288" cy="4320"/>
          </a:xfrm>
        </p:grpSpPr>
        <p:sp>
          <p:nvSpPr>
            <p:cNvPr id="1055" name="Rectangle 17"/>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chemeClr val="bg1"/>
                </a:solidFill>
              </a:endParaRPr>
            </a:p>
            <a:p>
              <a:pPr algn="ctr">
                <a:lnSpc>
                  <a:spcPct val="40000"/>
                </a:lnSpc>
              </a:pPr>
              <a:r>
                <a:rPr lang="en-US" altLang="he-IL" sz="1600" b="1">
                  <a:solidFill>
                    <a:schemeClr val="bg1"/>
                  </a:solidFill>
                </a:rPr>
                <a:t>     </a:t>
              </a:r>
              <a:r>
                <a:rPr lang="en-US" altLang="he-IL" sz="1600">
                  <a:solidFill>
                    <a:schemeClr val="bg1"/>
                  </a:solidFill>
                </a:rPr>
                <a:t>Ben Gurion University,  Ehud Meron -  www.bgu.ac.il/~ehud</a:t>
              </a:r>
              <a:endParaRPr lang="en-US" altLang="en-US" sz="1600">
                <a:solidFill>
                  <a:schemeClr val="bg1"/>
                </a:solidFill>
              </a:endParaRPr>
            </a:p>
          </p:txBody>
        </p:sp>
        <p:pic>
          <p:nvPicPr>
            <p:cNvPr id="1056" name="Picture 18"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grpSp>
        <p:nvGrpSpPr>
          <p:cNvPr id="4" name="Group 31"/>
          <p:cNvGrpSpPr>
            <a:grpSpLocks/>
          </p:cNvGrpSpPr>
          <p:nvPr/>
        </p:nvGrpSpPr>
        <p:grpSpPr bwMode="auto">
          <a:xfrm>
            <a:off x="228600" y="3695700"/>
            <a:ext cx="8153400" cy="742950"/>
            <a:chOff x="228600" y="3695700"/>
            <a:chExt cx="8153400" cy="743010"/>
          </a:xfrm>
        </p:grpSpPr>
        <p:sp>
          <p:nvSpPr>
            <p:cNvPr id="1053" name="Rectangle 19"/>
            <p:cNvSpPr>
              <a:spLocks noChangeArrowheads="1"/>
            </p:cNvSpPr>
            <p:nvPr/>
          </p:nvSpPr>
          <p:spPr bwMode="auto">
            <a:xfrm>
              <a:off x="228600" y="3695700"/>
              <a:ext cx="5257800" cy="400110"/>
            </a:xfrm>
            <a:prstGeom prst="rect">
              <a:avLst/>
            </a:prstGeom>
            <a:noFill/>
            <a:ln w="9525">
              <a:noFill/>
              <a:miter lim="800000"/>
              <a:headEnd/>
              <a:tailEnd/>
            </a:ln>
          </p:spPr>
          <p:txBody>
            <a:bodyPr>
              <a:spAutoFit/>
            </a:bodyPr>
            <a:lstStyle/>
            <a:p>
              <a:r>
                <a:rPr lang="en-US"/>
                <a:t>Below a critical temperature difference, </a:t>
              </a:r>
            </a:p>
          </p:txBody>
        </p:sp>
        <p:graphicFrame>
          <p:nvGraphicFramePr>
            <p:cNvPr id="1027" name="Object 2"/>
            <p:cNvGraphicFramePr>
              <a:graphicFrameLocks noChangeAspect="1"/>
            </p:cNvGraphicFramePr>
            <p:nvPr/>
          </p:nvGraphicFramePr>
          <p:xfrm>
            <a:off x="5338763" y="3718560"/>
            <a:ext cx="2967037" cy="444500"/>
          </p:xfrm>
          <a:graphic>
            <a:graphicData uri="http://schemas.openxmlformats.org/presentationml/2006/ole">
              <mc:AlternateContent xmlns:mc="http://schemas.openxmlformats.org/markup-compatibility/2006">
                <mc:Choice xmlns:v="urn:schemas-microsoft-com:vml" Requires="v">
                  <p:oleObj spid="_x0000_s175566" name="משוואה" r:id="rId4" imgW="1447560" imgH="241200" progId="Equation.3">
                    <p:embed/>
                  </p:oleObj>
                </mc:Choice>
                <mc:Fallback>
                  <p:oleObj name="משוואה" r:id="rId4" imgW="1447560" imgH="2412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8763" y="3718560"/>
                          <a:ext cx="2967037" cy="444500"/>
                        </a:xfrm>
                        <a:prstGeom prst="rect">
                          <a:avLst/>
                        </a:prstGeom>
                        <a:solidFill>
                          <a:schemeClr val="bg1"/>
                        </a:solidFill>
                      </p:spPr>
                    </p:pic>
                  </p:oleObj>
                </mc:Fallback>
              </mc:AlternateContent>
            </a:graphicData>
          </a:graphic>
        </p:graphicFrame>
        <p:sp>
          <p:nvSpPr>
            <p:cNvPr id="1054" name="Rectangle 84"/>
            <p:cNvSpPr>
              <a:spLocks noChangeArrowheads="1"/>
            </p:cNvSpPr>
            <p:nvPr/>
          </p:nvSpPr>
          <p:spPr bwMode="auto">
            <a:xfrm>
              <a:off x="254000" y="4038600"/>
              <a:ext cx="8128000" cy="400110"/>
            </a:xfrm>
            <a:prstGeom prst="rect">
              <a:avLst/>
            </a:prstGeom>
            <a:noFill/>
            <a:ln w="9525">
              <a:noFill/>
              <a:miter lim="800000"/>
              <a:headEnd/>
              <a:tailEnd/>
            </a:ln>
          </p:spPr>
          <p:txBody>
            <a:bodyPr>
              <a:spAutoFit/>
            </a:bodyPr>
            <a:lstStyle/>
            <a:p>
              <a:r>
                <a:rPr lang="en-US"/>
                <a:t>the fluid is at rest (heat transfer by molecular conduction)</a:t>
              </a:r>
            </a:p>
          </p:txBody>
        </p:sp>
      </p:grpSp>
      <p:grpSp>
        <p:nvGrpSpPr>
          <p:cNvPr id="5" name="Group 94"/>
          <p:cNvGrpSpPr>
            <a:grpSpLocks/>
          </p:cNvGrpSpPr>
          <p:nvPr/>
        </p:nvGrpSpPr>
        <p:grpSpPr bwMode="auto">
          <a:xfrm>
            <a:off x="230188" y="1219200"/>
            <a:ext cx="8229600" cy="2470150"/>
            <a:chOff x="145" y="2642"/>
            <a:chExt cx="5184" cy="1556"/>
          </a:xfrm>
        </p:grpSpPr>
        <p:grpSp>
          <p:nvGrpSpPr>
            <p:cNvPr id="6" name="Group 93"/>
            <p:cNvGrpSpPr>
              <a:grpSpLocks/>
            </p:cNvGrpSpPr>
            <p:nvPr/>
          </p:nvGrpSpPr>
          <p:grpSpPr bwMode="auto">
            <a:xfrm>
              <a:off x="3073" y="2642"/>
              <a:ext cx="2256" cy="1556"/>
              <a:chOff x="3073" y="2642"/>
              <a:chExt cx="2256" cy="1556"/>
            </a:xfrm>
          </p:grpSpPr>
          <p:pic>
            <p:nvPicPr>
              <p:cNvPr id="1051" name="Picture 9" descr="rolls1 "/>
              <p:cNvPicPr>
                <a:picLocks noChangeAspect="1" noChangeArrowheads="1"/>
              </p:cNvPicPr>
              <p:nvPr/>
            </p:nvPicPr>
            <p:blipFill>
              <a:blip r:embed="rId6" cstate="print"/>
              <a:srcRect/>
              <a:stretch>
                <a:fillRect/>
              </a:stretch>
            </p:blipFill>
            <p:spPr bwMode="auto">
              <a:xfrm>
                <a:off x="3073" y="2642"/>
                <a:ext cx="2208" cy="1056"/>
              </a:xfrm>
              <a:prstGeom prst="rect">
                <a:avLst/>
              </a:prstGeom>
              <a:noFill/>
              <a:ln w="9525">
                <a:noFill/>
                <a:miter lim="800000"/>
                <a:headEnd/>
                <a:tailEnd/>
              </a:ln>
            </p:spPr>
          </p:pic>
          <p:sp>
            <p:nvSpPr>
              <p:cNvPr id="1052" name="Text Box 12"/>
              <p:cNvSpPr txBox="1">
                <a:spLocks noChangeArrowheads="1"/>
              </p:cNvSpPr>
              <p:nvPr/>
            </p:nvSpPr>
            <p:spPr bwMode="auto">
              <a:xfrm>
                <a:off x="3121" y="3698"/>
                <a:ext cx="2208" cy="500"/>
              </a:xfrm>
              <a:prstGeom prst="rect">
                <a:avLst/>
              </a:prstGeom>
              <a:noFill/>
              <a:ln w="9525">
                <a:noFill/>
                <a:miter lim="800000"/>
                <a:headEnd/>
                <a:tailEnd/>
              </a:ln>
            </p:spPr>
            <p:txBody>
              <a:bodyPr>
                <a:spAutoFit/>
              </a:bodyPr>
              <a:lstStyle/>
              <a:p>
                <a:r>
                  <a:rPr lang="en-US" altLang="en-US" sz="1600"/>
                  <a:t>Visualization by illuminating from below (</a:t>
                </a:r>
                <a:r>
                  <a:rPr lang="en-US" altLang="en-US" sz="1400"/>
                  <a:t>i</a:t>
                </a:r>
                <a:r>
                  <a:rPr lang="en-US" altLang="he-IL" sz="1400"/>
                  <a:t>ndex of refraction changes with temperature periodically).</a:t>
                </a:r>
              </a:p>
            </p:txBody>
          </p:sp>
        </p:grpSp>
        <p:grpSp>
          <p:nvGrpSpPr>
            <p:cNvPr id="7" name="Group 92"/>
            <p:cNvGrpSpPr>
              <a:grpSpLocks/>
            </p:cNvGrpSpPr>
            <p:nvPr/>
          </p:nvGrpSpPr>
          <p:grpSpPr bwMode="auto">
            <a:xfrm>
              <a:off x="145" y="2642"/>
              <a:ext cx="2784" cy="1517"/>
              <a:chOff x="145" y="2642"/>
              <a:chExt cx="2784" cy="1517"/>
            </a:xfrm>
          </p:grpSpPr>
          <p:pic>
            <p:nvPicPr>
              <p:cNvPr id="1042" name="Picture 4" descr="rolls"/>
              <p:cNvPicPr>
                <a:picLocks noChangeAspect="1" noChangeArrowheads="1"/>
              </p:cNvPicPr>
              <p:nvPr/>
            </p:nvPicPr>
            <p:blipFill>
              <a:blip r:embed="rId7" cstate="print"/>
              <a:srcRect/>
              <a:stretch>
                <a:fillRect/>
              </a:stretch>
            </p:blipFill>
            <p:spPr bwMode="auto">
              <a:xfrm>
                <a:off x="481" y="2642"/>
                <a:ext cx="2448" cy="1057"/>
              </a:xfrm>
              <a:prstGeom prst="rect">
                <a:avLst/>
              </a:prstGeom>
              <a:noFill/>
              <a:ln w="9525">
                <a:noFill/>
                <a:miter lim="800000"/>
                <a:headEnd/>
                <a:tailEnd/>
              </a:ln>
            </p:spPr>
          </p:pic>
          <p:sp>
            <p:nvSpPr>
              <p:cNvPr id="1043" name="Line 5"/>
              <p:cNvSpPr>
                <a:spLocks noChangeShapeType="1"/>
              </p:cNvSpPr>
              <p:nvPr/>
            </p:nvSpPr>
            <p:spPr bwMode="auto">
              <a:xfrm flipH="1">
                <a:off x="433" y="3506"/>
                <a:ext cx="704" cy="108"/>
              </a:xfrm>
              <a:prstGeom prst="line">
                <a:avLst/>
              </a:prstGeom>
              <a:noFill/>
              <a:ln w="9525">
                <a:solidFill>
                  <a:schemeClr val="tx1"/>
                </a:solidFill>
                <a:round/>
                <a:headEnd/>
                <a:tailEnd/>
              </a:ln>
            </p:spPr>
            <p:txBody>
              <a:bodyPr wrap="none" anchor="ctr"/>
              <a:lstStyle/>
              <a:p>
                <a:endParaRPr lang="en-US"/>
              </a:p>
            </p:txBody>
          </p:sp>
          <p:sp>
            <p:nvSpPr>
              <p:cNvPr id="1044" name="Line 6"/>
              <p:cNvSpPr>
                <a:spLocks noChangeShapeType="1"/>
              </p:cNvSpPr>
              <p:nvPr/>
            </p:nvSpPr>
            <p:spPr bwMode="auto">
              <a:xfrm flipH="1">
                <a:off x="433" y="3698"/>
                <a:ext cx="704" cy="108"/>
              </a:xfrm>
              <a:prstGeom prst="line">
                <a:avLst/>
              </a:prstGeom>
              <a:noFill/>
              <a:ln w="9525">
                <a:solidFill>
                  <a:schemeClr val="tx1"/>
                </a:solidFill>
                <a:round/>
                <a:headEnd/>
                <a:tailEnd/>
              </a:ln>
            </p:spPr>
            <p:txBody>
              <a:bodyPr wrap="none" anchor="ctr"/>
              <a:lstStyle/>
              <a:p>
                <a:endParaRPr lang="en-US"/>
              </a:p>
            </p:txBody>
          </p:sp>
          <p:sp>
            <p:nvSpPr>
              <p:cNvPr id="1045" name="Text Box 7"/>
              <p:cNvSpPr txBox="1">
                <a:spLocks noChangeArrowheads="1"/>
              </p:cNvSpPr>
              <p:nvPr/>
            </p:nvSpPr>
            <p:spPr bwMode="auto">
              <a:xfrm>
                <a:off x="145" y="3458"/>
                <a:ext cx="400" cy="250"/>
              </a:xfrm>
              <a:prstGeom prst="rect">
                <a:avLst/>
              </a:prstGeom>
              <a:noFill/>
              <a:ln w="9525">
                <a:noFill/>
                <a:miter lim="800000"/>
                <a:headEnd/>
                <a:tailEnd/>
              </a:ln>
            </p:spPr>
            <p:txBody>
              <a:bodyPr>
                <a:spAutoFit/>
              </a:bodyPr>
              <a:lstStyle/>
              <a:p>
                <a:r>
                  <a:rPr lang="en-US" altLang="he-IL" i="1">
                    <a:cs typeface="Times New Roman" pitchFamily="18" charset="0"/>
                  </a:rPr>
                  <a:t>T</a:t>
                </a:r>
                <a:r>
                  <a:rPr lang="en-US" altLang="he-IL" i="1" baseline="-25000">
                    <a:cs typeface="Times New Roman" pitchFamily="18" charset="0"/>
                  </a:rPr>
                  <a:t>top</a:t>
                </a:r>
                <a:endParaRPr lang="en-US" altLang="he-IL" sz="2400">
                  <a:cs typeface="Times New Roman" pitchFamily="18" charset="0"/>
                </a:endParaRPr>
              </a:p>
            </p:txBody>
          </p:sp>
          <p:sp>
            <p:nvSpPr>
              <p:cNvPr id="1046" name="Text Box 8"/>
              <p:cNvSpPr txBox="1">
                <a:spLocks noChangeArrowheads="1"/>
              </p:cNvSpPr>
              <p:nvPr/>
            </p:nvSpPr>
            <p:spPr bwMode="auto">
              <a:xfrm>
                <a:off x="145" y="3698"/>
                <a:ext cx="432" cy="250"/>
              </a:xfrm>
              <a:prstGeom prst="rect">
                <a:avLst/>
              </a:prstGeom>
              <a:noFill/>
              <a:ln w="9525">
                <a:noFill/>
                <a:miter lim="800000"/>
                <a:headEnd/>
                <a:tailEnd/>
              </a:ln>
            </p:spPr>
            <p:txBody>
              <a:bodyPr>
                <a:spAutoFit/>
              </a:bodyPr>
              <a:lstStyle/>
              <a:p>
                <a:r>
                  <a:rPr lang="en-US" altLang="he-IL" i="1">
                    <a:cs typeface="Times New Roman" pitchFamily="18" charset="0"/>
                  </a:rPr>
                  <a:t>T</a:t>
                </a:r>
                <a:r>
                  <a:rPr lang="en-US" altLang="he-IL" i="1" baseline="-25000">
                    <a:cs typeface="Times New Roman" pitchFamily="18" charset="0"/>
                  </a:rPr>
                  <a:t>bot</a:t>
                </a:r>
                <a:endParaRPr lang="en-US" altLang="he-IL" sz="2400">
                  <a:cs typeface="Times New Roman" pitchFamily="18" charset="0"/>
                </a:endParaRPr>
              </a:p>
            </p:txBody>
          </p:sp>
          <p:graphicFrame>
            <p:nvGraphicFramePr>
              <p:cNvPr id="1026" name="Object 3"/>
              <p:cNvGraphicFramePr>
                <a:graphicFrameLocks noChangeAspect="1"/>
              </p:cNvGraphicFramePr>
              <p:nvPr/>
            </p:nvGraphicFramePr>
            <p:xfrm>
              <a:off x="2156" y="3746"/>
              <a:ext cx="533" cy="173"/>
            </p:xfrm>
            <a:graphic>
              <a:graphicData uri="http://schemas.openxmlformats.org/presentationml/2006/ole">
                <mc:AlternateContent xmlns:mc="http://schemas.openxmlformats.org/markup-compatibility/2006">
                  <mc:Choice xmlns:v="urn:schemas-microsoft-com:vml" Requires="v">
                    <p:oleObj spid="_x0000_s175567" name="Equation" r:id="rId8" imgW="596880" imgH="190440" progId="Equation.3">
                      <p:embed/>
                    </p:oleObj>
                  </mc:Choice>
                  <mc:Fallback>
                    <p:oleObj name="Equation" r:id="rId8" imgW="596880" imgH="190440" progId="Equation.3">
                      <p:embed/>
                      <p:pic>
                        <p:nvPicPr>
                          <p:cNvPr id="0"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56" y="3746"/>
                            <a:ext cx="533" cy="1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7" name="Text Box 87"/>
              <p:cNvSpPr txBox="1">
                <a:spLocks noChangeArrowheads="1"/>
              </p:cNvSpPr>
              <p:nvPr/>
            </p:nvSpPr>
            <p:spPr bwMode="auto">
              <a:xfrm>
                <a:off x="1125" y="3793"/>
                <a:ext cx="576" cy="366"/>
              </a:xfrm>
              <a:prstGeom prst="rect">
                <a:avLst/>
              </a:prstGeom>
              <a:noFill/>
              <a:ln w="9525">
                <a:noFill/>
                <a:miter lim="800000"/>
                <a:headEnd/>
                <a:tailEnd/>
              </a:ln>
            </p:spPr>
            <p:txBody>
              <a:bodyPr>
                <a:spAutoFit/>
              </a:bodyPr>
              <a:lstStyle/>
              <a:p>
                <a:r>
                  <a:rPr lang="en-US" altLang="he-IL" sz="1600">
                    <a:solidFill>
                      <a:srgbClr val="FF3300"/>
                    </a:solidFill>
                  </a:rPr>
                  <a:t>Hot fluid</a:t>
                </a:r>
              </a:p>
            </p:txBody>
          </p:sp>
          <p:sp>
            <p:nvSpPr>
              <p:cNvPr id="1048" name="Text Box 88"/>
              <p:cNvSpPr txBox="1">
                <a:spLocks noChangeArrowheads="1"/>
              </p:cNvSpPr>
              <p:nvPr/>
            </p:nvSpPr>
            <p:spPr bwMode="auto">
              <a:xfrm>
                <a:off x="1659" y="3657"/>
                <a:ext cx="453" cy="366"/>
              </a:xfrm>
              <a:prstGeom prst="rect">
                <a:avLst/>
              </a:prstGeom>
              <a:noFill/>
              <a:ln w="9525">
                <a:noFill/>
                <a:miter lim="800000"/>
                <a:headEnd/>
                <a:tailEnd/>
              </a:ln>
            </p:spPr>
            <p:txBody>
              <a:bodyPr>
                <a:spAutoFit/>
              </a:bodyPr>
              <a:lstStyle/>
              <a:p>
                <a:r>
                  <a:rPr lang="en-US" altLang="he-IL" sz="1600" dirty="0">
                    <a:solidFill>
                      <a:srgbClr val="0000FF"/>
                    </a:solidFill>
                  </a:rPr>
                  <a:t>Cold fluid</a:t>
                </a:r>
              </a:p>
            </p:txBody>
          </p:sp>
          <p:sp>
            <p:nvSpPr>
              <p:cNvPr id="1049" name="Line 89"/>
              <p:cNvSpPr>
                <a:spLocks noChangeShapeType="1"/>
              </p:cNvSpPr>
              <p:nvPr/>
            </p:nvSpPr>
            <p:spPr bwMode="auto">
              <a:xfrm flipV="1">
                <a:off x="1474" y="3702"/>
                <a:ext cx="0" cy="227"/>
              </a:xfrm>
              <a:prstGeom prst="line">
                <a:avLst/>
              </a:prstGeom>
              <a:noFill/>
              <a:ln w="28575">
                <a:solidFill>
                  <a:srgbClr val="FF3300"/>
                </a:solidFill>
                <a:round/>
                <a:headEnd/>
                <a:tailEnd type="triangle" w="med" len="med"/>
              </a:ln>
            </p:spPr>
            <p:txBody>
              <a:bodyPr/>
              <a:lstStyle/>
              <a:p>
                <a:endParaRPr lang="en-US"/>
              </a:p>
            </p:txBody>
          </p:sp>
          <p:sp>
            <p:nvSpPr>
              <p:cNvPr id="1050" name="Line 91"/>
              <p:cNvSpPr>
                <a:spLocks noChangeShapeType="1"/>
              </p:cNvSpPr>
              <p:nvPr/>
            </p:nvSpPr>
            <p:spPr bwMode="auto">
              <a:xfrm>
                <a:off x="1655" y="3657"/>
                <a:ext cx="0" cy="227"/>
              </a:xfrm>
              <a:prstGeom prst="line">
                <a:avLst/>
              </a:prstGeom>
              <a:noFill/>
              <a:ln w="28575">
                <a:solidFill>
                  <a:srgbClr val="0000FF"/>
                </a:solidFill>
                <a:round/>
                <a:headEnd/>
                <a:tailEnd type="triangle" w="med" len="med"/>
              </a:ln>
            </p:spPr>
            <p:txBody>
              <a:bodyPr/>
              <a:lstStyle/>
              <a:p>
                <a:endParaRPr lang="en-US"/>
              </a:p>
            </p:txBody>
          </p:sp>
        </p:grpSp>
      </p:grpSp>
      <p:sp>
        <p:nvSpPr>
          <p:cNvPr id="27" name="Rectangle 85"/>
          <p:cNvSpPr>
            <a:spLocks noChangeArrowheads="1"/>
          </p:cNvSpPr>
          <p:nvPr/>
        </p:nvSpPr>
        <p:spPr bwMode="auto">
          <a:xfrm>
            <a:off x="250825" y="4419600"/>
            <a:ext cx="8353425" cy="708025"/>
          </a:xfrm>
          <a:prstGeom prst="rect">
            <a:avLst/>
          </a:prstGeom>
          <a:noFill/>
          <a:ln w="9525">
            <a:noFill/>
            <a:miter lim="800000"/>
            <a:headEnd/>
            <a:tailEnd/>
          </a:ln>
        </p:spPr>
        <p:txBody>
          <a:bodyPr>
            <a:spAutoFit/>
          </a:bodyPr>
          <a:lstStyle/>
          <a:p>
            <a:r>
              <a:rPr lang="en-US"/>
              <a:t>Above  </a:t>
            </a:r>
            <a:r>
              <a:rPr lang="en-US" i="1">
                <a:cs typeface="Times New Roman" pitchFamily="18" charset="0"/>
                <a:sym typeface="Symbol" pitchFamily="18" charset="2"/>
              </a:rPr>
              <a:t>T</a:t>
            </a:r>
            <a:r>
              <a:rPr lang="en-US" i="1" baseline="-25000">
                <a:cs typeface="Times New Roman" pitchFamily="18" charset="0"/>
                <a:sym typeface="Symbol" pitchFamily="18" charset="2"/>
              </a:rPr>
              <a:t>C   </a:t>
            </a:r>
            <a:r>
              <a:rPr lang="en-US">
                <a:sym typeface="Symbol" pitchFamily="18" charset="2"/>
              </a:rPr>
              <a:t> the rest state loses stability and convection sets in</a:t>
            </a:r>
            <a:r>
              <a:rPr lang="en-US" i="1">
                <a:cs typeface="Times New Roman" pitchFamily="18" charset="0"/>
                <a:sym typeface="Symbol" pitchFamily="18" charset="2"/>
              </a:rPr>
              <a:t> </a:t>
            </a:r>
            <a:r>
              <a:rPr lang="en-US">
                <a:sym typeface="Symbol" pitchFamily="18" charset="2"/>
              </a:rPr>
              <a:t>the form of ordered parallel rolls</a:t>
            </a:r>
          </a:p>
        </p:txBody>
      </p:sp>
      <p:sp>
        <p:nvSpPr>
          <p:cNvPr id="1038" name="Rectangle 85"/>
          <p:cNvSpPr>
            <a:spLocks noChangeArrowheads="1"/>
          </p:cNvSpPr>
          <p:nvPr/>
        </p:nvSpPr>
        <p:spPr bwMode="auto">
          <a:xfrm>
            <a:off x="258763" y="6172200"/>
            <a:ext cx="8353425" cy="400110"/>
          </a:xfrm>
          <a:prstGeom prst="rect">
            <a:avLst/>
          </a:prstGeom>
          <a:noFill/>
          <a:ln w="9525">
            <a:noFill/>
            <a:miter lim="800000"/>
            <a:headEnd/>
            <a:tailEnd/>
          </a:ln>
        </p:spPr>
        <p:txBody>
          <a:bodyPr>
            <a:spAutoFit/>
          </a:bodyPr>
          <a:lstStyle/>
          <a:p>
            <a:r>
              <a:rPr lang="en-US" dirty="0" smtClean="0"/>
              <a:t>What </a:t>
            </a:r>
            <a:r>
              <a:rPr lang="en-US" dirty="0"/>
              <a:t>positive feedback </a:t>
            </a:r>
            <a:r>
              <a:rPr lang="en-US" dirty="0" smtClean="0"/>
              <a:t>drives this instability? </a:t>
            </a:r>
            <a:endParaRPr lang="en-US" dirty="0"/>
          </a:p>
        </p:txBody>
      </p:sp>
      <p:pic>
        <p:nvPicPr>
          <p:cNvPr id="1036" name="Picture 7" descr="F1000022s"/>
          <p:cNvPicPr>
            <a:picLocks noChangeAspect="1" noChangeArrowheads="1"/>
          </p:cNvPicPr>
          <p:nvPr/>
        </p:nvPicPr>
        <p:blipFill>
          <a:blip r:embed="rId10" cstate="print"/>
          <a:srcRect t="17656" r="35533" b="39185"/>
          <a:stretch>
            <a:fillRect/>
          </a:stretch>
        </p:blipFill>
        <p:spPr bwMode="auto">
          <a:xfrm>
            <a:off x="4876800" y="1219200"/>
            <a:ext cx="3505200" cy="1676400"/>
          </a:xfrm>
          <a:prstGeom prst="rect">
            <a:avLst/>
          </a:prstGeom>
          <a:noFill/>
          <a:ln w="9525">
            <a:noFill/>
            <a:miter lim="800000"/>
            <a:headEnd/>
            <a:tailEnd/>
          </a:ln>
        </p:spPr>
      </p:pic>
      <p:sp>
        <p:nvSpPr>
          <p:cNvPr id="1037" name="Rectangle 85"/>
          <p:cNvSpPr>
            <a:spLocks noChangeArrowheads="1"/>
          </p:cNvSpPr>
          <p:nvPr/>
        </p:nvSpPr>
        <p:spPr bwMode="auto">
          <a:xfrm>
            <a:off x="257175" y="5105400"/>
            <a:ext cx="7210425" cy="1016000"/>
          </a:xfrm>
          <a:prstGeom prst="rect">
            <a:avLst/>
          </a:prstGeom>
          <a:noFill/>
          <a:ln w="9525">
            <a:noFill/>
            <a:miter lim="800000"/>
            <a:headEnd/>
            <a:tailEnd/>
          </a:ln>
        </p:spPr>
        <p:txBody>
          <a:bodyPr>
            <a:spAutoFit/>
          </a:bodyPr>
          <a:lstStyle/>
          <a:p>
            <a:r>
              <a:rPr lang="en-US"/>
              <a:t>When the fluid is damp atmospheric air, the cooling down of an ascending hot air can results in water condensation and cloud street formation</a:t>
            </a:r>
          </a:p>
        </p:txBody>
      </p:sp>
      <p:sp>
        <p:nvSpPr>
          <p:cNvPr id="2" name="Rectangle 32"/>
          <p:cNvSpPr>
            <a:spLocks noChangeArrowheads="1"/>
          </p:cNvSpPr>
          <p:nvPr/>
        </p:nvSpPr>
        <p:spPr bwMode="auto">
          <a:xfrm>
            <a:off x="762000" y="1185863"/>
            <a:ext cx="2039938" cy="338137"/>
          </a:xfrm>
          <a:prstGeom prst="rect">
            <a:avLst/>
          </a:prstGeom>
          <a:noFill/>
          <a:ln w="9525">
            <a:noFill/>
            <a:miter lim="800000"/>
            <a:headEnd/>
            <a:tailEnd/>
          </a:ln>
        </p:spPr>
        <p:txBody>
          <a:bodyPr wrap="none">
            <a:spAutoFit/>
          </a:bodyPr>
          <a:lstStyle/>
          <a:p>
            <a:r>
              <a:rPr lang="en-US" sz="1600"/>
              <a:t>Henri Bénard, 1900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37"/>
                                        </p:tgtEl>
                                        <p:attrNameLst>
                                          <p:attrName>style.visibility</p:attrName>
                                        </p:attrNameLst>
                                      </p:cBhvr>
                                      <p:to>
                                        <p:strVal val="visible"/>
                                      </p:to>
                                    </p:set>
                                    <p:animEffect transition="in" filter="dissolve">
                                      <p:cBhvr>
                                        <p:cTn id="17" dur="500"/>
                                        <p:tgtEl>
                                          <p:spTgt spid="103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36"/>
                                        </p:tgtEl>
                                        <p:attrNameLst>
                                          <p:attrName>style.visibility</p:attrName>
                                        </p:attrNameLst>
                                      </p:cBhvr>
                                      <p:to>
                                        <p:strVal val="visible"/>
                                      </p:to>
                                    </p:set>
                                    <p:animEffect transition="in" filter="dissolve">
                                      <p:cBhvr>
                                        <p:cTn id="22" dur="500"/>
                                        <p:tgtEl>
                                          <p:spTgt spid="103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38"/>
                                        </p:tgtEl>
                                        <p:attrNameLst>
                                          <p:attrName>style.visibility</p:attrName>
                                        </p:attrNameLst>
                                      </p:cBhvr>
                                      <p:to>
                                        <p:strVal val="visible"/>
                                      </p:to>
                                    </p:set>
                                    <p:animEffect transition="in" filter="dissolve">
                                      <p:cBhvr>
                                        <p:cTn id="27" dur="500"/>
                                        <p:tgtEl>
                                          <p:spTgt spid="1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038" grpId="0"/>
      <p:bldP spid="10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4"/>
          <p:cNvSpPr txBox="1">
            <a:spLocks noChangeArrowheads="1"/>
          </p:cNvSpPr>
          <p:nvPr/>
        </p:nvSpPr>
        <p:spPr bwMode="auto">
          <a:xfrm>
            <a:off x="0" y="0"/>
            <a:ext cx="8763000" cy="427038"/>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rPr>
              <a:t> </a:t>
            </a:r>
            <a:r>
              <a:rPr lang="en-US" altLang="en-US" sz="2200" b="1" dirty="0" smtClean="0">
                <a:solidFill>
                  <a:srgbClr val="AC0000"/>
                </a:solidFill>
              </a:rPr>
              <a:t>Pattern forming instabilities: experiments - RB convection</a:t>
            </a:r>
            <a:endParaRPr lang="en-US" altLang="en-US" sz="1900" b="1" dirty="0">
              <a:solidFill>
                <a:srgbClr val="AC0000"/>
              </a:solidFill>
            </a:endParaRPr>
          </a:p>
        </p:txBody>
      </p:sp>
      <p:grpSp>
        <p:nvGrpSpPr>
          <p:cNvPr id="2" name="Group 5"/>
          <p:cNvGrpSpPr>
            <a:grpSpLocks/>
          </p:cNvGrpSpPr>
          <p:nvPr/>
        </p:nvGrpSpPr>
        <p:grpSpPr bwMode="auto">
          <a:xfrm>
            <a:off x="8720138" y="0"/>
            <a:ext cx="457200" cy="6858000"/>
            <a:chOff x="5493" y="0"/>
            <a:chExt cx="288" cy="4320"/>
          </a:xfrm>
        </p:grpSpPr>
        <p:sp>
          <p:nvSpPr>
            <p:cNvPr id="31779" name="Rectangle 6"/>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chemeClr val="bg1"/>
                </a:solidFill>
              </a:endParaRPr>
            </a:p>
            <a:p>
              <a:pPr algn="ctr">
                <a:lnSpc>
                  <a:spcPct val="40000"/>
                </a:lnSpc>
              </a:pPr>
              <a:r>
                <a:rPr lang="en-US" altLang="he-IL" sz="1600" b="1">
                  <a:solidFill>
                    <a:schemeClr val="bg1"/>
                  </a:solidFill>
                </a:rPr>
                <a:t>     </a:t>
              </a:r>
              <a:r>
                <a:rPr lang="en-US" altLang="he-IL" sz="1600">
                  <a:solidFill>
                    <a:schemeClr val="bg1"/>
                  </a:solidFill>
                </a:rPr>
                <a:t>Ben Gurion University,  Ehud Meron -  www.bgu.ac.il/~ehud</a:t>
              </a:r>
              <a:endParaRPr lang="en-US" altLang="en-US" sz="1600">
                <a:solidFill>
                  <a:schemeClr val="bg1"/>
                </a:solidFill>
              </a:endParaRPr>
            </a:p>
          </p:txBody>
        </p:sp>
        <p:pic>
          <p:nvPicPr>
            <p:cNvPr id="31780" name="Picture 7" descr="bgu_logo_small"/>
            <p:cNvPicPr>
              <a:picLocks noChangeAspect="1" noChangeArrowheads="1"/>
            </p:cNvPicPr>
            <p:nvPr/>
          </p:nvPicPr>
          <p:blipFill>
            <a:blip r:embed="rId2" cstate="print"/>
            <a:srcRect/>
            <a:stretch>
              <a:fillRect/>
            </a:stretch>
          </p:blipFill>
          <p:spPr bwMode="auto">
            <a:xfrm>
              <a:off x="5493" y="21"/>
              <a:ext cx="288" cy="246"/>
            </a:xfrm>
            <a:prstGeom prst="rect">
              <a:avLst/>
            </a:prstGeom>
            <a:noFill/>
            <a:ln w="9525">
              <a:noFill/>
              <a:miter lim="800000"/>
              <a:headEnd/>
              <a:tailEnd/>
            </a:ln>
          </p:spPr>
        </p:pic>
      </p:grpSp>
      <p:sp>
        <p:nvSpPr>
          <p:cNvPr id="31749" name="Rectangle 19"/>
          <p:cNvSpPr>
            <a:spLocks noChangeArrowheads="1"/>
          </p:cNvSpPr>
          <p:nvPr/>
        </p:nvSpPr>
        <p:spPr bwMode="auto">
          <a:xfrm>
            <a:off x="395288" y="869950"/>
            <a:ext cx="6192837" cy="2376488"/>
          </a:xfrm>
          <a:prstGeom prst="rect">
            <a:avLst/>
          </a:prstGeom>
          <a:gradFill rotWithShape="1">
            <a:gsLst>
              <a:gs pos="0">
                <a:srgbClr val="3333CC"/>
              </a:gs>
              <a:gs pos="100000">
                <a:srgbClr val="FF3300"/>
              </a:gs>
            </a:gsLst>
            <a:lin ang="5400000" scaled="1"/>
          </a:gradFill>
          <a:ln w="28575">
            <a:solidFill>
              <a:schemeClr val="tx1"/>
            </a:solidFill>
            <a:miter lim="800000"/>
            <a:headEnd/>
            <a:tailEnd/>
          </a:ln>
        </p:spPr>
        <p:txBody>
          <a:bodyPr wrap="none" anchor="ctr"/>
          <a:lstStyle/>
          <a:p>
            <a:endParaRPr lang="en-US"/>
          </a:p>
        </p:txBody>
      </p:sp>
      <p:sp>
        <p:nvSpPr>
          <p:cNvPr id="31750" name="Line 20"/>
          <p:cNvSpPr>
            <a:spLocks noChangeShapeType="1"/>
          </p:cNvSpPr>
          <p:nvPr/>
        </p:nvSpPr>
        <p:spPr bwMode="auto">
          <a:xfrm>
            <a:off x="395288" y="2093913"/>
            <a:ext cx="6192837" cy="0"/>
          </a:xfrm>
          <a:prstGeom prst="line">
            <a:avLst/>
          </a:prstGeom>
          <a:noFill/>
          <a:ln w="9525">
            <a:solidFill>
              <a:schemeClr val="tx1"/>
            </a:solidFill>
            <a:prstDash val="dash"/>
            <a:round/>
            <a:headEnd/>
            <a:tailEnd/>
          </a:ln>
        </p:spPr>
        <p:txBody>
          <a:bodyPr/>
          <a:lstStyle/>
          <a:p>
            <a:endParaRPr lang="en-US"/>
          </a:p>
        </p:txBody>
      </p:sp>
      <p:sp>
        <p:nvSpPr>
          <p:cNvPr id="31751" name="Line 21"/>
          <p:cNvSpPr>
            <a:spLocks noChangeShapeType="1"/>
          </p:cNvSpPr>
          <p:nvPr/>
        </p:nvSpPr>
        <p:spPr bwMode="auto">
          <a:xfrm>
            <a:off x="395288" y="1374775"/>
            <a:ext cx="6192837" cy="0"/>
          </a:xfrm>
          <a:prstGeom prst="line">
            <a:avLst/>
          </a:prstGeom>
          <a:noFill/>
          <a:ln w="9525">
            <a:solidFill>
              <a:schemeClr val="tx1"/>
            </a:solidFill>
            <a:prstDash val="dash"/>
            <a:round/>
            <a:headEnd/>
            <a:tailEnd/>
          </a:ln>
        </p:spPr>
        <p:txBody>
          <a:bodyPr/>
          <a:lstStyle/>
          <a:p>
            <a:endParaRPr lang="en-US"/>
          </a:p>
        </p:txBody>
      </p:sp>
      <p:sp>
        <p:nvSpPr>
          <p:cNvPr id="31752" name="Line 33"/>
          <p:cNvSpPr>
            <a:spLocks noChangeShapeType="1"/>
          </p:cNvSpPr>
          <p:nvPr/>
        </p:nvSpPr>
        <p:spPr bwMode="auto">
          <a:xfrm>
            <a:off x="395288" y="2814638"/>
            <a:ext cx="6192837" cy="0"/>
          </a:xfrm>
          <a:prstGeom prst="line">
            <a:avLst/>
          </a:prstGeom>
          <a:noFill/>
          <a:ln w="9525">
            <a:solidFill>
              <a:schemeClr val="tx1"/>
            </a:solidFill>
            <a:prstDash val="dash"/>
            <a:round/>
            <a:headEnd/>
            <a:tailEnd/>
          </a:ln>
        </p:spPr>
        <p:txBody>
          <a:bodyPr/>
          <a:lstStyle/>
          <a:p>
            <a:endParaRPr lang="en-US"/>
          </a:p>
        </p:txBody>
      </p:sp>
      <p:grpSp>
        <p:nvGrpSpPr>
          <p:cNvPr id="3" name="Group 30"/>
          <p:cNvGrpSpPr>
            <a:grpSpLocks/>
          </p:cNvGrpSpPr>
          <p:nvPr/>
        </p:nvGrpSpPr>
        <p:grpSpPr bwMode="auto">
          <a:xfrm>
            <a:off x="539750" y="2065338"/>
            <a:ext cx="5761038" cy="647700"/>
            <a:chOff x="539750" y="2852738"/>
            <a:chExt cx="5761038" cy="647700"/>
          </a:xfrm>
        </p:grpSpPr>
        <p:sp>
          <p:nvSpPr>
            <p:cNvPr id="31774" name="Text Box 23"/>
            <p:cNvSpPr txBox="1">
              <a:spLocks noChangeArrowheads="1"/>
            </p:cNvSpPr>
            <p:nvPr/>
          </p:nvSpPr>
          <p:spPr bwMode="auto">
            <a:xfrm>
              <a:off x="539750" y="3032125"/>
              <a:ext cx="576263" cy="400110"/>
            </a:xfrm>
            <a:prstGeom prst="rect">
              <a:avLst/>
            </a:prstGeom>
            <a:noFill/>
            <a:ln w="9525">
              <a:noFill/>
              <a:miter lim="800000"/>
              <a:headEnd/>
              <a:tailEnd/>
            </a:ln>
          </p:spPr>
          <p:txBody>
            <a:bodyPr>
              <a:spAutoFit/>
            </a:bodyPr>
            <a:lstStyle/>
            <a:p>
              <a:r>
                <a:rPr lang="en-US" b="1" i="1">
                  <a:solidFill>
                    <a:schemeClr val="bg1"/>
                  </a:solidFill>
                </a:rPr>
                <a:t>T</a:t>
              </a:r>
              <a:r>
                <a:rPr lang="en-US" b="1" i="1" baseline="-25000">
                  <a:solidFill>
                    <a:schemeClr val="bg1"/>
                  </a:solidFill>
                </a:rPr>
                <a:t>1 </a:t>
              </a:r>
              <a:endParaRPr lang="en-US" b="1" i="1">
                <a:solidFill>
                  <a:schemeClr val="bg1"/>
                </a:solidFill>
              </a:endParaRPr>
            </a:p>
          </p:txBody>
        </p:sp>
        <p:sp>
          <p:nvSpPr>
            <p:cNvPr id="31775" name="Oval 25"/>
            <p:cNvSpPr>
              <a:spLocks noChangeArrowheads="1"/>
            </p:cNvSpPr>
            <p:nvPr/>
          </p:nvSpPr>
          <p:spPr bwMode="auto">
            <a:xfrm>
              <a:off x="5364163" y="2997200"/>
              <a:ext cx="863600" cy="503238"/>
            </a:xfrm>
            <a:prstGeom prst="ellipse">
              <a:avLst/>
            </a:prstGeom>
            <a:solidFill>
              <a:srgbClr val="FF0000"/>
            </a:solidFill>
            <a:ln w="9525">
              <a:noFill/>
              <a:round/>
              <a:headEnd/>
              <a:tailEnd/>
            </a:ln>
          </p:spPr>
          <p:txBody>
            <a:bodyPr wrap="none" anchor="ctr"/>
            <a:lstStyle/>
            <a:p>
              <a:endParaRPr lang="en-US"/>
            </a:p>
          </p:txBody>
        </p:sp>
        <p:sp>
          <p:nvSpPr>
            <p:cNvPr id="31776" name="Text Box 26"/>
            <p:cNvSpPr txBox="1">
              <a:spLocks noChangeArrowheads="1"/>
            </p:cNvSpPr>
            <p:nvPr/>
          </p:nvSpPr>
          <p:spPr bwMode="auto">
            <a:xfrm>
              <a:off x="5365750" y="3068638"/>
              <a:ext cx="935038" cy="366712"/>
            </a:xfrm>
            <a:prstGeom prst="rect">
              <a:avLst/>
            </a:prstGeom>
            <a:noFill/>
            <a:ln w="9525">
              <a:noFill/>
              <a:miter lim="800000"/>
              <a:headEnd/>
              <a:tailEnd/>
            </a:ln>
          </p:spPr>
          <p:txBody>
            <a:bodyPr>
              <a:spAutoFit/>
            </a:bodyPr>
            <a:lstStyle/>
            <a:p>
              <a:r>
                <a:rPr lang="en-US" b="1" i="1">
                  <a:solidFill>
                    <a:schemeClr val="bg1"/>
                  </a:solidFill>
                </a:rPr>
                <a:t>T</a:t>
              </a:r>
              <a:r>
                <a:rPr lang="en-US" b="1" i="1" baseline="-25000">
                  <a:solidFill>
                    <a:schemeClr val="bg1"/>
                  </a:solidFill>
                </a:rPr>
                <a:t>1</a:t>
              </a:r>
              <a:r>
                <a:rPr lang="en-US" b="1" i="1">
                  <a:solidFill>
                    <a:schemeClr val="bg1"/>
                  </a:solidFill>
                </a:rPr>
                <a:t>+</a:t>
              </a:r>
              <a:r>
                <a:rPr lang="en-US" b="1" i="1">
                  <a:solidFill>
                    <a:schemeClr val="bg1"/>
                  </a:solidFill>
                  <a:sym typeface="Symbol" pitchFamily="18" charset="2"/>
                </a:rPr>
                <a:t>T</a:t>
              </a:r>
            </a:p>
          </p:txBody>
        </p:sp>
        <p:sp>
          <p:nvSpPr>
            <p:cNvPr id="31777" name="Line 27"/>
            <p:cNvSpPr>
              <a:spLocks noChangeShapeType="1"/>
            </p:cNvSpPr>
            <p:nvPr/>
          </p:nvSpPr>
          <p:spPr bwMode="auto">
            <a:xfrm flipV="1">
              <a:off x="5797550" y="2852738"/>
              <a:ext cx="0" cy="287337"/>
            </a:xfrm>
            <a:prstGeom prst="line">
              <a:avLst/>
            </a:prstGeom>
            <a:noFill/>
            <a:ln w="57150">
              <a:solidFill>
                <a:srgbClr val="FFFF00"/>
              </a:solidFill>
              <a:round/>
              <a:headEnd/>
              <a:tailEnd type="triangle" w="med" len="med"/>
            </a:ln>
          </p:spPr>
          <p:txBody>
            <a:bodyPr/>
            <a:lstStyle/>
            <a:p>
              <a:endParaRPr lang="en-US"/>
            </a:p>
          </p:txBody>
        </p:sp>
        <p:sp>
          <p:nvSpPr>
            <p:cNvPr id="31778" name="Rectangle 34"/>
            <p:cNvSpPr>
              <a:spLocks noChangeArrowheads="1"/>
            </p:cNvSpPr>
            <p:nvPr/>
          </p:nvSpPr>
          <p:spPr bwMode="auto">
            <a:xfrm>
              <a:off x="971550" y="3062288"/>
              <a:ext cx="4392613" cy="336550"/>
            </a:xfrm>
            <a:prstGeom prst="rect">
              <a:avLst/>
            </a:prstGeom>
            <a:noFill/>
            <a:ln w="9525">
              <a:noFill/>
              <a:miter lim="800000"/>
              <a:headEnd/>
              <a:tailEnd/>
            </a:ln>
          </p:spPr>
          <p:txBody>
            <a:bodyPr anchor="ctr">
              <a:spAutoFit/>
            </a:bodyPr>
            <a:lstStyle/>
            <a:p>
              <a:pPr algn="just">
                <a:spcAft>
                  <a:spcPct val="35000"/>
                </a:spcAft>
              </a:pPr>
              <a:r>
                <a:rPr lang="en-US" sz="1600" dirty="0">
                  <a:solidFill>
                    <a:schemeClr val="bg1"/>
                  </a:solidFill>
                </a:rPr>
                <a:t>A fluid layer with a hotter </a:t>
              </a:r>
              <a:r>
                <a:rPr lang="en-US" sz="1600" dirty="0" smtClean="0">
                  <a:solidFill>
                    <a:schemeClr val="bg1"/>
                  </a:solidFill>
                </a:rPr>
                <a:t>“fluid particle”</a:t>
              </a:r>
              <a:endParaRPr lang="en-US" sz="1600" dirty="0">
                <a:solidFill>
                  <a:schemeClr val="bg1"/>
                </a:solidFill>
                <a:sym typeface="Symbol" pitchFamily="18" charset="2"/>
              </a:endParaRPr>
            </a:p>
          </p:txBody>
        </p:sp>
      </p:grpSp>
      <p:grpSp>
        <p:nvGrpSpPr>
          <p:cNvPr id="4" name="Group 39"/>
          <p:cNvGrpSpPr>
            <a:grpSpLocks/>
          </p:cNvGrpSpPr>
          <p:nvPr/>
        </p:nvGrpSpPr>
        <p:grpSpPr bwMode="auto">
          <a:xfrm>
            <a:off x="323850" y="1014413"/>
            <a:ext cx="8208963" cy="3328987"/>
            <a:chOff x="323850" y="1700212"/>
            <a:chExt cx="8208963" cy="3328988"/>
          </a:xfrm>
        </p:grpSpPr>
        <p:sp>
          <p:nvSpPr>
            <p:cNvPr id="31767" name="Rectangle 18"/>
            <p:cNvSpPr>
              <a:spLocks noChangeArrowheads="1"/>
            </p:cNvSpPr>
            <p:nvPr/>
          </p:nvSpPr>
          <p:spPr bwMode="auto">
            <a:xfrm>
              <a:off x="323850" y="4321314"/>
              <a:ext cx="8208963" cy="707886"/>
            </a:xfrm>
            <a:prstGeom prst="rect">
              <a:avLst/>
            </a:prstGeom>
            <a:noFill/>
            <a:ln w="9525">
              <a:noFill/>
              <a:miter lim="800000"/>
              <a:headEnd/>
              <a:tailEnd/>
            </a:ln>
          </p:spPr>
          <p:txBody>
            <a:bodyPr anchor="ctr">
              <a:spAutoFit/>
            </a:bodyPr>
            <a:lstStyle/>
            <a:p>
              <a:pPr algn="just">
                <a:spcAft>
                  <a:spcPct val="35000"/>
                </a:spcAft>
              </a:pPr>
              <a:r>
                <a:rPr lang="en-US"/>
                <a:t>As the hotter (lighter) fluid particle moves up it experience a yet colder environment and the buoyancy force upward increases. </a:t>
              </a:r>
            </a:p>
          </p:txBody>
        </p:sp>
        <p:grpSp>
          <p:nvGrpSpPr>
            <p:cNvPr id="5" name="Group 31"/>
            <p:cNvGrpSpPr>
              <a:grpSpLocks/>
            </p:cNvGrpSpPr>
            <p:nvPr/>
          </p:nvGrpSpPr>
          <p:grpSpPr bwMode="auto">
            <a:xfrm>
              <a:off x="539750" y="1700212"/>
              <a:ext cx="5761038" cy="976373"/>
              <a:chOff x="539750" y="1844675"/>
              <a:chExt cx="5761038" cy="976373"/>
            </a:xfrm>
          </p:grpSpPr>
          <p:sp>
            <p:nvSpPr>
              <p:cNvPr id="31769" name="Text Box 24"/>
              <p:cNvSpPr txBox="1">
                <a:spLocks noChangeArrowheads="1"/>
              </p:cNvSpPr>
              <p:nvPr/>
            </p:nvSpPr>
            <p:spPr bwMode="auto">
              <a:xfrm>
                <a:off x="539750" y="2420938"/>
                <a:ext cx="936625" cy="400110"/>
              </a:xfrm>
              <a:prstGeom prst="rect">
                <a:avLst/>
              </a:prstGeom>
              <a:noFill/>
              <a:ln w="9525">
                <a:noFill/>
                <a:miter lim="800000"/>
                <a:headEnd/>
                <a:tailEnd/>
              </a:ln>
            </p:spPr>
            <p:txBody>
              <a:bodyPr>
                <a:spAutoFit/>
              </a:bodyPr>
              <a:lstStyle/>
              <a:p>
                <a:r>
                  <a:rPr lang="en-US" b="1" i="1">
                    <a:solidFill>
                      <a:schemeClr val="bg1"/>
                    </a:solidFill>
                  </a:rPr>
                  <a:t>T</a:t>
                </a:r>
                <a:r>
                  <a:rPr lang="en-US" b="1" i="1" baseline="-25000">
                    <a:solidFill>
                      <a:schemeClr val="bg1"/>
                    </a:solidFill>
                  </a:rPr>
                  <a:t>2</a:t>
                </a:r>
                <a:r>
                  <a:rPr lang="en-US" b="1" i="1">
                    <a:solidFill>
                      <a:schemeClr val="bg1"/>
                    </a:solidFill>
                  </a:rPr>
                  <a:t>&lt;T</a:t>
                </a:r>
                <a:r>
                  <a:rPr lang="en-US" b="1" i="1" baseline="-25000">
                    <a:solidFill>
                      <a:schemeClr val="bg1"/>
                    </a:solidFill>
                  </a:rPr>
                  <a:t>1 </a:t>
                </a:r>
                <a:endParaRPr lang="en-US" b="1" i="1">
                  <a:solidFill>
                    <a:schemeClr val="bg1"/>
                  </a:solidFill>
                </a:endParaRPr>
              </a:p>
            </p:txBody>
          </p:sp>
          <p:sp>
            <p:nvSpPr>
              <p:cNvPr id="31770" name="Oval 30"/>
              <p:cNvSpPr>
                <a:spLocks noChangeArrowheads="1"/>
              </p:cNvSpPr>
              <p:nvPr/>
            </p:nvSpPr>
            <p:spPr bwMode="auto">
              <a:xfrm>
                <a:off x="5365750" y="2276475"/>
                <a:ext cx="863600" cy="503238"/>
              </a:xfrm>
              <a:prstGeom prst="ellipse">
                <a:avLst/>
              </a:prstGeom>
              <a:solidFill>
                <a:srgbClr val="FF0000"/>
              </a:solidFill>
              <a:ln w="9525">
                <a:noFill/>
                <a:round/>
                <a:headEnd/>
                <a:tailEnd/>
              </a:ln>
            </p:spPr>
            <p:txBody>
              <a:bodyPr wrap="none" anchor="ctr"/>
              <a:lstStyle/>
              <a:p>
                <a:endParaRPr lang="en-US"/>
              </a:p>
            </p:txBody>
          </p:sp>
          <p:sp>
            <p:nvSpPr>
              <p:cNvPr id="31771" name="Text Box 31"/>
              <p:cNvSpPr txBox="1">
                <a:spLocks noChangeArrowheads="1"/>
              </p:cNvSpPr>
              <p:nvPr/>
            </p:nvSpPr>
            <p:spPr bwMode="auto">
              <a:xfrm>
                <a:off x="5365750" y="2347913"/>
                <a:ext cx="935038" cy="366712"/>
              </a:xfrm>
              <a:prstGeom prst="rect">
                <a:avLst/>
              </a:prstGeom>
              <a:noFill/>
              <a:ln w="9525">
                <a:noFill/>
                <a:miter lim="800000"/>
                <a:headEnd/>
                <a:tailEnd/>
              </a:ln>
            </p:spPr>
            <p:txBody>
              <a:bodyPr>
                <a:spAutoFit/>
              </a:bodyPr>
              <a:lstStyle/>
              <a:p>
                <a:r>
                  <a:rPr lang="en-US" b="1" i="1">
                    <a:solidFill>
                      <a:schemeClr val="bg1"/>
                    </a:solidFill>
                  </a:rPr>
                  <a:t>T</a:t>
                </a:r>
                <a:r>
                  <a:rPr lang="en-US" b="1" i="1" baseline="-25000">
                    <a:solidFill>
                      <a:schemeClr val="bg1"/>
                    </a:solidFill>
                  </a:rPr>
                  <a:t>1</a:t>
                </a:r>
                <a:r>
                  <a:rPr lang="en-US" b="1" i="1">
                    <a:solidFill>
                      <a:schemeClr val="bg1"/>
                    </a:solidFill>
                  </a:rPr>
                  <a:t>+</a:t>
                </a:r>
                <a:r>
                  <a:rPr lang="en-US" b="1" i="1">
                    <a:solidFill>
                      <a:schemeClr val="bg1"/>
                    </a:solidFill>
                    <a:sym typeface="Symbol" pitchFamily="18" charset="2"/>
                  </a:rPr>
                  <a:t>T</a:t>
                </a:r>
              </a:p>
            </p:txBody>
          </p:sp>
          <p:sp>
            <p:nvSpPr>
              <p:cNvPr id="31772" name="Line 32"/>
              <p:cNvSpPr>
                <a:spLocks noChangeShapeType="1"/>
              </p:cNvSpPr>
              <p:nvPr/>
            </p:nvSpPr>
            <p:spPr bwMode="auto">
              <a:xfrm flipV="1">
                <a:off x="5797550" y="1844675"/>
                <a:ext cx="0" cy="574675"/>
              </a:xfrm>
              <a:prstGeom prst="line">
                <a:avLst/>
              </a:prstGeom>
              <a:noFill/>
              <a:ln w="57150">
                <a:solidFill>
                  <a:srgbClr val="FFFF00"/>
                </a:solidFill>
                <a:round/>
                <a:headEnd/>
                <a:tailEnd type="triangle" w="med" len="med"/>
              </a:ln>
            </p:spPr>
            <p:txBody>
              <a:bodyPr/>
              <a:lstStyle/>
              <a:p>
                <a:endParaRPr lang="en-US"/>
              </a:p>
            </p:txBody>
          </p:sp>
          <p:sp>
            <p:nvSpPr>
              <p:cNvPr id="31773" name="Rectangle 35"/>
              <p:cNvSpPr>
                <a:spLocks noChangeArrowheads="1"/>
              </p:cNvSpPr>
              <p:nvPr/>
            </p:nvSpPr>
            <p:spPr bwMode="auto">
              <a:xfrm>
                <a:off x="1331913" y="2449513"/>
                <a:ext cx="3025775" cy="336550"/>
              </a:xfrm>
              <a:prstGeom prst="rect">
                <a:avLst/>
              </a:prstGeom>
              <a:noFill/>
              <a:ln w="9525">
                <a:noFill/>
                <a:miter lim="800000"/>
                <a:headEnd/>
                <a:tailEnd/>
              </a:ln>
            </p:spPr>
            <p:txBody>
              <a:bodyPr anchor="ctr">
                <a:spAutoFit/>
              </a:bodyPr>
              <a:lstStyle/>
              <a:p>
                <a:pPr algn="just">
                  <a:spcAft>
                    <a:spcPct val="35000"/>
                  </a:spcAft>
                </a:pPr>
                <a:r>
                  <a:rPr lang="en-US" sz="1600">
                    <a:solidFill>
                      <a:schemeClr val="bg1"/>
                    </a:solidFill>
                  </a:rPr>
                  <a:t>Colder fluid layer </a:t>
                </a:r>
                <a:r>
                  <a:rPr lang="en-US" sz="1600">
                    <a:solidFill>
                      <a:schemeClr val="bg1"/>
                    </a:solidFill>
                    <a:sym typeface="Symbol" pitchFamily="18" charset="2"/>
                  </a:rPr>
                  <a:t> heavier</a:t>
                </a:r>
              </a:p>
            </p:txBody>
          </p:sp>
        </p:grpSp>
      </p:grpSp>
      <p:sp>
        <p:nvSpPr>
          <p:cNvPr id="31755" name="Rectangle 37"/>
          <p:cNvSpPr>
            <a:spLocks noChangeArrowheads="1"/>
          </p:cNvSpPr>
          <p:nvPr/>
        </p:nvSpPr>
        <p:spPr bwMode="auto">
          <a:xfrm>
            <a:off x="6804025" y="869950"/>
            <a:ext cx="503238" cy="2376488"/>
          </a:xfrm>
          <a:prstGeom prst="rect">
            <a:avLst/>
          </a:prstGeom>
          <a:gradFill rotWithShape="1">
            <a:gsLst>
              <a:gs pos="0">
                <a:srgbClr val="3333CC"/>
              </a:gs>
              <a:gs pos="100000">
                <a:srgbClr val="FF3300"/>
              </a:gs>
            </a:gsLst>
            <a:lin ang="5400000" scaled="1"/>
          </a:gradFill>
          <a:ln w="12700">
            <a:solidFill>
              <a:schemeClr val="tx1"/>
            </a:solidFill>
            <a:miter lim="800000"/>
            <a:headEnd/>
            <a:tailEnd/>
          </a:ln>
        </p:spPr>
        <p:txBody>
          <a:bodyPr wrap="none" anchor="ctr"/>
          <a:lstStyle/>
          <a:p>
            <a:endParaRPr lang="en-US"/>
          </a:p>
        </p:txBody>
      </p:sp>
      <p:sp>
        <p:nvSpPr>
          <p:cNvPr id="31756" name="Line 38"/>
          <p:cNvSpPr>
            <a:spLocks noChangeShapeType="1"/>
          </p:cNvSpPr>
          <p:nvPr/>
        </p:nvSpPr>
        <p:spPr bwMode="auto">
          <a:xfrm rot="5400000">
            <a:off x="6446043" y="2021682"/>
            <a:ext cx="1871663" cy="0"/>
          </a:xfrm>
          <a:prstGeom prst="line">
            <a:avLst/>
          </a:prstGeom>
          <a:noFill/>
          <a:ln w="28575">
            <a:solidFill>
              <a:schemeClr val="tx1"/>
            </a:solidFill>
            <a:round/>
            <a:headEnd/>
            <a:tailEnd type="triangle" w="med" len="med"/>
          </a:ln>
        </p:spPr>
        <p:txBody>
          <a:bodyPr/>
          <a:lstStyle/>
          <a:p>
            <a:endParaRPr lang="en-US"/>
          </a:p>
        </p:txBody>
      </p:sp>
      <p:sp>
        <p:nvSpPr>
          <p:cNvPr id="31757" name="Text Box 39"/>
          <p:cNvSpPr txBox="1">
            <a:spLocks noChangeArrowheads="1"/>
          </p:cNvSpPr>
          <p:nvPr/>
        </p:nvSpPr>
        <p:spPr bwMode="auto">
          <a:xfrm rot="5400000">
            <a:off x="6710363" y="1997075"/>
            <a:ext cx="1727200" cy="336550"/>
          </a:xfrm>
          <a:prstGeom prst="rect">
            <a:avLst/>
          </a:prstGeom>
          <a:noFill/>
          <a:ln w="9525">
            <a:noFill/>
            <a:miter lim="800000"/>
            <a:headEnd/>
            <a:tailEnd/>
          </a:ln>
        </p:spPr>
        <p:txBody>
          <a:bodyPr>
            <a:spAutoFit/>
          </a:bodyPr>
          <a:lstStyle/>
          <a:p>
            <a:r>
              <a:rPr lang="en-US" sz="1600" b="1"/>
              <a:t>Temperature</a:t>
            </a:r>
          </a:p>
        </p:txBody>
      </p:sp>
      <p:sp>
        <p:nvSpPr>
          <p:cNvPr id="31758" name="Rectangle 41"/>
          <p:cNvSpPr>
            <a:spLocks noChangeArrowheads="1"/>
          </p:cNvSpPr>
          <p:nvPr/>
        </p:nvSpPr>
        <p:spPr bwMode="auto">
          <a:xfrm>
            <a:off x="7740650" y="869950"/>
            <a:ext cx="503238" cy="2376488"/>
          </a:xfrm>
          <a:prstGeom prst="rect">
            <a:avLst/>
          </a:prstGeom>
          <a:gradFill rotWithShape="1">
            <a:gsLst>
              <a:gs pos="0">
                <a:srgbClr val="0000FF"/>
              </a:gs>
              <a:gs pos="100000">
                <a:srgbClr val="99CCFF"/>
              </a:gs>
            </a:gsLst>
            <a:lin ang="5400000" scaled="1"/>
          </a:gradFill>
          <a:ln w="12700">
            <a:solidFill>
              <a:schemeClr val="tx1"/>
            </a:solidFill>
            <a:miter lim="800000"/>
            <a:headEnd/>
            <a:tailEnd/>
          </a:ln>
        </p:spPr>
        <p:txBody>
          <a:bodyPr wrap="none" anchor="ctr"/>
          <a:lstStyle/>
          <a:p>
            <a:endParaRPr lang="en-US"/>
          </a:p>
        </p:txBody>
      </p:sp>
      <p:sp>
        <p:nvSpPr>
          <p:cNvPr id="31759" name="Line 43"/>
          <p:cNvSpPr>
            <a:spLocks noChangeShapeType="1"/>
          </p:cNvSpPr>
          <p:nvPr/>
        </p:nvSpPr>
        <p:spPr bwMode="auto">
          <a:xfrm rot="16200000" flipV="1">
            <a:off x="7381082" y="2023269"/>
            <a:ext cx="1871662" cy="0"/>
          </a:xfrm>
          <a:prstGeom prst="line">
            <a:avLst/>
          </a:prstGeom>
          <a:noFill/>
          <a:ln w="28575">
            <a:solidFill>
              <a:schemeClr val="tx1"/>
            </a:solidFill>
            <a:round/>
            <a:headEnd/>
            <a:tailEnd type="triangle" w="med" len="med"/>
          </a:ln>
        </p:spPr>
        <p:txBody>
          <a:bodyPr/>
          <a:lstStyle/>
          <a:p>
            <a:endParaRPr lang="en-US"/>
          </a:p>
        </p:txBody>
      </p:sp>
      <p:sp>
        <p:nvSpPr>
          <p:cNvPr id="31760" name="Text Box 44"/>
          <p:cNvSpPr txBox="1">
            <a:spLocks noChangeArrowheads="1"/>
          </p:cNvSpPr>
          <p:nvPr/>
        </p:nvSpPr>
        <p:spPr bwMode="auto">
          <a:xfrm rot="5400000">
            <a:off x="7621588" y="2286000"/>
            <a:ext cx="1727200" cy="336550"/>
          </a:xfrm>
          <a:prstGeom prst="rect">
            <a:avLst/>
          </a:prstGeom>
          <a:noFill/>
          <a:ln w="9525">
            <a:noFill/>
            <a:miter lim="800000"/>
            <a:headEnd/>
            <a:tailEnd/>
          </a:ln>
        </p:spPr>
        <p:txBody>
          <a:bodyPr>
            <a:spAutoFit/>
          </a:bodyPr>
          <a:lstStyle/>
          <a:p>
            <a:r>
              <a:rPr lang="en-US" sz="1600" b="1"/>
              <a:t>Density</a:t>
            </a:r>
          </a:p>
        </p:txBody>
      </p:sp>
      <p:sp>
        <p:nvSpPr>
          <p:cNvPr id="31761" name="Text Box 46"/>
          <p:cNvSpPr txBox="1">
            <a:spLocks noChangeArrowheads="1"/>
          </p:cNvSpPr>
          <p:nvPr/>
        </p:nvSpPr>
        <p:spPr bwMode="auto">
          <a:xfrm>
            <a:off x="2700338" y="3198813"/>
            <a:ext cx="1727200" cy="336550"/>
          </a:xfrm>
          <a:prstGeom prst="rect">
            <a:avLst/>
          </a:prstGeom>
          <a:noFill/>
          <a:ln w="9525">
            <a:noFill/>
            <a:miter lim="800000"/>
            <a:headEnd/>
            <a:tailEnd/>
          </a:ln>
        </p:spPr>
        <p:txBody>
          <a:bodyPr>
            <a:spAutoFit/>
          </a:bodyPr>
          <a:lstStyle/>
          <a:p>
            <a:r>
              <a:rPr lang="en-US" sz="1600" b="1"/>
              <a:t>Bottom plate</a:t>
            </a:r>
          </a:p>
        </p:txBody>
      </p:sp>
      <p:sp>
        <p:nvSpPr>
          <p:cNvPr id="31762" name="Text Box 47"/>
          <p:cNvSpPr txBox="1">
            <a:spLocks noChangeArrowheads="1"/>
          </p:cNvSpPr>
          <p:nvPr/>
        </p:nvSpPr>
        <p:spPr bwMode="auto">
          <a:xfrm>
            <a:off x="2771775" y="533400"/>
            <a:ext cx="1727200" cy="336550"/>
          </a:xfrm>
          <a:prstGeom prst="rect">
            <a:avLst/>
          </a:prstGeom>
          <a:noFill/>
          <a:ln w="9525">
            <a:noFill/>
            <a:miter lim="800000"/>
            <a:headEnd/>
            <a:tailEnd/>
          </a:ln>
        </p:spPr>
        <p:txBody>
          <a:bodyPr>
            <a:spAutoFit/>
          </a:bodyPr>
          <a:lstStyle/>
          <a:p>
            <a:r>
              <a:rPr lang="en-US" sz="1600" b="1"/>
              <a:t>top plate</a:t>
            </a:r>
          </a:p>
        </p:txBody>
      </p:sp>
      <p:sp>
        <p:nvSpPr>
          <p:cNvPr id="38" name="Rectangle 18"/>
          <p:cNvSpPr>
            <a:spLocks noChangeArrowheads="1"/>
          </p:cNvSpPr>
          <p:nvPr/>
        </p:nvSpPr>
        <p:spPr bwMode="auto">
          <a:xfrm>
            <a:off x="325438" y="5334000"/>
            <a:ext cx="5629552" cy="400110"/>
          </a:xfrm>
          <a:prstGeom prst="rect">
            <a:avLst/>
          </a:prstGeom>
          <a:noFill/>
          <a:ln w="9525">
            <a:noFill/>
            <a:miter lim="800000"/>
            <a:headEnd/>
            <a:tailEnd/>
          </a:ln>
        </p:spPr>
        <p:txBody>
          <a:bodyPr wrap="square" anchor="ctr">
            <a:spAutoFit/>
          </a:bodyPr>
          <a:lstStyle/>
          <a:p>
            <a:pPr algn="just">
              <a:spcAft>
                <a:spcPct val="35000"/>
              </a:spcAft>
            </a:pPr>
            <a:r>
              <a:rPr lang="en-US" dirty="0"/>
              <a:t>Why is there a threshold for the instability? </a:t>
            </a:r>
          </a:p>
        </p:txBody>
      </p:sp>
      <p:grpSp>
        <p:nvGrpSpPr>
          <p:cNvPr id="6" name="Group 5"/>
          <p:cNvGrpSpPr/>
          <p:nvPr/>
        </p:nvGrpSpPr>
        <p:grpSpPr>
          <a:xfrm>
            <a:off x="401638" y="4191000"/>
            <a:ext cx="7980362" cy="1588694"/>
            <a:chOff x="401638" y="4191000"/>
            <a:chExt cx="7980362" cy="1588694"/>
          </a:xfrm>
        </p:grpSpPr>
        <p:sp>
          <p:nvSpPr>
            <p:cNvPr id="31748" name="Rectangle 17"/>
            <p:cNvSpPr>
              <a:spLocks noChangeArrowheads="1"/>
            </p:cNvSpPr>
            <p:nvPr/>
          </p:nvSpPr>
          <p:spPr bwMode="auto">
            <a:xfrm>
              <a:off x="401638" y="4473714"/>
              <a:ext cx="3636962" cy="707886"/>
            </a:xfrm>
            <a:prstGeom prst="rect">
              <a:avLst/>
            </a:prstGeom>
            <a:noFill/>
            <a:ln w="9525">
              <a:noFill/>
              <a:miter lim="800000"/>
              <a:headEnd/>
              <a:tailEnd/>
            </a:ln>
          </p:spPr>
          <p:txBody>
            <a:bodyPr wrap="square" anchor="ctr">
              <a:spAutoFit/>
            </a:bodyPr>
            <a:lstStyle/>
            <a:p>
              <a:pPr algn="just">
                <a:spcAft>
                  <a:spcPct val="35000"/>
                </a:spcAft>
              </a:pPr>
              <a:r>
                <a:rPr lang="en-US" dirty="0" smtClean="0">
                  <a:solidFill>
                    <a:srgbClr val="0000FF"/>
                  </a:solidFill>
                </a:rPr>
                <a:t>A </a:t>
              </a:r>
              <a:r>
                <a:rPr lang="en-US" dirty="0">
                  <a:solidFill>
                    <a:srgbClr val="0000FF"/>
                  </a:solidFill>
                </a:rPr>
                <a:t>positive feedback between </a:t>
              </a:r>
              <a:r>
                <a:rPr lang="en-US" dirty="0" smtClean="0">
                  <a:solidFill>
                    <a:srgbClr val="0000FF"/>
                  </a:solidFill>
                </a:rPr>
                <a:t>temperature and buoyancy:</a:t>
              </a:r>
              <a:endParaRPr lang="en-US" dirty="0">
                <a:solidFill>
                  <a:srgbClr val="0000FF"/>
                </a:solidFill>
              </a:endParaRPr>
            </a:p>
          </p:txBody>
        </p:sp>
        <p:grpSp>
          <p:nvGrpSpPr>
            <p:cNvPr id="36" name="Group 35"/>
            <p:cNvGrpSpPr/>
            <p:nvPr/>
          </p:nvGrpSpPr>
          <p:grpSpPr>
            <a:xfrm>
              <a:off x="4953000" y="4191000"/>
              <a:ext cx="3429000" cy="1588694"/>
              <a:chOff x="778573" y="1067681"/>
              <a:chExt cx="2550992" cy="1317669"/>
            </a:xfrm>
          </p:grpSpPr>
          <p:sp>
            <p:nvSpPr>
              <p:cNvPr id="39" name="Oval 38"/>
              <p:cNvSpPr/>
              <p:nvPr/>
            </p:nvSpPr>
            <p:spPr bwMode="auto">
              <a:xfrm>
                <a:off x="1524000" y="1418570"/>
                <a:ext cx="1219200" cy="56263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40" name="Rectangle 39"/>
              <p:cNvSpPr/>
              <p:nvPr/>
            </p:nvSpPr>
            <p:spPr bwMode="auto">
              <a:xfrm>
                <a:off x="1143000" y="1600200"/>
                <a:ext cx="19050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cxnSp>
            <p:nvCxnSpPr>
              <p:cNvPr id="41" name="Straight Arrow Connector 40"/>
              <p:cNvCxnSpPr/>
              <p:nvPr/>
            </p:nvCxnSpPr>
            <p:spPr bwMode="auto">
              <a:xfrm>
                <a:off x="2096695" y="1424650"/>
                <a:ext cx="76200" cy="0"/>
              </a:xfrm>
              <a:prstGeom prst="straightConnector1">
                <a:avLst/>
              </a:prstGeom>
              <a:noFill/>
              <a:ln w="9525" cap="flat" cmpd="sng" algn="ctr">
                <a:solidFill>
                  <a:schemeClr val="tx1"/>
                </a:solidFill>
                <a:prstDash val="solid"/>
                <a:round/>
                <a:headEnd type="none" w="med" len="med"/>
                <a:tailEnd type="stealth" w="lg" len="lg"/>
              </a:ln>
              <a:effectLst/>
            </p:spPr>
          </p:cxnSp>
          <p:cxnSp>
            <p:nvCxnSpPr>
              <p:cNvPr id="42" name="Straight Arrow Connector 41"/>
              <p:cNvCxnSpPr/>
              <p:nvPr/>
            </p:nvCxnSpPr>
            <p:spPr bwMode="auto">
              <a:xfrm flipH="1">
                <a:off x="2064150" y="1981200"/>
                <a:ext cx="76200" cy="0"/>
              </a:xfrm>
              <a:prstGeom prst="straightConnector1">
                <a:avLst/>
              </a:prstGeom>
              <a:noFill/>
              <a:ln w="9525" cap="flat" cmpd="sng" algn="ctr">
                <a:solidFill>
                  <a:schemeClr val="tx1"/>
                </a:solidFill>
                <a:prstDash val="solid"/>
                <a:round/>
                <a:headEnd type="none" w="med" len="med"/>
                <a:tailEnd type="stealth" w="lg" len="lg"/>
              </a:ln>
              <a:effectLst/>
            </p:spPr>
          </p:cxnSp>
          <p:sp>
            <p:nvSpPr>
              <p:cNvPr id="43" name="TextBox 42"/>
              <p:cNvSpPr txBox="1"/>
              <p:nvPr/>
            </p:nvSpPr>
            <p:spPr>
              <a:xfrm>
                <a:off x="778573" y="1524000"/>
                <a:ext cx="889247" cy="459488"/>
              </a:xfrm>
              <a:prstGeom prst="rect">
                <a:avLst/>
              </a:prstGeom>
              <a:noFill/>
            </p:spPr>
            <p:txBody>
              <a:bodyPr wrap="square" rtlCol="0">
                <a:spAutoFit/>
              </a:bodyPr>
              <a:lstStyle/>
              <a:p>
                <a:r>
                  <a:rPr lang="en-US" sz="1500" i="1" dirty="0" smtClean="0">
                    <a:latin typeface="+mj-lt"/>
                  </a:rPr>
                  <a:t>Temperature deviation </a:t>
                </a:r>
                <a:endParaRPr lang="en-US" sz="1500" i="1" dirty="0">
                  <a:latin typeface="+mj-lt"/>
                </a:endParaRPr>
              </a:p>
            </p:txBody>
          </p:sp>
          <p:sp>
            <p:nvSpPr>
              <p:cNvPr id="44" name="TextBox 43"/>
              <p:cNvSpPr txBox="1"/>
              <p:nvPr/>
            </p:nvSpPr>
            <p:spPr>
              <a:xfrm>
                <a:off x="2530019" y="1524000"/>
                <a:ext cx="799546" cy="459488"/>
              </a:xfrm>
              <a:prstGeom prst="rect">
                <a:avLst/>
              </a:prstGeom>
              <a:noFill/>
            </p:spPr>
            <p:txBody>
              <a:bodyPr wrap="square" rtlCol="0">
                <a:spAutoFit/>
              </a:bodyPr>
              <a:lstStyle/>
              <a:p>
                <a:pPr algn="r"/>
                <a:r>
                  <a:rPr lang="en-US" sz="1500" i="1" dirty="0" smtClean="0">
                    <a:latin typeface="+mj-lt"/>
                  </a:rPr>
                  <a:t>Buoyancy force </a:t>
                </a:r>
                <a:endParaRPr lang="en-US" sz="1500" i="1" dirty="0">
                  <a:latin typeface="+mj-lt"/>
                </a:endParaRPr>
              </a:p>
            </p:txBody>
          </p:sp>
          <p:sp>
            <p:nvSpPr>
              <p:cNvPr id="45" name="TextBox 44"/>
              <p:cNvSpPr txBox="1"/>
              <p:nvPr/>
            </p:nvSpPr>
            <p:spPr>
              <a:xfrm>
                <a:off x="2000590" y="1923685"/>
                <a:ext cx="381000" cy="461665"/>
              </a:xfrm>
              <a:prstGeom prst="rect">
                <a:avLst/>
              </a:prstGeom>
              <a:noFill/>
            </p:spPr>
            <p:txBody>
              <a:bodyPr wrap="square" rtlCol="0">
                <a:spAutoFit/>
              </a:bodyPr>
              <a:lstStyle/>
              <a:p>
                <a:r>
                  <a:rPr lang="en-US" sz="2400" dirty="0" smtClean="0"/>
                  <a:t>+</a:t>
                </a:r>
                <a:endParaRPr lang="en-US" sz="2400" dirty="0"/>
              </a:p>
            </p:txBody>
          </p:sp>
          <p:sp>
            <p:nvSpPr>
              <p:cNvPr id="46" name="TextBox 45"/>
              <p:cNvSpPr txBox="1"/>
              <p:nvPr/>
            </p:nvSpPr>
            <p:spPr>
              <a:xfrm>
                <a:off x="1999653" y="1067681"/>
                <a:ext cx="381000" cy="461665"/>
              </a:xfrm>
              <a:prstGeom prst="rect">
                <a:avLst/>
              </a:prstGeom>
              <a:noFill/>
            </p:spPr>
            <p:txBody>
              <a:bodyPr wrap="square" rtlCol="0">
                <a:spAutoFit/>
              </a:bodyPr>
              <a:lstStyle/>
              <a:p>
                <a:r>
                  <a:rPr lang="en-US" sz="2400" dirty="0" smtClean="0"/>
                  <a:t>+</a:t>
                </a:r>
                <a:endParaRPr lang="en-US" sz="2400" dirty="0"/>
              </a:p>
            </p:txBody>
          </p:sp>
        </p:grpSp>
      </p:grpSp>
      <p:sp>
        <p:nvSpPr>
          <p:cNvPr id="47" name="Rectangle 18"/>
          <p:cNvSpPr>
            <a:spLocks noChangeArrowheads="1"/>
          </p:cNvSpPr>
          <p:nvPr/>
        </p:nvSpPr>
        <p:spPr bwMode="auto">
          <a:xfrm>
            <a:off x="304800" y="5869057"/>
            <a:ext cx="8208962" cy="707886"/>
          </a:xfrm>
          <a:prstGeom prst="rect">
            <a:avLst/>
          </a:prstGeom>
          <a:noFill/>
          <a:ln w="9525">
            <a:noFill/>
            <a:miter lim="800000"/>
            <a:headEnd/>
            <a:tailEnd/>
          </a:ln>
        </p:spPr>
        <p:txBody>
          <a:bodyPr anchor="ctr">
            <a:spAutoFit/>
          </a:bodyPr>
          <a:lstStyle/>
          <a:p>
            <a:pPr algn="just">
              <a:spcAft>
                <a:spcPct val="35000"/>
              </a:spcAft>
            </a:pPr>
            <a:r>
              <a:rPr lang="en-US" dirty="0" smtClean="0"/>
              <a:t>The buoyancy force has to overcome two stabilizing factors: heat </a:t>
            </a:r>
            <a:r>
              <a:rPr lang="en-US" dirty="0"/>
              <a:t>diffusion and fluid viscosity.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dissolv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dissolve">
                                      <p:cBhvr>
                                        <p:cTn id="2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720138" y="0"/>
            <a:ext cx="457200" cy="6858000"/>
            <a:chOff x="5493" y="0"/>
            <a:chExt cx="288" cy="4320"/>
          </a:xfrm>
        </p:grpSpPr>
        <p:sp>
          <p:nvSpPr>
            <p:cNvPr id="18440" name="Rectangle 3"/>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chemeClr val="bg1"/>
                </a:solidFill>
              </a:endParaRPr>
            </a:p>
            <a:p>
              <a:pPr algn="ctr">
                <a:lnSpc>
                  <a:spcPct val="40000"/>
                </a:lnSpc>
              </a:pPr>
              <a:r>
                <a:rPr lang="en-US" altLang="he-IL" sz="1600" b="1">
                  <a:solidFill>
                    <a:schemeClr val="bg1"/>
                  </a:solidFill>
                </a:rPr>
                <a:t>     </a:t>
              </a:r>
              <a:r>
                <a:rPr lang="en-US" altLang="he-IL" sz="1600">
                  <a:solidFill>
                    <a:schemeClr val="bg1"/>
                  </a:solidFill>
                </a:rPr>
                <a:t>Ben Gurion University,  Ehud Meron -  www.bgu.ac.il/~ehud</a:t>
              </a:r>
              <a:endParaRPr lang="en-US" altLang="en-US" sz="1600">
                <a:solidFill>
                  <a:schemeClr val="bg1"/>
                </a:solidFill>
              </a:endParaRPr>
            </a:p>
          </p:txBody>
        </p:sp>
        <p:pic>
          <p:nvPicPr>
            <p:cNvPr id="18441" name="Picture 4" descr="bgu_logo_small"/>
            <p:cNvPicPr>
              <a:picLocks noChangeAspect="1" noChangeArrowheads="1"/>
            </p:cNvPicPr>
            <p:nvPr/>
          </p:nvPicPr>
          <p:blipFill>
            <a:blip r:embed="rId4" cstate="print"/>
            <a:srcRect/>
            <a:stretch>
              <a:fillRect/>
            </a:stretch>
          </p:blipFill>
          <p:spPr bwMode="auto">
            <a:xfrm>
              <a:off x="5493" y="21"/>
              <a:ext cx="288" cy="246"/>
            </a:xfrm>
            <a:prstGeom prst="rect">
              <a:avLst/>
            </a:prstGeom>
            <a:noFill/>
            <a:ln w="9525">
              <a:noFill/>
              <a:miter lim="800000"/>
              <a:headEnd/>
              <a:tailEnd/>
            </a:ln>
          </p:spPr>
        </p:pic>
      </p:grpSp>
      <p:sp>
        <p:nvSpPr>
          <p:cNvPr id="18435" name="Text Box 5"/>
          <p:cNvSpPr txBox="1">
            <a:spLocks noChangeArrowheads="1"/>
          </p:cNvSpPr>
          <p:nvPr/>
        </p:nvSpPr>
        <p:spPr bwMode="auto">
          <a:xfrm>
            <a:off x="0" y="0"/>
            <a:ext cx="8763000" cy="427038"/>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rPr>
              <a:t> </a:t>
            </a:r>
            <a:r>
              <a:rPr lang="en-US" altLang="en-US" sz="2200" b="1" dirty="0" smtClean="0">
                <a:solidFill>
                  <a:srgbClr val="AC0000"/>
                </a:solidFill>
              </a:rPr>
              <a:t> Pattern forming instabilities: stripe and hexagonal patterns</a:t>
            </a:r>
            <a:endParaRPr lang="en-US" altLang="en-US" sz="2200" b="1" dirty="0">
              <a:solidFill>
                <a:srgbClr val="AC0000"/>
              </a:solidFill>
            </a:endParaRPr>
          </a:p>
        </p:txBody>
      </p:sp>
      <p:grpSp>
        <p:nvGrpSpPr>
          <p:cNvPr id="5" name="Group 4"/>
          <p:cNvGrpSpPr/>
          <p:nvPr/>
        </p:nvGrpSpPr>
        <p:grpSpPr>
          <a:xfrm>
            <a:off x="1348450" y="1479295"/>
            <a:ext cx="1676400" cy="1828800"/>
            <a:chOff x="1348450" y="1508125"/>
            <a:chExt cx="1676400" cy="1828800"/>
          </a:xfrm>
        </p:grpSpPr>
        <p:grpSp>
          <p:nvGrpSpPr>
            <p:cNvPr id="11" name="Group 27"/>
            <p:cNvGrpSpPr/>
            <p:nvPr/>
          </p:nvGrpSpPr>
          <p:grpSpPr>
            <a:xfrm>
              <a:off x="1371600" y="1508125"/>
              <a:ext cx="1600200" cy="1828800"/>
              <a:chOff x="1447800" y="1828800"/>
              <a:chExt cx="1600200" cy="1828800"/>
            </a:xfrm>
          </p:grpSpPr>
          <p:cxnSp>
            <p:nvCxnSpPr>
              <p:cNvPr id="154" name="Straight Connector 153"/>
              <p:cNvCxnSpPr/>
              <p:nvPr/>
            </p:nvCxnSpPr>
            <p:spPr bwMode="auto">
              <a:xfrm>
                <a:off x="14478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cxnSp>
            <p:nvCxnSpPr>
              <p:cNvPr id="155" name="Straight Connector 154"/>
              <p:cNvCxnSpPr/>
              <p:nvPr/>
            </p:nvCxnSpPr>
            <p:spPr bwMode="auto">
              <a:xfrm>
                <a:off x="16764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cxnSp>
            <p:nvCxnSpPr>
              <p:cNvPr id="156" name="Straight Connector 155"/>
              <p:cNvCxnSpPr/>
              <p:nvPr/>
            </p:nvCxnSpPr>
            <p:spPr bwMode="auto">
              <a:xfrm>
                <a:off x="19050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cxnSp>
            <p:nvCxnSpPr>
              <p:cNvPr id="157" name="Straight Connector 156"/>
              <p:cNvCxnSpPr/>
              <p:nvPr/>
            </p:nvCxnSpPr>
            <p:spPr bwMode="auto">
              <a:xfrm>
                <a:off x="21336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cxnSp>
            <p:nvCxnSpPr>
              <p:cNvPr id="158" name="Straight Connector 157"/>
              <p:cNvCxnSpPr/>
              <p:nvPr/>
            </p:nvCxnSpPr>
            <p:spPr bwMode="auto">
              <a:xfrm>
                <a:off x="23622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cxnSp>
            <p:nvCxnSpPr>
              <p:cNvPr id="159" name="Straight Connector 158"/>
              <p:cNvCxnSpPr/>
              <p:nvPr/>
            </p:nvCxnSpPr>
            <p:spPr bwMode="auto">
              <a:xfrm>
                <a:off x="25908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cxnSp>
            <p:nvCxnSpPr>
              <p:cNvPr id="160" name="Straight Connector 159"/>
              <p:cNvCxnSpPr/>
              <p:nvPr/>
            </p:nvCxnSpPr>
            <p:spPr bwMode="auto">
              <a:xfrm>
                <a:off x="28194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cxnSp>
            <p:nvCxnSpPr>
              <p:cNvPr id="161" name="Straight Connector 160"/>
              <p:cNvCxnSpPr/>
              <p:nvPr/>
            </p:nvCxnSpPr>
            <p:spPr bwMode="auto">
              <a:xfrm>
                <a:off x="30480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grpSp>
        <p:cxnSp>
          <p:nvCxnSpPr>
            <p:cNvPr id="163" name="Straight Arrow Connector 162"/>
            <p:cNvCxnSpPr/>
            <p:nvPr/>
          </p:nvCxnSpPr>
          <p:spPr bwMode="auto">
            <a:xfrm>
              <a:off x="1348450" y="2422525"/>
              <a:ext cx="1676400" cy="0"/>
            </a:xfrm>
            <a:prstGeom prst="straightConnector1">
              <a:avLst/>
            </a:prstGeom>
            <a:noFill/>
            <a:ln w="57150" cap="flat" cmpd="sng" algn="ctr">
              <a:solidFill>
                <a:schemeClr val="tx1"/>
              </a:solidFill>
              <a:prstDash val="solid"/>
              <a:round/>
              <a:headEnd type="none" w="med" len="med"/>
              <a:tailEnd type="arrow"/>
            </a:ln>
            <a:effectLst/>
          </p:spPr>
        </p:cxnSp>
      </p:grpSp>
      <p:grpSp>
        <p:nvGrpSpPr>
          <p:cNvPr id="104" name="Group 27"/>
          <p:cNvGrpSpPr/>
          <p:nvPr/>
        </p:nvGrpSpPr>
        <p:grpSpPr>
          <a:xfrm>
            <a:off x="1368315" y="3893242"/>
            <a:ext cx="1600200" cy="1828800"/>
            <a:chOff x="1447800" y="1828800"/>
            <a:chExt cx="1600200" cy="1828800"/>
          </a:xfrm>
        </p:grpSpPr>
        <p:cxnSp>
          <p:nvCxnSpPr>
            <p:cNvPr id="107" name="Straight Connector 106"/>
            <p:cNvCxnSpPr/>
            <p:nvPr/>
          </p:nvCxnSpPr>
          <p:spPr bwMode="auto">
            <a:xfrm>
              <a:off x="14478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cxnSp>
          <p:nvCxnSpPr>
            <p:cNvPr id="108" name="Straight Connector 107"/>
            <p:cNvCxnSpPr/>
            <p:nvPr/>
          </p:nvCxnSpPr>
          <p:spPr bwMode="auto">
            <a:xfrm>
              <a:off x="16764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cxnSp>
          <p:nvCxnSpPr>
            <p:cNvPr id="109" name="Straight Connector 108"/>
            <p:cNvCxnSpPr/>
            <p:nvPr/>
          </p:nvCxnSpPr>
          <p:spPr bwMode="auto">
            <a:xfrm>
              <a:off x="19050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cxnSp>
          <p:nvCxnSpPr>
            <p:cNvPr id="110" name="Straight Connector 109"/>
            <p:cNvCxnSpPr/>
            <p:nvPr/>
          </p:nvCxnSpPr>
          <p:spPr bwMode="auto">
            <a:xfrm>
              <a:off x="21336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cxnSp>
          <p:nvCxnSpPr>
            <p:cNvPr id="111" name="Straight Connector 110"/>
            <p:cNvCxnSpPr/>
            <p:nvPr/>
          </p:nvCxnSpPr>
          <p:spPr bwMode="auto">
            <a:xfrm>
              <a:off x="23622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cxnSp>
          <p:nvCxnSpPr>
            <p:cNvPr id="112" name="Straight Connector 111"/>
            <p:cNvCxnSpPr/>
            <p:nvPr/>
          </p:nvCxnSpPr>
          <p:spPr bwMode="auto">
            <a:xfrm>
              <a:off x="25908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cxnSp>
          <p:nvCxnSpPr>
            <p:cNvPr id="113" name="Straight Connector 112"/>
            <p:cNvCxnSpPr/>
            <p:nvPr/>
          </p:nvCxnSpPr>
          <p:spPr bwMode="auto">
            <a:xfrm>
              <a:off x="28194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cxnSp>
          <p:nvCxnSpPr>
            <p:cNvPr id="114" name="Straight Connector 113"/>
            <p:cNvCxnSpPr/>
            <p:nvPr/>
          </p:nvCxnSpPr>
          <p:spPr bwMode="auto">
            <a:xfrm>
              <a:off x="30480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grpSp>
      <p:grpSp>
        <p:nvGrpSpPr>
          <p:cNvPr id="116" name="Group 28"/>
          <p:cNvGrpSpPr/>
          <p:nvPr/>
        </p:nvGrpSpPr>
        <p:grpSpPr>
          <a:xfrm rot="14346691">
            <a:off x="1329621" y="3906287"/>
            <a:ext cx="1600200" cy="1828800"/>
            <a:chOff x="1447800" y="1828800"/>
            <a:chExt cx="1600200" cy="1828800"/>
          </a:xfrm>
        </p:grpSpPr>
        <p:cxnSp>
          <p:nvCxnSpPr>
            <p:cNvPr id="118" name="Straight Connector 117"/>
            <p:cNvCxnSpPr/>
            <p:nvPr/>
          </p:nvCxnSpPr>
          <p:spPr bwMode="auto">
            <a:xfrm>
              <a:off x="14478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cxnSp>
          <p:nvCxnSpPr>
            <p:cNvPr id="119" name="Straight Connector 118"/>
            <p:cNvCxnSpPr/>
            <p:nvPr/>
          </p:nvCxnSpPr>
          <p:spPr bwMode="auto">
            <a:xfrm>
              <a:off x="16764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cxnSp>
          <p:nvCxnSpPr>
            <p:cNvPr id="120" name="Straight Connector 119"/>
            <p:cNvCxnSpPr/>
            <p:nvPr/>
          </p:nvCxnSpPr>
          <p:spPr bwMode="auto">
            <a:xfrm>
              <a:off x="19050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cxnSp>
          <p:nvCxnSpPr>
            <p:cNvPr id="121" name="Straight Connector 120"/>
            <p:cNvCxnSpPr/>
            <p:nvPr/>
          </p:nvCxnSpPr>
          <p:spPr bwMode="auto">
            <a:xfrm>
              <a:off x="21336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cxnSp>
          <p:nvCxnSpPr>
            <p:cNvPr id="122" name="Straight Connector 121"/>
            <p:cNvCxnSpPr/>
            <p:nvPr/>
          </p:nvCxnSpPr>
          <p:spPr bwMode="auto">
            <a:xfrm>
              <a:off x="23622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cxnSp>
          <p:nvCxnSpPr>
            <p:cNvPr id="123" name="Straight Connector 122"/>
            <p:cNvCxnSpPr/>
            <p:nvPr/>
          </p:nvCxnSpPr>
          <p:spPr bwMode="auto">
            <a:xfrm>
              <a:off x="25908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cxnSp>
          <p:nvCxnSpPr>
            <p:cNvPr id="124" name="Straight Connector 123"/>
            <p:cNvCxnSpPr/>
            <p:nvPr/>
          </p:nvCxnSpPr>
          <p:spPr bwMode="auto">
            <a:xfrm>
              <a:off x="28194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cxnSp>
          <p:nvCxnSpPr>
            <p:cNvPr id="125" name="Straight Connector 124"/>
            <p:cNvCxnSpPr/>
            <p:nvPr/>
          </p:nvCxnSpPr>
          <p:spPr bwMode="auto">
            <a:xfrm>
              <a:off x="30480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grpSp>
      <p:grpSp>
        <p:nvGrpSpPr>
          <p:cNvPr id="127" name="Group 37"/>
          <p:cNvGrpSpPr/>
          <p:nvPr/>
        </p:nvGrpSpPr>
        <p:grpSpPr>
          <a:xfrm rot="7199430">
            <a:off x="1383945" y="3893242"/>
            <a:ext cx="1600200" cy="1828800"/>
            <a:chOff x="1447800" y="1828800"/>
            <a:chExt cx="1600200" cy="1828800"/>
          </a:xfrm>
        </p:grpSpPr>
        <p:cxnSp>
          <p:nvCxnSpPr>
            <p:cNvPr id="129" name="Straight Connector 128"/>
            <p:cNvCxnSpPr/>
            <p:nvPr/>
          </p:nvCxnSpPr>
          <p:spPr bwMode="auto">
            <a:xfrm>
              <a:off x="14478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cxnSp>
          <p:nvCxnSpPr>
            <p:cNvPr id="130" name="Straight Connector 129"/>
            <p:cNvCxnSpPr/>
            <p:nvPr/>
          </p:nvCxnSpPr>
          <p:spPr bwMode="auto">
            <a:xfrm>
              <a:off x="16764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cxnSp>
          <p:nvCxnSpPr>
            <p:cNvPr id="131" name="Straight Connector 130"/>
            <p:cNvCxnSpPr/>
            <p:nvPr/>
          </p:nvCxnSpPr>
          <p:spPr bwMode="auto">
            <a:xfrm>
              <a:off x="19050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cxnSp>
          <p:nvCxnSpPr>
            <p:cNvPr id="132" name="Straight Connector 131"/>
            <p:cNvCxnSpPr/>
            <p:nvPr/>
          </p:nvCxnSpPr>
          <p:spPr bwMode="auto">
            <a:xfrm>
              <a:off x="21336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cxnSp>
          <p:nvCxnSpPr>
            <p:cNvPr id="133" name="Straight Connector 132"/>
            <p:cNvCxnSpPr/>
            <p:nvPr/>
          </p:nvCxnSpPr>
          <p:spPr bwMode="auto">
            <a:xfrm>
              <a:off x="23622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cxnSp>
          <p:nvCxnSpPr>
            <p:cNvPr id="134" name="Straight Connector 133"/>
            <p:cNvCxnSpPr/>
            <p:nvPr/>
          </p:nvCxnSpPr>
          <p:spPr bwMode="auto">
            <a:xfrm>
              <a:off x="25908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cxnSp>
          <p:nvCxnSpPr>
            <p:cNvPr id="135" name="Straight Connector 134"/>
            <p:cNvCxnSpPr/>
            <p:nvPr/>
          </p:nvCxnSpPr>
          <p:spPr bwMode="auto">
            <a:xfrm>
              <a:off x="28194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cxnSp>
          <p:nvCxnSpPr>
            <p:cNvPr id="136" name="Straight Connector 135"/>
            <p:cNvCxnSpPr/>
            <p:nvPr/>
          </p:nvCxnSpPr>
          <p:spPr bwMode="auto">
            <a:xfrm>
              <a:off x="30480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grpSp>
      <p:grpSp>
        <p:nvGrpSpPr>
          <p:cNvPr id="181" name="Group 180"/>
          <p:cNvGrpSpPr/>
          <p:nvPr/>
        </p:nvGrpSpPr>
        <p:grpSpPr>
          <a:xfrm>
            <a:off x="5865475" y="3200400"/>
            <a:ext cx="2592725" cy="2895600"/>
            <a:chOff x="5257800" y="3505200"/>
            <a:chExt cx="2592725" cy="2895600"/>
          </a:xfrm>
        </p:grpSpPr>
        <p:grpSp>
          <p:nvGrpSpPr>
            <p:cNvPr id="170" name="Group 169"/>
            <p:cNvGrpSpPr/>
            <p:nvPr/>
          </p:nvGrpSpPr>
          <p:grpSpPr>
            <a:xfrm>
              <a:off x="5257800" y="3505200"/>
              <a:ext cx="2592725" cy="2895600"/>
              <a:chOff x="5257800" y="3505200"/>
              <a:chExt cx="2592725" cy="2895600"/>
            </a:xfrm>
          </p:grpSpPr>
          <p:cxnSp>
            <p:nvCxnSpPr>
              <p:cNvPr id="137" name="Straight Arrow Connector 136"/>
              <p:cNvCxnSpPr/>
              <p:nvPr/>
            </p:nvCxnSpPr>
            <p:spPr bwMode="auto">
              <a:xfrm>
                <a:off x="6174125" y="4953000"/>
                <a:ext cx="1676400" cy="0"/>
              </a:xfrm>
              <a:prstGeom prst="straightConnector1">
                <a:avLst/>
              </a:prstGeom>
              <a:noFill/>
              <a:ln w="57150" cap="flat" cmpd="sng" algn="ctr">
                <a:solidFill>
                  <a:schemeClr val="tx1"/>
                </a:solidFill>
                <a:prstDash val="solid"/>
                <a:round/>
                <a:headEnd type="none" w="med" len="med"/>
                <a:tailEnd type="arrow"/>
              </a:ln>
              <a:effectLst/>
            </p:spPr>
          </p:cxnSp>
          <p:cxnSp>
            <p:nvCxnSpPr>
              <p:cNvPr id="162" name="Straight Arrow Connector 161"/>
              <p:cNvCxnSpPr/>
              <p:nvPr/>
            </p:nvCxnSpPr>
            <p:spPr bwMode="auto">
              <a:xfrm flipH="1" flipV="1">
                <a:off x="5257800" y="3505200"/>
                <a:ext cx="914400" cy="1447800"/>
              </a:xfrm>
              <a:prstGeom prst="straightConnector1">
                <a:avLst/>
              </a:prstGeom>
              <a:noFill/>
              <a:ln w="57150" cap="flat" cmpd="sng" algn="ctr">
                <a:solidFill>
                  <a:srgbClr val="0000FF"/>
                </a:solidFill>
                <a:prstDash val="solid"/>
                <a:round/>
                <a:headEnd type="none" w="med" len="med"/>
                <a:tailEnd type="arrow"/>
              </a:ln>
              <a:effectLst/>
            </p:spPr>
          </p:cxnSp>
          <p:cxnSp>
            <p:nvCxnSpPr>
              <p:cNvPr id="164" name="Straight Arrow Connector 163"/>
              <p:cNvCxnSpPr/>
              <p:nvPr/>
            </p:nvCxnSpPr>
            <p:spPr bwMode="auto">
              <a:xfrm flipH="1">
                <a:off x="5334000" y="4953000"/>
                <a:ext cx="838200" cy="1447800"/>
              </a:xfrm>
              <a:prstGeom prst="straightConnector1">
                <a:avLst/>
              </a:prstGeom>
              <a:noFill/>
              <a:ln w="57150" cap="flat" cmpd="sng" algn="ctr">
                <a:solidFill>
                  <a:srgbClr val="FF0000"/>
                </a:solidFill>
                <a:prstDash val="solid"/>
                <a:round/>
                <a:headEnd type="none" w="med" len="med"/>
                <a:tailEnd type="arrow"/>
              </a:ln>
              <a:effectLst/>
            </p:spPr>
          </p:cxnSp>
        </p:grpSp>
        <p:graphicFrame>
          <p:nvGraphicFramePr>
            <p:cNvPr id="180" name="Object 69"/>
            <p:cNvGraphicFramePr>
              <a:graphicFrameLocks noChangeAspect="1"/>
            </p:cNvGraphicFramePr>
            <p:nvPr/>
          </p:nvGraphicFramePr>
          <p:xfrm>
            <a:off x="6781800" y="4373419"/>
            <a:ext cx="381000" cy="579581"/>
          </p:xfrm>
          <a:graphic>
            <a:graphicData uri="http://schemas.openxmlformats.org/presentationml/2006/ole">
              <mc:AlternateContent xmlns:mc="http://schemas.openxmlformats.org/markup-compatibility/2006">
                <mc:Choice xmlns:v="urn:schemas-microsoft-com:vml" Requires="v">
                  <p:oleObj spid="_x0000_s362401" name="משוואה" r:id="rId5" imgW="152280" imgH="241200" progId="Equation.3">
                    <p:embed/>
                  </p:oleObj>
                </mc:Choice>
                <mc:Fallback>
                  <p:oleObj name="משוואה" r:id="rId5" imgW="152280" imgH="241200" progId="Equation.3">
                    <p:embed/>
                    <p:pic>
                      <p:nvPicPr>
                        <p:cNvPr id="0" name="Object 6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4373419"/>
                          <a:ext cx="381000" cy="5795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5" name="Object 69"/>
            <p:cNvGraphicFramePr>
              <a:graphicFrameLocks noChangeAspect="1"/>
            </p:cNvGraphicFramePr>
            <p:nvPr/>
          </p:nvGraphicFramePr>
          <p:xfrm>
            <a:off x="5265738" y="3992563"/>
            <a:ext cx="412750" cy="579437"/>
          </p:xfrm>
          <a:graphic>
            <a:graphicData uri="http://schemas.openxmlformats.org/presentationml/2006/ole">
              <mc:AlternateContent xmlns:mc="http://schemas.openxmlformats.org/markup-compatibility/2006">
                <mc:Choice xmlns:v="urn:schemas-microsoft-com:vml" Requires="v">
                  <p:oleObj spid="_x0000_s362402" name="משוואה" r:id="rId7" imgW="164880" imgH="241200" progId="Equation.3">
                    <p:embed/>
                  </p:oleObj>
                </mc:Choice>
                <mc:Fallback>
                  <p:oleObj name="משוואה" r:id="rId7" imgW="164880" imgH="241200" progId="Equation.3">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65738" y="3992563"/>
                          <a:ext cx="412750" cy="579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6" name="Object 69"/>
            <p:cNvGraphicFramePr>
              <a:graphicFrameLocks noChangeAspect="1"/>
            </p:cNvGraphicFramePr>
            <p:nvPr/>
          </p:nvGraphicFramePr>
          <p:xfrm>
            <a:off x="5303638" y="5238750"/>
            <a:ext cx="412750" cy="609600"/>
          </p:xfrm>
          <a:graphic>
            <a:graphicData uri="http://schemas.openxmlformats.org/presentationml/2006/ole">
              <mc:AlternateContent xmlns:mc="http://schemas.openxmlformats.org/markup-compatibility/2006">
                <mc:Choice xmlns:v="urn:schemas-microsoft-com:vml" Requires="v">
                  <p:oleObj spid="_x0000_s362403" name="משוואה" r:id="rId9" imgW="164880" imgH="253800" progId="Equation.3">
                    <p:embed/>
                  </p:oleObj>
                </mc:Choice>
                <mc:Fallback>
                  <p:oleObj name="משוואה" r:id="rId9" imgW="164880" imgH="253800" progId="Equation.3">
                    <p:embed/>
                    <p:pic>
                      <p:nvPicPr>
                        <p:cNvPr id="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3638" y="5238750"/>
                          <a:ext cx="412750"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2" name="Group 173"/>
          <p:cNvGrpSpPr/>
          <p:nvPr/>
        </p:nvGrpSpPr>
        <p:grpSpPr>
          <a:xfrm>
            <a:off x="3733800" y="1631695"/>
            <a:ext cx="1828800" cy="1600200"/>
            <a:chOff x="-176144" y="1562100"/>
            <a:chExt cx="1828800" cy="1600200"/>
          </a:xfrm>
        </p:grpSpPr>
        <p:grpSp>
          <p:nvGrpSpPr>
            <p:cNvPr id="13" name="Group 28"/>
            <p:cNvGrpSpPr/>
            <p:nvPr/>
          </p:nvGrpSpPr>
          <p:grpSpPr>
            <a:xfrm rot="14346691">
              <a:off x="-61844" y="1447800"/>
              <a:ext cx="1600200" cy="1828800"/>
              <a:chOff x="1447800" y="1828800"/>
              <a:chExt cx="1600200" cy="1828800"/>
            </a:xfrm>
          </p:grpSpPr>
          <p:cxnSp>
            <p:nvCxnSpPr>
              <p:cNvPr id="146" name="Straight Connector 145"/>
              <p:cNvCxnSpPr/>
              <p:nvPr/>
            </p:nvCxnSpPr>
            <p:spPr bwMode="auto">
              <a:xfrm>
                <a:off x="14478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cxnSp>
            <p:nvCxnSpPr>
              <p:cNvPr id="147" name="Straight Connector 146"/>
              <p:cNvCxnSpPr/>
              <p:nvPr/>
            </p:nvCxnSpPr>
            <p:spPr bwMode="auto">
              <a:xfrm>
                <a:off x="16764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cxnSp>
            <p:nvCxnSpPr>
              <p:cNvPr id="148" name="Straight Connector 147"/>
              <p:cNvCxnSpPr/>
              <p:nvPr/>
            </p:nvCxnSpPr>
            <p:spPr bwMode="auto">
              <a:xfrm>
                <a:off x="19050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cxnSp>
            <p:nvCxnSpPr>
              <p:cNvPr id="149" name="Straight Connector 148"/>
              <p:cNvCxnSpPr/>
              <p:nvPr/>
            </p:nvCxnSpPr>
            <p:spPr bwMode="auto">
              <a:xfrm>
                <a:off x="21336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cxnSp>
            <p:nvCxnSpPr>
              <p:cNvPr id="150" name="Straight Connector 149"/>
              <p:cNvCxnSpPr/>
              <p:nvPr/>
            </p:nvCxnSpPr>
            <p:spPr bwMode="auto">
              <a:xfrm>
                <a:off x="23622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cxnSp>
            <p:nvCxnSpPr>
              <p:cNvPr id="151" name="Straight Connector 150"/>
              <p:cNvCxnSpPr/>
              <p:nvPr/>
            </p:nvCxnSpPr>
            <p:spPr bwMode="auto">
              <a:xfrm>
                <a:off x="25908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cxnSp>
            <p:nvCxnSpPr>
              <p:cNvPr id="152" name="Straight Connector 151"/>
              <p:cNvCxnSpPr/>
              <p:nvPr/>
            </p:nvCxnSpPr>
            <p:spPr bwMode="auto">
              <a:xfrm>
                <a:off x="28194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cxnSp>
            <p:nvCxnSpPr>
              <p:cNvPr id="153" name="Straight Connector 152"/>
              <p:cNvCxnSpPr/>
              <p:nvPr/>
            </p:nvCxnSpPr>
            <p:spPr bwMode="auto">
              <a:xfrm>
                <a:off x="30480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grpSp>
        <p:cxnSp>
          <p:nvCxnSpPr>
            <p:cNvPr id="169" name="Straight Arrow Connector 168"/>
            <p:cNvCxnSpPr/>
            <p:nvPr/>
          </p:nvCxnSpPr>
          <p:spPr bwMode="auto">
            <a:xfrm flipH="1" flipV="1">
              <a:off x="270075" y="1641675"/>
              <a:ext cx="914400" cy="1447800"/>
            </a:xfrm>
            <a:prstGeom prst="straightConnector1">
              <a:avLst/>
            </a:prstGeom>
            <a:noFill/>
            <a:ln w="57150" cap="flat" cmpd="sng" algn="ctr">
              <a:solidFill>
                <a:srgbClr val="0000FF"/>
              </a:solidFill>
              <a:prstDash val="solid"/>
              <a:round/>
              <a:headEnd type="none" w="med" len="med"/>
              <a:tailEnd type="arrow"/>
            </a:ln>
            <a:effectLst/>
          </p:spPr>
        </p:cxnSp>
      </p:grpSp>
      <p:grpSp>
        <p:nvGrpSpPr>
          <p:cNvPr id="14" name="Group 172"/>
          <p:cNvGrpSpPr/>
          <p:nvPr/>
        </p:nvGrpSpPr>
        <p:grpSpPr>
          <a:xfrm>
            <a:off x="6400800" y="1593595"/>
            <a:ext cx="1828800" cy="1600200"/>
            <a:chOff x="2411105" y="1562100"/>
            <a:chExt cx="1828800" cy="1600200"/>
          </a:xfrm>
        </p:grpSpPr>
        <p:grpSp>
          <p:nvGrpSpPr>
            <p:cNvPr id="15" name="Group 37"/>
            <p:cNvGrpSpPr/>
            <p:nvPr/>
          </p:nvGrpSpPr>
          <p:grpSpPr>
            <a:xfrm rot="7199430">
              <a:off x="2525405" y="1447800"/>
              <a:ext cx="1600200" cy="1828800"/>
              <a:chOff x="1447800" y="1828800"/>
              <a:chExt cx="1600200" cy="1828800"/>
            </a:xfrm>
          </p:grpSpPr>
          <p:cxnSp>
            <p:nvCxnSpPr>
              <p:cNvPr id="138" name="Straight Connector 137"/>
              <p:cNvCxnSpPr/>
              <p:nvPr/>
            </p:nvCxnSpPr>
            <p:spPr bwMode="auto">
              <a:xfrm>
                <a:off x="14478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cxnSp>
            <p:nvCxnSpPr>
              <p:cNvPr id="139" name="Straight Connector 138"/>
              <p:cNvCxnSpPr/>
              <p:nvPr/>
            </p:nvCxnSpPr>
            <p:spPr bwMode="auto">
              <a:xfrm>
                <a:off x="16764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cxnSp>
            <p:nvCxnSpPr>
              <p:cNvPr id="140" name="Straight Connector 139"/>
              <p:cNvCxnSpPr/>
              <p:nvPr/>
            </p:nvCxnSpPr>
            <p:spPr bwMode="auto">
              <a:xfrm>
                <a:off x="19050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cxnSp>
            <p:nvCxnSpPr>
              <p:cNvPr id="141" name="Straight Connector 140"/>
              <p:cNvCxnSpPr/>
              <p:nvPr/>
            </p:nvCxnSpPr>
            <p:spPr bwMode="auto">
              <a:xfrm>
                <a:off x="21336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cxnSp>
            <p:nvCxnSpPr>
              <p:cNvPr id="142" name="Straight Connector 141"/>
              <p:cNvCxnSpPr/>
              <p:nvPr/>
            </p:nvCxnSpPr>
            <p:spPr bwMode="auto">
              <a:xfrm>
                <a:off x="23622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cxnSp>
            <p:nvCxnSpPr>
              <p:cNvPr id="143" name="Straight Connector 142"/>
              <p:cNvCxnSpPr/>
              <p:nvPr/>
            </p:nvCxnSpPr>
            <p:spPr bwMode="auto">
              <a:xfrm>
                <a:off x="25908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cxnSp>
            <p:nvCxnSpPr>
              <p:cNvPr id="144" name="Straight Connector 143"/>
              <p:cNvCxnSpPr/>
              <p:nvPr/>
            </p:nvCxnSpPr>
            <p:spPr bwMode="auto">
              <a:xfrm>
                <a:off x="28194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cxnSp>
            <p:nvCxnSpPr>
              <p:cNvPr id="145" name="Straight Connector 144"/>
              <p:cNvCxnSpPr/>
              <p:nvPr/>
            </p:nvCxnSpPr>
            <p:spPr bwMode="auto">
              <a:xfrm>
                <a:off x="3048000" y="1828800"/>
                <a:ext cx="0" cy="1828800"/>
              </a:xfrm>
              <a:prstGeom prst="line">
                <a:avLst/>
              </a:prstGeom>
              <a:noFill/>
              <a:ln w="114300" cap="flat" cmpd="sng" algn="ctr">
                <a:solidFill>
                  <a:schemeClr val="accent1">
                    <a:lumMod val="75000"/>
                  </a:schemeClr>
                </a:solidFill>
                <a:prstDash val="solid"/>
                <a:round/>
                <a:headEnd type="none" w="med" len="med"/>
                <a:tailEnd type="none" w="med" len="med"/>
              </a:ln>
              <a:effectLst/>
            </p:spPr>
          </p:cxnSp>
        </p:grpSp>
        <p:cxnSp>
          <p:nvCxnSpPr>
            <p:cNvPr id="171" name="Straight Arrow Connector 170"/>
            <p:cNvCxnSpPr/>
            <p:nvPr/>
          </p:nvCxnSpPr>
          <p:spPr bwMode="auto">
            <a:xfrm flipH="1">
              <a:off x="2860875" y="1634925"/>
              <a:ext cx="838200" cy="1447800"/>
            </a:xfrm>
            <a:prstGeom prst="straightConnector1">
              <a:avLst/>
            </a:prstGeom>
            <a:noFill/>
            <a:ln w="57150" cap="flat" cmpd="sng" algn="ctr">
              <a:solidFill>
                <a:srgbClr val="FF0000"/>
              </a:solidFill>
              <a:prstDash val="solid"/>
              <a:round/>
              <a:headEnd type="none" w="med" len="med"/>
              <a:tailEnd type="arrow"/>
            </a:ln>
            <a:effectLst/>
          </p:spPr>
        </p:cxnSp>
      </p:grpSp>
      <p:grpSp>
        <p:nvGrpSpPr>
          <p:cNvPr id="3" name="Group 2"/>
          <p:cNvGrpSpPr/>
          <p:nvPr/>
        </p:nvGrpSpPr>
        <p:grpSpPr>
          <a:xfrm>
            <a:off x="3429000" y="1215195"/>
            <a:ext cx="5105400" cy="584775"/>
            <a:chOff x="3429000" y="1244025"/>
            <a:chExt cx="5105400" cy="584775"/>
          </a:xfrm>
        </p:grpSpPr>
        <p:sp>
          <p:nvSpPr>
            <p:cNvPr id="183" name="TextBox 182"/>
            <p:cNvSpPr txBox="1"/>
            <p:nvPr/>
          </p:nvSpPr>
          <p:spPr>
            <a:xfrm>
              <a:off x="3429000" y="1244025"/>
              <a:ext cx="990600" cy="584775"/>
            </a:xfrm>
            <a:prstGeom prst="rect">
              <a:avLst/>
            </a:prstGeom>
            <a:noFill/>
          </p:spPr>
          <p:txBody>
            <a:bodyPr wrap="square" rtlCol="0">
              <a:spAutoFit/>
            </a:bodyPr>
            <a:lstStyle/>
            <a:p>
              <a:r>
                <a:rPr lang="en-US" sz="1600" dirty="0" smtClean="0"/>
                <a:t>Rotated 120</a:t>
              </a:r>
              <a:r>
                <a:rPr lang="en-US" sz="1600" baseline="30000" dirty="0" smtClean="0"/>
                <a:t>0</a:t>
              </a:r>
              <a:endParaRPr lang="en-US" sz="1600" dirty="0"/>
            </a:p>
          </p:txBody>
        </p:sp>
        <p:sp>
          <p:nvSpPr>
            <p:cNvPr id="184" name="TextBox 183"/>
            <p:cNvSpPr txBox="1"/>
            <p:nvPr/>
          </p:nvSpPr>
          <p:spPr>
            <a:xfrm>
              <a:off x="7467600" y="1244025"/>
              <a:ext cx="1066800" cy="584775"/>
            </a:xfrm>
            <a:prstGeom prst="rect">
              <a:avLst/>
            </a:prstGeom>
            <a:noFill/>
          </p:spPr>
          <p:txBody>
            <a:bodyPr wrap="square" rtlCol="0">
              <a:spAutoFit/>
            </a:bodyPr>
            <a:lstStyle/>
            <a:p>
              <a:pPr algn="r"/>
              <a:r>
                <a:rPr lang="en-US" sz="1600" dirty="0" smtClean="0"/>
                <a:t>Rotated 120</a:t>
              </a:r>
              <a:r>
                <a:rPr lang="en-US" sz="1600" baseline="30000" dirty="0" smtClean="0"/>
                <a:t>0</a:t>
              </a:r>
              <a:endParaRPr lang="en-US" sz="1600" dirty="0"/>
            </a:p>
          </p:txBody>
        </p:sp>
      </p:grpSp>
      <p:sp>
        <p:nvSpPr>
          <p:cNvPr id="189" name="TextBox 188"/>
          <p:cNvSpPr txBox="1"/>
          <p:nvPr/>
        </p:nvSpPr>
        <p:spPr>
          <a:xfrm>
            <a:off x="228600" y="609600"/>
            <a:ext cx="8382000" cy="400110"/>
          </a:xfrm>
          <a:prstGeom prst="rect">
            <a:avLst/>
          </a:prstGeom>
          <a:noFill/>
        </p:spPr>
        <p:txBody>
          <a:bodyPr wrap="square" rtlCol="0">
            <a:spAutoFit/>
          </a:bodyPr>
          <a:lstStyle/>
          <a:p>
            <a:r>
              <a:rPr lang="en-US" dirty="0" smtClean="0"/>
              <a:t>In 2 space dimensions:  periodic stripes</a:t>
            </a:r>
            <a:r>
              <a:rPr lang="en-US" dirty="0"/>
              <a:t> </a:t>
            </a:r>
            <a:r>
              <a:rPr lang="en-US" dirty="0" smtClean="0"/>
              <a:t>in different directions</a:t>
            </a:r>
            <a:endParaRPr lang="en-US" dirty="0"/>
          </a:p>
        </p:txBody>
      </p:sp>
      <p:sp>
        <p:nvSpPr>
          <p:cNvPr id="190" name="Rectangle 68"/>
          <p:cNvSpPr>
            <a:spLocks noChangeArrowheads="1"/>
          </p:cNvSpPr>
          <p:nvPr/>
        </p:nvSpPr>
        <p:spPr bwMode="auto">
          <a:xfrm>
            <a:off x="1341700" y="990600"/>
            <a:ext cx="325730" cy="400110"/>
          </a:xfrm>
          <a:prstGeom prst="rect">
            <a:avLst/>
          </a:prstGeom>
          <a:noFill/>
          <a:ln w="9525">
            <a:noFill/>
            <a:miter lim="800000"/>
            <a:headEnd/>
            <a:tailEnd/>
          </a:ln>
        </p:spPr>
        <p:txBody>
          <a:bodyPr wrap="none">
            <a:spAutoFit/>
          </a:bodyPr>
          <a:lstStyle/>
          <a:p>
            <a:r>
              <a:rPr lang="en-US" sz="2000" i="1" dirty="0" smtClean="0">
                <a:latin typeface="+mj-lt"/>
                <a:cs typeface="Times New Roman" pitchFamily="18" charset="0"/>
                <a:sym typeface="Symbol" pitchFamily="18" charset="2"/>
              </a:rPr>
              <a:t>L</a:t>
            </a:r>
            <a:endParaRPr lang="en-US" sz="2000" i="1" dirty="0">
              <a:latin typeface="+mj-lt"/>
              <a:cs typeface="Times New Roman" pitchFamily="18" charset="0"/>
            </a:endParaRPr>
          </a:p>
        </p:txBody>
      </p:sp>
      <p:cxnSp>
        <p:nvCxnSpPr>
          <p:cNvPr id="195" name="Straight Arrow Connector 194"/>
          <p:cNvCxnSpPr/>
          <p:nvPr/>
        </p:nvCxnSpPr>
        <p:spPr bwMode="auto">
          <a:xfrm>
            <a:off x="1371600" y="1342770"/>
            <a:ext cx="228600" cy="0"/>
          </a:xfrm>
          <a:prstGeom prst="straightConnector1">
            <a:avLst/>
          </a:prstGeom>
          <a:noFill/>
          <a:ln w="12700" cap="flat" cmpd="sng" algn="ctr">
            <a:solidFill>
              <a:schemeClr val="tx1"/>
            </a:solidFill>
            <a:prstDash val="solid"/>
            <a:round/>
            <a:headEnd type="triangle" w="med" len="med"/>
            <a:tailEnd type="triangle" w="med" len="med"/>
          </a:ln>
          <a:effectLst/>
        </p:spPr>
      </p:cxnSp>
      <p:grpSp>
        <p:nvGrpSpPr>
          <p:cNvPr id="198" name="Group 197"/>
          <p:cNvGrpSpPr/>
          <p:nvPr/>
        </p:nvGrpSpPr>
        <p:grpSpPr>
          <a:xfrm>
            <a:off x="237281" y="6019800"/>
            <a:ext cx="8382000" cy="825856"/>
            <a:chOff x="237281" y="6302192"/>
            <a:chExt cx="8382000" cy="825856"/>
          </a:xfrm>
        </p:grpSpPr>
        <mc:AlternateContent xmlns:mc="http://schemas.openxmlformats.org/markup-compatibility/2006" xmlns:a14="http://schemas.microsoft.com/office/drawing/2010/main">
          <mc:Choice Requires="a14">
            <p:graphicFrame>
              <p:nvGraphicFramePr>
                <p:cNvPr id="182" name="Object 69"/>
                <p:cNvGraphicFramePr>
                  <a:graphicFrameLocks noChangeAspect="1"/>
                </p:cNvGraphicFramePr>
                <p:nvPr/>
              </p:nvGraphicFramePr>
              <p:xfrm>
                <a:off x="3939250" y="6302192"/>
                <a:ext cx="1447800" cy="521083"/>
              </p:xfrm>
              <a:graphic>
                <a:graphicData uri="http://schemas.openxmlformats.org/presentationml/2006/ole">
                  <mc:AlternateContent>
                    <mc:Choice xmlns:v="urn:schemas-microsoft-com:vml" Requires="v">
                      <p:oleObj spid="_x0000_s362404" name="משוואה" r:id="rId11" imgW="927000" imgH="253800" progId="Equation.3">
                        <p:embed/>
                      </p:oleObj>
                    </mc:Choice>
                    <mc:Fallback>
                      <p:oleObj name="משוואה" r:id="rId11" imgW="927000" imgH="253800" progId="Equation.3">
                        <p:embed/>
                        <p:pic>
                          <p:nvPicPr>
                            <p:cNvPr id="0" name="Picture 5"/>
                            <p:cNvPicPr>
                              <a:picLocks noChangeAspect="1" noChangeArrowheads="1"/>
                            </p:cNvPicPr>
                            <p:nvPr/>
                          </p:nvPicPr>
                          <p:blipFill>
                            <a:blip r:embed="rId12">
                              <a:extLst>
                                <a:ext uri="{28A0092B-C50C-407E-A947-70E740481C1C}">
                                  <a14:useLocalDpi val="0"/>
                                </a:ext>
                              </a:extLst>
                            </a:blip>
                            <a:srcRect/>
                            <a:stretch>
                              <a:fillRect/>
                            </a:stretch>
                          </p:blipFill>
                          <p:spPr bwMode="auto">
                            <a:xfrm>
                              <a:off x="3939250" y="6302192"/>
                              <a:ext cx="1447800" cy="521083"/>
                            </a:xfrm>
                            <a:prstGeom prst="rect">
                              <a:avLst/>
                            </a:prstGeom>
                            <a:noFill/>
                            <a:extLst>
                              <a:ext uri="{909E8E84-426E-40DD-AFC4-6F175D3DCCD1}">
                                <a14:hiddenFill>
                                  <a:solidFill>
                                    <a:srgbClr val="FFFFFF"/>
                                  </a:solidFill>
                                </a14:hiddenFill>
                              </a:ext>
                            </a:extLst>
                          </p:spPr>
                        </p:pic>
                      </p:oleObj>
                    </mc:Fallback>
                  </mc:AlternateContent>
                </a:graphicData>
              </a:graphic>
            </p:graphicFrame>
          </mc:Choice>
          <mc:Fallback xmlns="">
            <p:graphicFrame>
              <p:nvGraphicFramePr>
                <p:cNvPr id="182" name="Object 69"/>
                <p:cNvGraphicFramePr>
                  <a:graphicFrameLocks noChangeAspect="1"/>
                </p:cNvGraphicFramePr>
                <p:nvPr/>
              </p:nvGraphicFramePr>
              <p:xfrm>
                <a:off x="3939250" y="6302192"/>
                <a:ext cx="1447800" cy="521083"/>
              </p:xfrm>
              <a:graphic>
                <a:graphicData uri="http://schemas.openxmlformats.org/presentationml/2006/ole">
                  <mc:AlternateContent>
                    <mc:Choice xmlns:v="urn:schemas-microsoft-com:vml" Requires="v">
                      <p:oleObj spid="_x0000_s362112" name="משוואה" r:id="rId13" imgW="927000" imgH="253800" progId="Equation.3">
                        <p:embed/>
                      </p:oleObj>
                    </mc:Choice>
                    <mc:Fallback>
                      <p:oleObj name="משוואה" r:id="rId13" imgW="927000" imgH="253800" progId="Equation.3">
                        <p:embed/>
                        <p:pic>
                          <p:nvPicPr>
                            <p:cNvPr id="0"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39250" y="6302192"/>
                              <a:ext cx="1447800" cy="5210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197" name="TextBox 196"/>
                <p:cNvSpPr txBox="1"/>
                <p:nvPr/>
              </p:nvSpPr>
              <p:spPr>
                <a:xfrm>
                  <a:off x="237281" y="6381690"/>
                  <a:ext cx="8382000" cy="746358"/>
                </a:xfrm>
                <a:prstGeom prst="rect">
                  <a:avLst/>
                </a:prstGeom>
                <a:noFill/>
              </p:spPr>
              <p:txBody>
                <a:bodyPr wrap="square" rtlCol="0">
                  <a:spAutoFit/>
                </a:bodyPr>
                <a:lstStyle/>
                <a:p>
                  <a:pPr>
                    <a:spcAft>
                      <a:spcPts val="300"/>
                    </a:spcAft>
                  </a:pPr>
                  <a:r>
                    <a:rPr lang="en-US" dirty="0" smtClean="0"/>
                    <a:t>The 3 wave-vectors resonate                       and enhance one another</a:t>
                  </a:r>
                </a:p>
                <a:p>
                  <a:pPr>
                    <a:spcBef>
                      <a:spcPts val="0"/>
                    </a:spcBef>
                    <a:spcAft>
                      <a:spcPts val="0"/>
                    </a:spcAft>
                  </a:pPr>
                  <a:r>
                    <a:rPr lang="en-US" dirty="0" smtClean="0"/>
                    <a:t> </a:t>
                  </a:r>
                  <a:r>
                    <a:rPr lang="en-US" sz="1600" dirty="0" smtClean="0"/>
                    <a:t>(provided there is no inversion symmetry </a:t>
                  </a:r>
                  <a14:m>
                    <m:oMath xmlns:m="http://schemas.openxmlformats.org/officeDocument/2006/math">
                      <m:r>
                        <a:rPr lang="en-US" sz="1600" b="0" i="1" smtClean="0">
                          <a:latin typeface="Cambria Math"/>
                        </a:rPr>
                        <m:t>𝑢</m:t>
                      </m:r>
                      <m:r>
                        <a:rPr lang="en-US" sz="1600" b="0" i="1" smtClean="0">
                          <a:latin typeface="Cambria Math"/>
                        </a:rPr>
                        <m:t>→−</m:t>
                      </m:r>
                      <m:r>
                        <a:rPr lang="en-US" sz="1600" b="0" i="1" smtClean="0">
                          <a:latin typeface="Cambria Math"/>
                        </a:rPr>
                        <m:t>𝑢</m:t>
                      </m:r>
                      <m:r>
                        <a:rPr lang="en-US" sz="1600" b="0" i="1" smtClean="0">
                          <a:latin typeface="Cambria Math"/>
                        </a:rPr>
                        <m:t>)</m:t>
                      </m:r>
                    </m:oMath>
                  </a14:m>
                  <a:endParaRPr lang="en-US" sz="1600" dirty="0"/>
                </a:p>
              </p:txBody>
            </p:sp>
          </mc:Choice>
          <mc:Fallback xmlns="">
            <p:sp>
              <p:nvSpPr>
                <p:cNvPr id="197" name="TextBox 196"/>
                <p:cNvSpPr txBox="1">
                  <a:spLocks noRot="1" noChangeAspect="1" noMove="1" noResize="1" noEditPoints="1" noAdjustHandles="1" noChangeArrowheads="1" noChangeShapeType="1" noTextEdit="1"/>
                </p:cNvSpPr>
                <p:nvPr/>
              </p:nvSpPr>
              <p:spPr>
                <a:xfrm>
                  <a:off x="237281" y="6381690"/>
                  <a:ext cx="8382000" cy="746358"/>
                </a:xfrm>
                <a:prstGeom prst="rect">
                  <a:avLst/>
                </a:prstGeom>
                <a:blipFill rotWithShape="1">
                  <a:blip r:embed="rId15"/>
                  <a:stretch>
                    <a:fillRect l="-800" t="-4098" b="-9016"/>
                  </a:stretch>
                </a:blipFill>
              </p:spPr>
              <p:txBody>
                <a:bodyPr/>
                <a:lstStyle/>
                <a:p>
                  <a:r>
                    <a:rPr lang="en-US">
                      <a:noFill/>
                    </a:rPr>
                    <a:t> </a:t>
                  </a:r>
                </a:p>
              </p:txBody>
            </p:sp>
          </mc:Fallback>
        </mc:AlternateContent>
      </p:grpSp>
      <p:pic>
        <p:nvPicPr>
          <p:cNvPr id="361596" name="Picture 124"/>
          <p:cNvPicPr>
            <a:picLocks noChangeAspect="1" noChangeArrowheads="1"/>
          </p:cNvPicPr>
          <p:nvPr/>
        </p:nvPicPr>
        <p:blipFill rotWithShape="1">
          <a:blip r:embed="rId16">
            <a:duotone>
              <a:schemeClr val="accent1">
                <a:shade val="45000"/>
                <a:satMod val="135000"/>
              </a:schemeClr>
              <a:prstClr val="white"/>
            </a:duotone>
            <a:extLst>
              <a:ext uri="{28A0092B-C50C-407E-A947-70E740481C1C}">
                <a14:useLocalDpi xmlns:a14="http://schemas.microsoft.com/office/drawing/2010/main" val="0"/>
              </a:ext>
            </a:extLst>
          </a:blip>
          <a:srcRect r="9576"/>
          <a:stretch/>
        </p:blipFill>
        <p:spPr bwMode="auto">
          <a:xfrm>
            <a:off x="118214" y="1404975"/>
            <a:ext cx="1050764"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146250" y="1444134"/>
            <a:ext cx="802875" cy="377718"/>
            <a:chOff x="-2462875" y="3115164"/>
            <a:chExt cx="802875" cy="377718"/>
          </a:xfrm>
        </p:grpSpPr>
        <p:cxnSp>
          <p:nvCxnSpPr>
            <p:cNvPr id="4" name="Straight Connector 3"/>
            <p:cNvCxnSpPr/>
            <p:nvPr/>
          </p:nvCxnSpPr>
          <p:spPr bwMode="auto">
            <a:xfrm flipV="1">
              <a:off x="-2462875" y="3115164"/>
              <a:ext cx="474196" cy="321111"/>
            </a:xfrm>
            <a:prstGeom prst="line">
              <a:avLst/>
            </a:prstGeom>
            <a:noFill/>
            <a:ln w="57150" cap="flat" cmpd="sng" algn="ctr">
              <a:solidFill>
                <a:schemeClr val="accent1">
                  <a:lumMod val="50000"/>
                </a:schemeClr>
              </a:solidFill>
              <a:prstDash val="solid"/>
              <a:round/>
              <a:headEnd type="none" w="med" len="med"/>
              <a:tailEnd type="none" w="med" len="med"/>
            </a:ln>
            <a:effectLst/>
          </p:spPr>
        </p:cxnSp>
        <p:cxnSp>
          <p:nvCxnSpPr>
            <p:cNvPr id="92" name="Straight Connector 91"/>
            <p:cNvCxnSpPr/>
            <p:nvPr/>
          </p:nvCxnSpPr>
          <p:spPr bwMode="auto">
            <a:xfrm flipV="1">
              <a:off x="-2088625" y="3188826"/>
              <a:ext cx="428625" cy="304056"/>
            </a:xfrm>
            <a:prstGeom prst="line">
              <a:avLst/>
            </a:prstGeom>
            <a:noFill/>
            <a:ln w="57150" cap="flat" cmpd="sng" algn="ctr">
              <a:solidFill>
                <a:schemeClr val="accent1">
                  <a:lumMod val="50000"/>
                </a:schemeClr>
              </a:solidFill>
              <a:prstDash val="solid"/>
              <a:round/>
              <a:headEnd type="none" w="med" len="med"/>
              <a:tailEnd type="none" w="med" len="med"/>
            </a:ln>
            <a:effec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4"/>
                                        </p:tgtEl>
                                        <p:attrNameLst>
                                          <p:attrName>style.visibility</p:attrName>
                                        </p:attrNameLst>
                                      </p:cBhvr>
                                      <p:to>
                                        <p:strVal val="visible"/>
                                      </p:to>
                                    </p:set>
                                    <p:animEffect transition="in" filter="dissolve">
                                      <p:cBhvr>
                                        <p:cTn id="22" dur="500"/>
                                        <p:tgtEl>
                                          <p:spTgt spid="104"/>
                                        </p:tgtEl>
                                      </p:cBhvr>
                                    </p:animEffect>
                                  </p:childTnLst>
                                </p:cTn>
                              </p:par>
                            </p:childTnLst>
                          </p:cTn>
                        </p:par>
                      </p:childTnLst>
                    </p:cTn>
                  </p:par>
                  <p:par>
                    <p:cTn id="23" fill="hold">
                      <p:stCondLst>
                        <p:cond delay="indefinite"/>
                      </p:stCondLst>
                      <p:childTnLst>
                        <p:par>
                          <p:cTn id="24" fill="hold">
                            <p:stCondLst>
                              <p:cond delay="0"/>
                            </p:stCondLst>
                            <p:childTnLst>
                              <p:par>
                                <p:cTn id="25" presetID="7" presetClass="entr" presetSubtype="4" fill="hold" nodeType="clickEffect">
                                  <p:stCondLst>
                                    <p:cond delay="0"/>
                                  </p:stCondLst>
                                  <p:childTnLst>
                                    <p:set>
                                      <p:cBhvr>
                                        <p:cTn id="26" dur="1" fill="hold">
                                          <p:stCondLst>
                                            <p:cond delay="0"/>
                                          </p:stCondLst>
                                        </p:cTn>
                                        <p:tgtEl>
                                          <p:spTgt spid="116"/>
                                        </p:tgtEl>
                                        <p:attrNameLst>
                                          <p:attrName>style.visibility</p:attrName>
                                        </p:attrNameLst>
                                      </p:cBhvr>
                                      <p:to>
                                        <p:strVal val="visible"/>
                                      </p:to>
                                    </p:set>
                                    <p:anim calcmode="lin" valueType="num">
                                      <p:cBhvr additive="base">
                                        <p:cTn id="27" dur="5000" fill="hold"/>
                                        <p:tgtEl>
                                          <p:spTgt spid="116"/>
                                        </p:tgtEl>
                                        <p:attrNameLst>
                                          <p:attrName>ppt_x</p:attrName>
                                        </p:attrNameLst>
                                      </p:cBhvr>
                                      <p:tavLst>
                                        <p:tav tm="0">
                                          <p:val>
                                            <p:strVal val="#ppt_x"/>
                                          </p:val>
                                        </p:tav>
                                        <p:tav tm="100000">
                                          <p:val>
                                            <p:strVal val="#ppt_x"/>
                                          </p:val>
                                        </p:tav>
                                      </p:tavLst>
                                    </p:anim>
                                    <p:anim calcmode="lin" valueType="num">
                                      <p:cBhvr additive="base">
                                        <p:cTn id="28" dur="5000" fill="hold"/>
                                        <p:tgtEl>
                                          <p:spTgt spid="11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7" presetClass="entr" presetSubtype="4" fill="hold" nodeType="clickEffect">
                                  <p:stCondLst>
                                    <p:cond delay="0"/>
                                  </p:stCondLst>
                                  <p:childTnLst>
                                    <p:set>
                                      <p:cBhvr>
                                        <p:cTn id="32" dur="1" fill="hold">
                                          <p:stCondLst>
                                            <p:cond delay="0"/>
                                          </p:stCondLst>
                                        </p:cTn>
                                        <p:tgtEl>
                                          <p:spTgt spid="127"/>
                                        </p:tgtEl>
                                        <p:attrNameLst>
                                          <p:attrName>style.visibility</p:attrName>
                                        </p:attrNameLst>
                                      </p:cBhvr>
                                      <p:to>
                                        <p:strVal val="visible"/>
                                      </p:to>
                                    </p:set>
                                    <p:anim calcmode="lin" valueType="num">
                                      <p:cBhvr additive="base">
                                        <p:cTn id="33" dur="5000" fill="hold"/>
                                        <p:tgtEl>
                                          <p:spTgt spid="127"/>
                                        </p:tgtEl>
                                        <p:attrNameLst>
                                          <p:attrName>ppt_x</p:attrName>
                                        </p:attrNameLst>
                                      </p:cBhvr>
                                      <p:tavLst>
                                        <p:tav tm="0">
                                          <p:val>
                                            <p:strVal val="#ppt_x"/>
                                          </p:val>
                                        </p:tav>
                                        <p:tav tm="100000">
                                          <p:val>
                                            <p:strVal val="#ppt_x"/>
                                          </p:val>
                                        </p:tav>
                                      </p:tavLst>
                                    </p:anim>
                                    <p:anim calcmode="lin" valueType="num">
                                      <p:cBhvr additive="base">
                                        <p:cTn id="34" dur="5000" fill="hold"/>
                                        <p:tgtEl>
                                          <p:spTgt spid="12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81"/>
                                        </p:tgtEl>
                                        <p:attrNameLst>
                                          <p:attrName>style.visibility</p:attrName>
                                        </p:attrNameLst>
                                      </p:cBhvr>
                                      <p:to>
                                        <p:strVal val="visible"/>
                                      </p:to>
                                    </p:set>
                                    <p:animEffect transition="in" filter="dissolve">
                                      <p:cBhvr>
                                        <p:cTn id="39" dur="500"/>
                                        <p:tgtEl>
                                          <p:spTgt spid="181"/>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198"/>
                                        </p:tgtEl>
                                        <p:attrNameLst>
                                          <p:attrName>style.visibility</p:attrName>
                                        </p:attrNameLst>
                                      </p:cBhvr>
                                      <p:to>
                                        <p:strVal val="visible"/>
                                      </p:to>
                                    </p:set>
                                    <p:animEffect transition="in" filter="dissolve">
                                      <p:cBhvr>
                                        <p:cTn id="44" dur="5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5"/>
          <p:cNvSpPr txBox="1">
            <a:spLocks noChangeArrowheads="1"/>
          </p:cNvSpPr>
          <p:nvPr/>
        </p:nvSpPr>
        <p:spPr bwMode="auto">
          <a:xfrm>
            <a:off x="0" y="0"/>
            <a:ext cx="8763000" cy="427038"/>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rPr>
              <a:t>  </a:t>
            </a:r>
            <a:r>
              <a:rPr lang="en-US" altLang="en-US" sz="2200" b="1" dirty="0" smtClean="0">
                <a:solidFill>
                  <a:srgbClr val="AC0000"/>
                </a:solidFill>
              </a:rPr>
              <a:t>Ecosystem patchiness and  pattern </a:t>
            </a:r>
            <a:r>
              <a:rPr lang="en-US" altLang="en-US" sz="2200" b="1" dirty="0">
                <a:solidFill>
                  <a:srgbClr val="AC0000"/>
                </a:solidFill>
              </a:rPr>
              <a:t>formation </a:t>
            </a:r>
          </a:p>
        </p:txBody>
      </p:sp>
      <p:grpSp>
        <p:nvGrpSpPr>
          <p:cNvPr id="2" name="Group 18"/>
          <p:cNvGrpSpPr>
            <a:grpSpLocks/>
          </p:cNvGrpSpPr>
          <p:nvPr/>
        </p:nvGrpSpPr>
        <p:grpSpPr bwMode="auto">
          <a:xfrm>
            <a:off x="663" y="423863"/>
            <a:ext cx="8940801" cy="6519862"/>
            <a:chOff x="-101600" y="421369"/>
            <a:chExt cx="8940801" cy="6519862"/>
          </a:xfrm>
        </p:grpSpPr>
        <p:grpSp>
          <p:nvGrpSpPr>
            <p:cNvPr id="3" name="Group 2"/>
            <p:cNvGrpSpPr>
              <a:grpSpLocks/>
            </p:cNvGrpSpPr>
            <p:nvPr/>
          </p:nvGrpSpPr>
          <p:grpSpPr bwMode="auto">
            <a:xfrm>
              <a:off x="-101600" y="421369"/>
              <a:ext cx="8940801" cy="6519862"/>
              <a:chOff x="-33" y="253"/>
              <a:chExt cx="5632" cy="4107"/>
            </a:xfrm>
          </p:grpSpPr>
          <p:pic>
            <p:nvPicPr>
              <p:cNvPr id="12303" name="Picture 3" descr="zebra"/>
              <p:cNvPicPr>
                <a:picLocks noChangeAspect="1" noChangeArrowheads="1"/>
              </p:cNvPicPr>
              <p:nvPr/>
            </p:nvPicPr>
            <p:blipFill>
              <a:blip r:embed="rId3" cstate="print"/>
              <a:srcRect/>
              <a:stretch>
                <a:fillRect/>
              </a:stretch>
            </p:blipFill>
            <p:spPr bwMode="auto">
              <a:xfrm>
                <a:off x="-33" y="1618"/>
                <a:ext cx="3381" cy="2287"/>
              </a:xfrm>
              <a:prstGeom prst="rect">
                <a:avLst/>
              </a:prstGeom>
              <a:noFill/>
              <a:ln w="9525">
                <a:noFill/>
                <a:miter lim="800000"/>
                <a:headEnd/>
                <a:tailEnd/>
              </a:ln>
            </p:spPr>
          </p:pic>
          <p:pic>
            <p:nvPicPr>
              <p:cNvPr id="12304" name="Picture 5" descr="Spotted_trunkfish"/>
              <p:cNvPicPr>
                <a:picLocks noChangeAspect="1" noChangeArrowheads="1"/>
              </p:cNvPicPr>
              <p:nvPr/>
            </p:nvPicPr>
            <p:blipFill>
              <a:blip r:embed="rId4" cstate="print"/>
              <a:srcRect/>
              <a:stretch>
                <a:fillRect/>
              </a:stretch>
            </p:blipFill>
            <p:spPr bwMode="auto">
              <a:xfrm>
                <a:off x="3673" y="2736"/>
                <a:ext cx="1926" cy="1624"/>
              </a:xfrm>
              <a:prstGeom prst="rect">
                <a:avLst/>
              </a:prstGeom>
              <a:noFill/>
              <a:ln w="9525">
                <a:noFill/>
                <a:miter lim="800000"/>
                <a:headEnd/>
                <a:tailEnd/>
              </a:ln>
            </p:spPr>
          </p:pic>
          <p:pic>
            <p:nvPicPr>
              <p:cNvPr id="12305" name="Picture 6" descr="DUNE_BAR"/>
              <p:cNvPicPr>
                <a:picLocks noChangeAspect="1" noChangeArrowheads="1"/>
              </p:cNvPicPr>
              <p:nvPr/>
            </p:nvPicPr>
            <p:blipFill>
              <a:blip r:embed="rId5" cstate="print"/>
              <a:srcRect/>
              <a:stretch>
                <a:fillRect/>
              </a:stretch>
            </p:blipFill>
            <p:spPr bwMode="auto">
              <a:xfrm>
                <a:off x="3888" y="255"/>
                <a:ext cx="1599" cy="1773"/>
              </a:xfrm>
              <a:prstGeom prst="rect">
                <a:avLst/>
              </a:prstGeom>
              <a:noFill/>
              <a:ln w="9525">
                <a:noFill/>
                <a:miter lim="800000"/>
                <a:headEnd/>
                <a:tailEnd/>
              </a:ln>
            </p:spPr>
          </p:pic>
          <p:pic>
            <p:nvPicPr>
              <p:cNvPr id="12306" name="Picture 7" descr="F1000022s"/>
              <p:cNvPicPr>
                <a:picLocks noChangeAspect="1" noChangeArrowheads="1"/>
              </p:cNvPicPr>
              <p:nvPr/>
            </p:nvPicPr>
            <p:blipFill rotWithShape="1">
              <a:blip r:embed="rId6" cstate="print"/>
              <a:srcRect l="25240" r="29919" b="29391"/>
              <a:stretch/>
            </p:blipFill>
            <p:spPr bwMode="auto">
              <a:xfrm>
                <a:off x="-29" y="253"/>
                <a:ext cx="1574" cy="1771"/>
              </a:xfrm>
              <a:prstGeom prst="rect">
                <a:avLst/>
              </a:prstGeom>
              <a:noFill/>
              <a:ln w="9525">
                <a:noFill/>
                <a:miter lim="800000"/>
                <a:headEnd/>
                <a:tailEnd/>
              </a:ln>
            </p:spPr>
          </p:pic>
        </p:grpSp>
        <p:pic>
          <p:nvPicPr>
            <p:cNvPr id="12302" name="Picture 4" descr="http://www.sciencedaily.com/images/2008/12/081216104325-large.jpg"/>
            <p:cNvPicPr>
              <a:picLocks noChangeAspect="1" noChangeArrowheads="1"/>
            </p:cNvPicPr>
            <p:nvPr/>
          </p:nvPicPr>
          <p:blipFill>
            <a:blip r:embed="rId7" cstate="print"/>
            <a:srcRect/>
            <a:stretch>
              <a:fillRect/>
            </a:stretch>
          </p:blipFill>
          <p:spPr bwMode="auto">
            <a:xfrm>
              <a:off x="2407511" y="3232632"/>
              <a:ext cx="4997384" cy="3671498"/>
            </a:xfrm>
            <a:prstGeom prst="rect">
              <a:avLst/>
            </a:prstGeom>
            <a:noFill/>
            <a:ln w="9525">
              <a:noFill/>
              <a:miter lim="800000"/>
              <a:headEnd/>
              <a:tailEnd/>
            </a:ln>
          </p:spPr>
        </p:pic>
      </p:grpSp>
      <p:grpSp>
        <p:nvGrpSpPr>
          <p:cNvPr id="4" name="Group 98"/>
          <p:cNvGrpSpPr>
            <a:grpSpLocks/>
          </p:cNvGrpSpPr>
          <p:nvPr/>
        </p:nvGrpSpPr>
        <p:grpSpPr bwMode="auto">
          <a:xfrm>
            <a:off x="8720138" y="0"/>
            <a:ext cx="457200" cy="6858000"/>
            <a:chOff x="5493" y="0"/>
            <a:chExt cx="288" cy="4320"/>
          </a:xfrm>
        </p:grpSpPr>
        <p:sp>
          <p:nvSpPr>
            <p:cNvPr id="12299" name="Rectangle 99"/>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rgbClr val="FFFFFF"/>
                </a:solidFill>
              </a:endParaRPr>
            </a:p>
            <a:p>
              <a:pPr algn="ctr">
                <a:lnSpc>
                  <a:spcPct val="40000"/>
                </a:lnSpc>
              </a:pPr>
              <a:r>
                <a:rPr lang="en-US" altLang="he-IL" sz="1600" b="1">
                  <a:solidFill>
                    <a:srgbClr val="FFFFFF"/>
                  </a:solidFill>
                </a:rPr>
                <a:t>     </a:t>
              </a:r>
              <a:r>
                <a:rPr lang="en-US" altLang="he-IL" sz="1600">
                  <a:solidFill>
                    <a:srgbClr val="FFFFFF"/>
                  </a:solidFill>
                </a:rPr>
                <a:t>Ben Gurion University,  Ehud Meron -  www.bgu.ac.il/~ehud</a:t>
              </a:r>
              <a:endParaRPr lang="en-US" altLang="en-US" sz="1600">
                <a:solidFill>
                  <a:srgbClr val="FFFFFF"/>
                </a:solidFill>
              </a:endParaRPr>
            </a:p>
          </p:txBody>
        </p:sp>
        <p:pic>
          <p:nvPicPr>
            <p:cNvPr id="12300" name="Picture 100" descr="bgu_logo_small"/>
            <p:cNvPicPr>
              <a:picLocks noChangeAspect="1" noChangeArrowheads="1"/>
            </p:cNvPicPr>
            <p:nvPr/>
          </p:nvPicPr>
          <p:blipFill>
            <a:blip r:embed="rId8" cstate="print"/>
            <a:srcRect/>
            <a:stretch>
              <a:fillRect/>
            </a:stretch>
          </p:blipFill>
          <p:spPr bwMode="auto">
            <a:xfrm>
              <a:off x="5493" y="21"/>
              <a:ext cx="288" cy="246"/>
            </a:xfrm>
            <a:prstGeom prst="rect">
              <a:avLst/>
            </a:prstGeom>
            <a:noFill/>
            <a:ln w="9525">
              <a:noFill/>
              <a:miter lim="800000"/>
              <a:headEnd/>
              <a:tailEnd/>
            </a:ln>
          </p:spPr>
        </p:pic>
      </p:grpSp>
      <p:pic>
        <p:nvPicPr>
          <p:cNvPr id="506882" name="Picture 2" descr="C:\Users\ehud\Documents\talks\2014\Ashalim\pictures\10-barchan-sand-dunes_1600.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11"/>
          <a:stretch/>
        </p:blipFill>
        <p:spPr bwMode="auto">
          <a:xfrm>
            <a:off x="2505738" y="426574"/>
            <a:ext cx="3762329" cy="280855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15948" t="22469" b="13123"/>
          <a:stretch/>
        </p:blipFill>
        <p:spPr bwMode="auto">
          <a:xfrm>
            <a:off x="5368001" y="3235125"/>
            <a:ext cx="3373357"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rotWithShape="1">
          <a:blip r:embed="rId11">
            <a:extLst>
              <a:ext uri="{28A0092B-C50C-407E-A947-70E740481C1C}">
                <a14:useLocalDpi xmlns:a14="http://schemas.microsoft.com/office/drawing/2010/main" val="0"/>
              </a:ext>
            </a:extLst>
          </a:blip>
          <a:srcRect l="15948" t="19464" b="8373"/>
          <a:stretch/>
        </p:blipFill>
        <p:spPr bwMode="auto">
          <a:xfrm>
            <a:off x="5368001" y="5082249"/>
            <a:ext cx="3373357" cy="1828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5" descr="Spotted_trunkfish"/>
          <p:cNvPicPr>
            <a:picLocks noChangeAspect="1" noChangeArrowheads="1"/>
          </p:cNvPicPr>
          <p:nvPr/>
        </p:nvPicPr>
        <p:blipFill>
          <a:blip r:embed="rId4" cstate="print"/>
          <a:srcRect/>
          <a:stretch>
            <a:fillRect/>
          </a:stretch>
        </p:blipFill>
        <p:spPr bwMode="auto">
          <a:xfrm>
            <a:off x="-27974" y="5510466"/>
            <a:ext cx="2537747" cy="1370684"/>
          </a:xfrm>
          <a:prstGeom prst="rect">
            <a:avLst/>
          </a:prstGeom>
          <a:noFill/>
          <a:ln w="9525">
            <a:noFill/>
            <a:miter lim="800000"/>
            <a:headEnd/>
            <a:tailEnd/>
          </a:ln>
        </p:spPr>
      </p:pic>
      <p:sp>
        <p:nvSpPr>
          <p:cNvPr id="17" name="TextBox 16"/>
          <p:cNvSpPr txBox="1">
            <a:spLocks noChangeArrowheads="1"/>
          </p:cNvSpPr>
          <p:nvPr/>
        </p:nvSpPr>
        <p:spPr bwMode="auto">
          <a:xfrm>
            <a:off x="228600" y="609600"/>
            <a:ext cx="8305800" cy="1016000"/>
          </a:xfrm>
          <a:prstGeom prst="rect">
            <a:avLst/>
          </a:prstGeom>
          <a:solidFill>
            <a:srgbClr val="FFFFFF">
              <a:alpha val="74901"/>
            </a:srgbClr>
          </a:solidFill>
          <a:ln w="9525">
            <a:noFill/>
            <a:miter lim="800000"/>
            <a:headEnd/>
            <a:tailEnd/>
          </a:ln>
        </p:spPr>
        <p:txBody>
          <a:bodyPr>
            <a:spAutoFit/>
          </a:bodyPr>
          <a:lstStyle/>
          <a:p>
            <a:r>
              <a:rPr lang="en-US" dirty="0">
                <a:solidFill>
                  <a:srgbClr val="000000"/>
                </a:solidFill>
              </a:rPr>
              <a:t>Along with </a:t>
            </a:r>
            <a:r>
              <a:rPr lang="en-US" b="1" dirty="0" smtClean="0">
                <a:solidFill>
                  <a:srgbClr val="3333CC"/>
                </a:solidFill>
              </a:rPr>
              <a:t>landscape </a:t>
            </a:r>
            <a:r>
              <a:rPr lang="en-US" b="1" dirty="0">
                <a:solidFill>
                  <a:srgbClr val="3333CC"/>
                </a:solidFill>
              </a:rPr>
              <a:t>ecology </a:t>
            </a:r>
            <a:r>
              <a:rPr lang="en-US" dirty="0">
                <a:solidFill>
                  <a:srgbClr val="000000"/>
                </a:solidFill>
              </a:rPr>
              <a:t>another field has developed during the past 50 years, by a different community (physicists and applied mathematicians) – </a:t>
            </a:r>
            <a:r>
              <a:rPr lang="en-US" b="1" dirty="0" smtClean="0">
                <a:solidFill>
                  <a:srgbClr val="3333CC"/>
                </a:solidFill>
              </a:rPr>
              <a:t>pattern formation</a:t>
            </a:r>
            <a:endParaRPr lang="en-US" b="1" dirty="0">
              <a:solidFill>
                <a:srgbClr val="3333CC"/>
              </a:solidFill>
            </a:endParaRPr>
          </a:p>
        </p:txBody>
      </p:sp>
      <p:sp>
        <p:nvSpPr>
          <p:cNvPr id="18" name="TextBox 17"/>
          <p:cNvSpPr txBox="1">
            <a:spLocks noChangeArrowheads="1"/>
          </p:cNvSpPr>
          <p:nvPr/>
        </p:nvSpPr>
        <p:spPr bwMode="auto">
          <a:xfrm>
            <a:off x="228600" y="4974696"/>
            <a:ext cx="8305800" cy="778675"/>
          </a:xfrm>
          <a:prstGeom prst="rect">
            <a:avLst/>
          </a:prstGeom>
          <a:solidFill>
            <a:srgbClr val="FFFFFF">
              <a:alpha val="74901"/>
            </a:srgbClr>
          </a:solidFill>
          <a:ln w="9525">
            <a:noFill/>
            <a:miter lim="800000"/>
            <a:headEnd/>
            <a:tailEnd/>
          </a:ln>
        </p:spPr>
        <p:txBody>
          <a:bodyPr>
            <a:spAutoFit/>
          </a:bodyPr>
          <a:lstStyle/>
          <a:p>
            <a:pPr>
              <a:spcBef>
                <a:spcPts val="600"/>
              </a:spcBef>
              <a:spcAft>
                <a:spcPts val="1200"/>
              </a:spcAft>
              <a:defRPr/>
            </a:pPr>
            <a:r>
              <a:rPr lang="en-US" dirty="0" smtClean="0">
                <a:solidFill>
                  <a:srgbClr val="000000"/>
                </a:solidFill>
                <a:cs typeface="Times New Roman" pitchFamily="18" charset="0"/>
              </a:rPr>
              <a:t>The research  involves controlled experiments on model systems and the development of a mathematical theory</a:t>
            </a:r>
            <a:endParaRPr lang="en-US" dirty="0">
              <a:solidFill>
                <a:srgbClr val="000000"/>
              </a:solidFill>
              <a:cs typeface="Times New Roman" pitchFamily="18" charset="0"/>
            </a:endParaRPr>
          </a:p>
        </p:txBody>
      </p:sp>
      <p:sp>
        <p:nvSpPr>
          <p:cNvPr id="20" name="TextBox 19"/>
          <p:cNvSpPr txBox="1">
            <a:spLocks noChangeArrowheads="1"/>
          </p:cNvSpPr>
          <p:nvPr/>
        </p:nvSpPr>
        <p:spPr bwMode="auto">
          <a:xfrm>
            <a:off x="228600" y="1828800"/>
            <a:ext cx="8305800" cy="2939266"/>
          </a:xfrm>
          <a:prstGeom prst="rect">
            <a:avLst/>
          </a:prstGeom>
          <a:solidFill>
            <a:srgbClr val="FFFFFF">
              <a:alpha val="74901"/>
            </a:srgbClr>
          </a:solidFill>
          <a:ln w="9525">
            <a:noFill/>
            <a:miter lim="800000"/>
            <a:headEnd/>
            <a:tailEnd/>
          </a:ln>
        </p:spPr>
        <p:txBody>
          <a:bodyPr>
            <a:spAutoFit/>
          </a:bodyPr>
          <a:lstStyle/>
          <a:p>
            <a:pPr>
              <a:spcBef>
                <a:spcPts val="300"/>
              </a:spcBef>
              <a:spcAft>
                <a:spcPts val="300"/>
              </a:spcAft>
              <a:defRPr/>
            </a:pPr>
            <a:r>
              <a:rPr lang="en-US" dirty="0" smtClean="0">
                <a:solidFill>
                  <a:srgbClr val="000000"/>
                </a:solidFill>
                <a:cs typeface="Times New Roman" pitchFamily="18" charset="0"/>
              </a:rPr>
              <a:t>Questions  asked in pattern formation research include:</a:t>
            </a:r>
          </a:p>
          <a:p>
            <a:pPr marL="342900" indent="-342900">
              <a:spcBef>
                <a:spcPts val="300"/>
              </a:spcBef>
              <a:spcAft>
                <a:spcPts val="300"/>
              </a:spcAft>
              <a:buFont typeface="+mj-lt"/>
              <a:buAutoNum type="arabicPeriod"/>
              <a:defRPr/>
            </a:pPr>
            <a:r>
              <a:rPr lang="en-US" dirty="0" smtClean="0">
                <a:solidFill>
                  <a:srgbClr val="000000"/>
                </a:solidFill>
                <a:cs typeface="Times New Roman" pitchFamily="18" charset="0"/>
              </a:rPr>
              <a:t>Mechanisms that create regular patterns in uniform systems (spatial self organization)</a:t>
            </a:r>
          </a:p>
          <a:p>
            <a:pPr marL="342900" indent="-342900">
              <a:spcBef>
                <a:spcPts val="300"/>
              </a:spcBef>
              <a:spcAft>
                <a:spcPts val="300"/>
              </a:spcAft>
              <a:buFont typeface="+mj-lt"/>
              <a:buAutoNum type="arabicPeriod"/>
              <a:defRPr/>
            </a:pPr>
            <a:r>
              <a:rPr lang="en-US" dirty="0" smtClean="0">
                <a:solidFill>
                  <a:srgbClr val="000000"/>
                </a:solidFill>
                <a:cs typeface="Times New Roman" pitchFamily="18" charset="0"/>
              </a:rPr>
              <a:t>The origin of universality</a:t>
            </a:r>
          </a:p>
          <a:p>
            <a:pPr marL="342900" indent="-342900">
              <a:spcBef>
                <a:spcPts val="300"/>
              </a:spcBef>
              <a:spcAft>
                <a:spcPts val="300"/>
              </a:spcAft>
              <a:buFont typeface="+mj-lt"/>
              <a:buAutoNum type="arabicPeriod"/>
              <a:defRPr/>
            </a:pPr>
            <a:r>
              <a:rPr lang="en-US" dirty="0" smtClean="0">
                <a:solidFill>
                  <a:srgbClr val="000000"/>
                </a:solidFill>
                <a:cs typeface="Times New Roman" pitchFamily="18" charset="0"/>
              </a:rPr>
              <a:t>Mechanisms for irregular or disordered patterns  </a:t>
            </a:r>
          </a:p>
          <a:p>
            <a:pPr marL="342900" indent="-342900">
              <a:spcBef>
                <a:spcPts val="300"/>
              </a:spcBef>
              <a:spcAft>
                <a:spcPts val="300"/>
              </a:spcAft>
              <a:buFont typeface="+mj-lt"/>
              <a:buAutoNum type="arabicPeriod"/>
              <a:defRPr/>
            </a:pPr>
            <a:r>
              <a:rPr lang="en-US" dirty="0" smtClean="0">
                <a:solidFill>
                  <a:srgbClr val="000000"/>
                </a:solidFill>
                <a:cs typeface="Times New Roman" pitchFamily="18" charset="0"/>
              </a:rPr>
              <a:t>Means of controlling patterns</a:t>
            </a:r>
          </a:p>
          <a:p>
            <a:pPr marL="342900" indent="-342900">
              <a:spcBef>
                <a:spcPts val="300"/>
              </a:spcBef>
              <a:spcAft>
                <a:spcPts val="300"/>
              </a:spcAft>
              <a:buFont typeface="+mj-lt"/>
              <a:buAutoNum type="arabicPeriod"/>
              <a:defRPr/>
            </a:pPr>
            <a:r>
              <a:rPr lang="en-US" dirty="0">
                <a:solidFill>
                  <a:srgbClr val="000000"/>
                </a:solidFill>
                <a:cs typeface="Times New Roman" pitchFamily="18" charset="0"/>
              </a:rPr>
              <a:t>Many more questions motivated by applications to specific </a:t>
            </a:r>
            <a:r>
              <a:rPr lang="en-US" dirty="0" smtClean="0">
                <a:solidFill>
                  <a:srgbClr val="000000"/>
                </a:solidFill>
                <a:cs typeface="Times New Roman" pitchFamily="18" charset="0"/>
              </a:rPr>
              <a:t>systems</a:t>
            </a:r>
            <a:endParaRPr lang="en-US" dirty="0">
              <a:solidFill>
                <a:srgbClr val="000000"/>
              </a:solidFill>
              <a:cs typeface="Times New Roman" pitchFamily="18" charset="0"/>
            </a:endParaRPr>
          </a:p>
        </p:txBody>
      </p:sp>
      <p:sp>
        <p:nvSpPr>
          <p:cNvPr id="22" name="TextBox 21"/>
          <p:cNvSpPr txBox="1">
            <a:spLocks noChangeArrowheads="1"/>
          </p:cNvSpPr>
          <p:nvPr/>
        </p:nvSpPr>
        <p:spPr bwMode="auto">
          <a:xfrm>
            <a:off x="232900" y="6000690"/>
            <a:ext cx="8305800" cy="400110"/>
          </a:xfrm>
          <a:prstGeom prst="rect">
            <a:avLst/>
          </a:prstGeom>
          <a:solidFill>
            <a:srgbClr val="FFFFFF">
              <a:alpha val="74901"/>
            </a:srgbClr>
          </a:solidFill>
          <a:ln w="9525">
            <a:noFill/>
            <a:miter lim="800000"/>
            <a:headEnd/>
            <a:tailEnd/>
          </a:ln>
        </p:spPr>
        <p:txBody>
          <a:bodyPr>
            <a:spAutoFit/>
          </a:bodyPr>
          <a:lstStyle/>
          <a:p>
            <a:pPr>
              <a:spcBef>
                <a:spcPts val="600"/>
              </a:spcBef>
              <a:spcAft>
                <a:spcPts val="1200"/>
              </a:spcAft>
              <a:defRPr/>
            </a:pPr>
            <a:r>
              <a:rPr lang="en-US" b="1" dirty="0" smtClean="0">
                <a:solidFill>
                  <a:srgbClr val="FF0000"/>
                </a:solidFill>
                <a:cs typeface="Times New Roman" pitchFamily="18" charset="0"/>
              </a:rPr>
              <a:t>Very relevant to ecology!</a:t>
            </a:r>
            <a:endParaRPr lang="en-US" b="1" dirty="0">
              <a:solidFill>
                <a:srgbClr val="FF0000"/>
              </a:solidFill>
              <a:cs typeface="Times New Roman" pitchFamily="18" charset="0"/>
            </a:endParaRPr>
          </a:p>
        </p:txBody>
      </p:sp>
    </p:spTree>
    <p:extLst>
      <p:ext uri="{BB962C8B-B14F-4D97-AF65-F5344CB8AC3E}">
        <p14:creationId xmlns:p14="http://schemas.microsoft.com/office/powerpoint/2010/main" val="57274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dissolv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720138" y="0"/>
            <a:ext cx="457200" cy="6858000"/>
            <a:chOff x="5493" y="0"/>
            <a:chExt cx="288" cy="4320"/>
          </a:xfrm>
        </p:grpSpPr>
        <p:sp>
          <p:nvSpPr>
            <p:cNvPr id="18440" name="Rectangle 3"/>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chemeClr val="bg1"/>
                </a:solidFill>
              </a:endParaRPr>
            </a:p>
            <a:p>
              <a:pPr algn="ctr">
                <a:lnSpc>
                  <a:spcPct val="40000"/>
                </a:lnSpc>
              </a:pPr>
              <a:r>
                <a:rPr lang="en-US" altLang="he-IL" sz="1600" b="1">
                  <a:solidFill>
                    <a:schemeClr val="bg1"/>
                  </a:solidFill>
                </a:rPr>
                <a:t>     </a:t>
              </a:r>
              <a:r>
                <a:rPr lang="en-US" altLang="he-IL" sz="1600">
                  <a:solidFill>
                    <a:schemeClr val="bg1"/>
                  </a:solidFill>
                </a:rPr>
                <a:t>Ben Gurion University,  Ehud Meron -  www.bgu.ac.il/~ehud</a:t>
              </a:r>
              <a:endParaRPr lang="en-US" altLang="en-US" sz="1600">
                <a:solidFill>
                  <a:schemeClr val="bg1"/>
                </a:solidFill>
              </a:endParaRPr>
            </a:p>
          </p:txBody>
        </p:sp>
        <p:pic>
          <p:nvPicPr>
            <p:cNvPr id="18441" name="Picture 4"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sp>
        <p:nvSpPr>
          <p:cNvPr id="18435" name="Text Box 5"/>
          <p:cNvSpPr txBox="1">
            <a:spLocks noChangeArrowheads="1"/>
          </p:cNvSpPr>
          <p:nvPr/>
        </p:nvSpPr>
        <p:spPr bwMode="auto">
          <a:xfrm>
            <a:off x="0" y="-1924"/>
            <a:ext cx="8763000" cy="430887"/>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rPr>
              <a:t> </a:t>
            </a:r>
            <a:r>
              <a:rPr lang="en-US" altLang="en-US" sz="2200" b="1" dirty="0" smtClean="0">
                <a:solidFill>
                  <a:srgbClr val="AC0000"/>
                </a:solidFill>
              </a:rPr>
              <a:t> Pattern forming instabilities: stripe and hexagonal patterns</a:t>
            </a:r>
            <a:endParaRPr lang="en-US" altLang="en-US" sz="2200" b="1" dirty="0">
              <a:solidFill>
                <a:srgbClr val="AC0000"/>
              </a:solidFill>
            </a:endParaRPr>
          </a:p>
        </p:txBody>
      </p:sp>
      <p:sp>
        <p:nvSpPr>
          <p:cNvPr id="85" name="TextBox 84"/>
          <p:cNvSpPr txBox="1"/>
          <p:nvPr/>
        </p:nvSpPr>
        <p:spPr>
          <a:xfrm>
            <a:off x="228600" y="609600"/>
            <a:ext cx="6934200" cy="400110"/>
          </a:xfrm>
          <a:prstGeom prst="rect">
            <a:avLst/>
          </a:prstGeom>
          <a:noFill/>
        </p:spPr>
        <p:txBody>
          <a:bodyPr wrap="square" rtlCol="0">
            <a:spAutoFit/>
          </a:bodyPr>
          <a:lstStyle/>
          <a:p>
            <a:r>
              <a:rPr lang="en-US" dirty="0" smtClean="0"/>
              <a:t>Bifurcation diagram for stripe and hexagonal patterns:</a:t>
            </a:r>
            <a:endParaRPr lang="en-US" dirty="0"/>
          </a:p>
        </p:txBody>
      </p:sp>
      <p:grpSp>
        <p:nvGrpSpPr>
          <p:cNvPr id="90" name="Group 89"/>
          <p:cNvGrpSpPr/>
          <p:nvPr/>
        </p:nvGrpSpPr>
        <p:grpSpPr>
          <a:xfrm>
            <a:off x="304800" y="990600"/>
            <a:ext cx="7579841" cy="4533495"/>
            <a:chOff x="304800" y="990600"/>
            <a:chExt cx="7579841" cy="4533495"/>
          </a:xfrm>
        </p:grpSpPr>
        <p:grpSp>
          <p:nvGrpSpPr>
            <p:cNvPr id="81" name="Group 80"/>
            <p:cNvGrpSpPr/>
            <p:nvPr/>
          </p:nvGrpSpPr>
          <p:grpSpPr>
            <a:xfrm>
              <a:off x="304800" y="990600"/>
              <a:ext cx="7579841" cy="4533495"/>
              <a:chOff x="609600" y="990600"/>
              <a:chExt cx="7579841" cy="4533495"/>
            </a:xfrm>
          </p:grpSpPr>
          <p:grpSp>
            <p:nvGrpSpPr>
              <p:cNvPr id="37" name="Group 36"/>
              <p:cNvGrpSpPr/>
              <p:nvPr/>
            </p:nvGrpSpPr>
            <p:grpSpPr>
              <a:xfrm>
                <a:off x="609600" y="990600"/>
                <a:ext cx="7579841" cy="4533495"/>
                <a:chOff x="609600" y="1143000"/>
                <a:chExt cx="7579841" cy="4533495"/>
              </a:xfrm>
            </p:grpSpPr>
            <p:grpSp>
              <p:nvGrpSpPr>
                <p:cNvPr id="33" name="Group 32"/>
                <p:cNvGrpSpPr/>
                <p:nvPr/>
              </p:nvGrpSpPr>
              <p:grpSpPr>
                <a:xfrm>
                  <a:off x="1143000" y="1143000"/>
                  <a:ext cx="7046441" cy="4533495"/>
                  <a:chOff x="1143000" y="1428235"/>
                  <a:chExt cx="7046441" cy="4533495"/>
                </a:xfrm>
              </p:grpSpPr>
              <p:pic>
                <p:nvPicPr>
                  <p:cNvPr id="371713" name="Picture 1"/>
                  <p:cNvPicPr>
                    <a:picLocks noChangeAspect="1" noChangeArrowheads="1"/>
                  </p:cNvPicPr>
                  <p:nvPr/>
                </p:nvPicPr>
                <p:blipFill>
                  <a:blip r:embed="rId4" cstate="print"/>
                  <a:srcRect l="9133" t="4605"/>
                  <a:stretch>
                    <a:fillRect/>
                  </a:stretch>
                </p:blipFill>
                <p:spPr bwMode="auto">
                  <a:xfrm>
                    <a:off x="1143000" y="1676400"/>
                    <a:ext cx="6505575" cy="4285330"/>
                  </a:xfrm>
                  <a:prstGeom prst="rect">
                    <a:avLst/>
                  </a:prstGeom>
                  <a:noFill/>
                  <a:ln w="9525">
                    <a:noFill/>
                    <a:miter lim="800000"/>
                    <a:headEnd/>
                    <a:tailEnd/>
                  </a:ln>
                </p:spPr>
              </p:pic>
              <p:pic>
                <p:nvPicPr>
                  <p:cNvPr id="371714" name="Picture 2"/>
                  <p:cNvPicPr>
                    <a:picLocks noChangeAspect="1" noChangeArrowheads="1"/>
                  </p:cNvPicPr>
                  <p:nvPr/>
                </p:nvPicPr>
                <p:blipFill>
                  <a:blip r:embed="rId5" cstate="print"/>
                  <a:srcRect/>
                  <a:stretch>
                    <a:fillRect/>
                  </a:stretch>
                </p:blipFill>
                <p:spPr bwMode="auto">
                  <a:xfrm>
                    <a:off x="7353300" y="3276600"/>
                    <a:ext cx="836141" cy="828933"/>
                  </a:xfrm>
                  <a:prstGeom prst="rect">
                    <a:avLst/>
                  </a:prstGeom>
                  <a:noFill/>
                  <a:ln w="9525">
                    <a:noFill/>
                    <a:miter lim="800000"/>
                    <a:headEnd/>
                    <a:tailEnd/>
                  </a:ln>
                </p:spPr>
              </p:pic>
              <p:pic>
                <p:nvPicPr>
                  <p:cNvPr id="371715" name="Picture 3"/>
                  <p:cNvPicPr>
                    <a:picLocks noChangeAspect="1" noChangeArrowheads="1"/>
                  </p:cNvPicPr>
                  <p:nvPr/>
                </p:nvPicPr>
                <p:blipFill>
                  <a:blip r:embed="rId6" cstate="print"/>
                  <a:srcRect/>
                  <a:stretch>
                    <a:fillRect/>
                  </a:stretch>
                </p:blipFill>
                <p:spPr bwMode="auto">
                  <a:xfrm>
                    <a:off x="7356675" y="2362200"/>
                    <a:ext cx="814516" cy="828932"/>
                  </a:xfrm>
                  <a:prstGeom prst="rect">
                    <a:avLst/>
                  </a:prstGeom>
                  <a:noFill/>
                  <a:ln w="9525">
                    <a:noFill/>
                    <a:miter lim="800000"/>
                    <a:headEnd/>
                    <a:tailEnd/>
                  </a:ln>
                </p:spPr>
              </p:pic>
              <p:pic>
                <p:nvPicPr>
                  <p:cNvPr id="371716" name="Picture 4"/>
                  <p:cNvPicPr>
                    <a:picLocks noChangeAspect="1" noChangeArrowheads="1"/>
                  </p:cNvPicPr>
                  <p:nvPr/>
                </p:nvPicPr>
                <p:blipFill>
                  <a:blip r:embed="rId7" cstate="print"/>
                  <a:srcRect/>
                  <a:stretch>
                    <a:fillRect/>
                  </a:stretch>
                </p:blipFill>
                <p:spPr bwMode="auto">
                  <a:xfrm>
                    <a:off x="7353301" y="1428235"/>
                    <a:ext cx="800100" cy="857765"/>
                  </a:xfrm>
                  <a:prstGeom prst="rect">
                    <a:avLst/>
                  </a:prstGeom>
                  <a:noFill/>
                  <a:ln w="9525">
                    <a:noFill/>
                    <a:miter lim="800000"/>
                    <a:headEnd/>
                    <a:tailEnd/>
                  </a:ln>
                </p:spPr>
              </p:pic>
              <p:sp>
                <p:nvSpPr>
                  <p:cNvPr id="11" name="TextBox 10"/>
                  <p:cNvSpPr txBox="1"/>
                  <p:nvPr/>
                </p:nvSpPr>
                <p:spPr>
                  <a:xfrm>
                    <a:off x="1341700" y="5486400"/>
                    <a:ext cx="533400" cy="400110"/>
                  </a:xfrm>
                  <a:prstGeom prst="rect">
                    <a:avLst/>
                  </a:prstGeom>
                  <a:solidFill>
                    <a:schemeClr val="bg1"/>
                  </a:solidFill>
                </p:spPr>
                <p:txBody>
                  <a:bodyPr wrap="square" rtlCol="1">
                    <a:spAutoFit/>
                  </a:bodyPr>
                  <a:lstStyle/>
                  <a:p>
                    <a:r>
                      <a:rPr lang="he-IL" i="1" dirty="0" smtClean="0">
                        <a:latin typeface="+mj-lt"/>
                        <a:sym typeface="Symbol"/>
                      </a:rPr>
                      <a:t></a:t>
                    </a:r>
                    <a:r>
                      <a:rPr lang="he-IL" i="1" baseline="-25000" dirty="0" smtClean="0">
                        <a:latin typeface="+mj-lt"/>
                        <a:sym typeface="Symbol"/>
                      </a:rPr>
                      <a:t>f</a:t>
                    </a:r>
                    <a:endParaRPr lang="he-IL" i="1" dirty="0">
                      <a:latin typeface="+mj-lt"/>
                    </a:endParaRPr>
                  </a:p>
                </p:txBody>
              </p:sp>
              <p:cxnSp>
                <p:nvCxnSpPr>
                  <p:cNvPr id="26" name="Straight Connector 25"/>
                  <p:cNvCxnSpPr/>
                  <p:nvPr/>
                </p:nvCxnSpPr>
                <p:spPr bwMode="auto">
                  <a:xfrm flipV="1">
                    <a:off x="3036425" y="3276600"/>
                    <a:ext cx="0" cy="2133600"/>
                  </a:xfrm>
                  <a:prstGeom prst="line">
                    <a:avLst/>
                  </a:prstGeom>
                  <a:noFill/>
                  <a:ln w="38100" cap="flat" cmpd="sng" algn="ctr">
                    <a:solidFill>
                      <a:schemeClr val="bg1"/>
                    </a:solidFill>
                    <a:prstDash val="solid"/>
                    <a:round/>
                    <a:headEnd type="none" w="med" len="med"/>
                    <a:tailEnd type="none" w="med" len="med"/>
                  </a:ln>
                  <a:effectLst/>
                </p:spPr>
              </p:cxnSp>
              <p:sp>
                <p:nvSpPr>
                  <p:cNvPr id="30" name="TextBox 29"/>
                  <p:cNvSpPr txBox="1"/>
                  <p:nvPr/>
                </p:nvSpPr>
                <p:spPr>
                  <a:xfrm>
                    <a:off x="6477000" y="5486400"/>
                    <a:ext cx="533400" cy="400110"/>
                  </a:xfrm>
                  <a:prstGeom prst="rect">
                    <a:avLst/>
                  </a:prstGeom>
                  <a:solidFill>
                    <a:schemeClr val="bg1"/>
                  </a:solidFill>
                </p:spPr>
                <p:txBody>
                  <a:bodyPr wrap="square" rtlCol="1">
                    <a:spAutoFit/>
                  </a:bodyPr>
                  <a:lstStyle/>
                  <a:p>
                    <a:r>
                      <a:rPr lang="he-IL" i="1" dirty="0" smtClean="0">
                        <a:latin typeface="+mj-lt"/>
                        <a:sym typeface="Symbol"/>
                      </a:rPr>
                      <a:t></a:t>
                    </a:r>
                    <a:r>
                      <a:rPr lang="he-IL" i="1" baseline="-25000" dirty="0" smtClean="0">
                        <a:latin typeface="+mj-lt"/>
                        <a:sym typeface="Symbol"/>
                      </a:rPr>
                      <a:t>h</a:t>
                    </a:r>
                    <a:endParaRPr lang="he-IL" i="1" dirty="0">
                      <a:latin typeface="+mj-lt"/>
                    </a:endParaRPr>
                  </a:p>
                </p:txBody>
              </p:sp>
              <p:sp>
                <p:nvSpPr>
                  <p:cNvPr id="31" name="TextBox 30"/>
                  <p:cNvSpPr txBox="1"/>
                  <p:nvPr/>
                </p:nvSpPr>
                <p:spPr>
                  <a:xfrm>
                    <a:off x="2362200" y="5486400"/>
                    <a:ext cx="533400" cy="400110"/>
                  </a:xfrm>
                  <a:prstGeom prst="rect">
                    <a:avLst/>
                  </a:prstGeom>
                  <a:solidFill>
                    <a:schemeClr val="bg1"/>
                  </a:solidFill>
                </p:spPr>
                <p:txBody>
                  <a:bodyPr wrap="square" rtlCol="1">
                    <a:spAutoFit/>
                  </a:bodyPr>
                  <a:lstStyle/>
                  <a:p>
                    <a:r>
                      <a:rPr lang="he-IL" i="1" dirty="0" smtClean="0">
                        <a:latin typeface="+mj-lt"/>
                        <a:sym typeface="Symbol"/>
                      </a:rPr>
                      <a:t></a:t>
                    </a:r>
                    <a:r>
                      <a:rPr lang="he-IL" i="1" baseline="-25000" dirty="0" smtClean="0">
                        <a:latin typeface="+mj-lt"/>
                        <a:sym typeface="Symbol"/>
                      </a:rPr>
                      <a:t>s</a:t>
                    </a:r>
                    <a:endParaRPr lang="he-IL" i="1" dirty="0">
                      <a:latin typeface="+mj-lt"/>
                    </a:endParaRPr>
                  </a:p>
                </p:txBody>
              </p:sp>
              <p:sp>
                <p:nvSpPr>
                  <p:cNvPr id="32" name="Rectangle 31"/>
                  <p:cNvSpPr/>
                  <p:nvPr/>
                </p:nvSpPr>
                <p:spPr bwMode="auto">
                  <a:xfrm>
                    <a:off x="2895600" y="5486400"/>
                    <a:ext cx="1905000" cy="45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he-IL" sz="2000" b="0" i="0" u="none" strike="noStrike" cap="none" normalizeH="0" baseline="0" smtClean="0">
                      <a:ln>
                        <a:noFill/>
                      </a:ln>
                      <a:solidFill>
                        <a:schemeClr val="tx1"/>
                      </a:solidFill>
                      <a:effectLst/>
                      <a:latin typeface="Comic Sans MS" pitchFamily="66" charset="0"/>
                    </a:endParaRPr>
                  </a:p>
                </p:txBody>
              </p:sp>
            </p:grpSp>
            <p:sp>
              <p:nvSpPr>
                <p:cNvPr id="34" name="TextBox 33"/>
                <p:cNvSpPr txBox="1"/>
                <p:nvPr/>
              </p:nvSpPr>
              <p:spPr>
                <a:xfrm>
                  <a:off x="766825" y="4858475"/>
                  <a:ext cx="762000" cy="323165"/>
                </a:xfrm>
                <a:prstGeom prst="rect">
                  <a:avLst/>
                </a:prstGeom>
                <a:noFill/>
              </p:spPr>
              <p:txBody>
                <a:bodyPr wrap="square" rtlCol="1">
                  <a:spAutoFit/>
                </a:bodyPr>
                <a:lstStyle/>
                <a:p>
                  <a:r>
                    <a:rPr lang="he-IL" sz="1500" dirty="0" smtClean="0">
                      <a:latin typeface="Arial" pitchFamily="34" charset="0"/>
                      <a:cs typeface="Arial" pitchFamily="34" charset="0"/>
                    </a:rPr>
                    <a:t>zero</a:t>
                  </a:r>
                  <a:endParaRPr lang="he-IL" sz="1500" dirty="0">
                    <a:latin typeface="Arial" pitchFamily="34" charset="0"/>
                    <a:cs typeface="Arial" pitchFamily="34" charset="0"/>
                  </a:endParaRPr>
                </a:p>
              </p:txBody>
            </p:sp>
            <p:cxnSp>
              <p:nvCxnSpPr>
                <p:cNvPr id="36" name="Straight Connector 35"/>
                <p:cNvCxnSpPr/>
                <p:nvPr/>
              </p:nvCxnSpPr>
              <p:spPr bwMode="auto">
                <a:xfrm flipH="1">
                  <a:off x="609600" y="5170025"/>
                  <a:ext cx="6705600" cy="0"/>
                </a:xfrm>
                <a:prstGeom prst="line">
                  <a:avLst/>
                </a:prstGeom>
                <a:noFill/>
                <a:ln w="28575" cap="flat" cmpd="sng" algn="ctr">
                  <a:solidFill>
                    <a:schemeClr val="tx1"/>
                  </a:solidFill>
                  <a:prstDash val="solid"/>
                  <a:round/>
                  <a:headEnd type="none" w="med" len="med"/>
                  <a:tailEnd type="none" w="med" len="med"/>
                </a:ln>
                <a:effectLst/>
              </p:spPr>
            </p:cxnSp>
          </p:grpSp>
          <p:sp>
            <p:nvSpPr>
              <p:cNvPr id="76" name="TextBox 75"/>
              <p:cNvSpPr txBox="1"/>
              <p:nvPr/>
            </p:nvSpPr>
            <p:spPr>
              <a:xfrm>
                <a:off x="7391400" y="4876800"/>
                <a:ext cx="533400" cy="461665"/>
              </a:xfrm>
              <a:prstGeom prst="rect">
                <a:avLst/>
              </a:prstGeom>
              <a:solidFill>
                <a:schemeClr val="bg1"/>
              </a:solidFill>
            </p:spPr>
            <p:txBody>
              <a:bodyPr wrap="square" rtlCol="1">
                <a:spAutoFit/>
              </a:bodyPr>
              <a:lstStyle/>
              <a:p>
                <a:r>
                  <a:rPr lang="he-IL" sz="2400" i="1" dirty="0" smtClean="0">
                    <a:latin typeface="+mj-lt"/>
                    <a:sym typeface="Symbol"/>
                  </a:rPr>
                  <a:t></a:t>
                </a:r>
                <a:endParaRPr lang="he-IL" sz="2400" i="1" dirty="0">
                  <a:latin typeface="+mj-lt"/>
                </a:endParaRPr>
              </a:p>
            </p:txBody>
          </p:sp>
          <p:cxnSp>
            <p:nvCxnSpPr>
              <p:cNvPr id="79" name="Straight Arrow Connector 78"/>
              <p:cNvCxnSpPr/>
              <p:nvPr/>
            </p:nvCxnSpPr>
            <p:spPr bwMode="auto">
              <a:xfrm>
                <a:off x="7257325" y="5017625"/>
                <a:ext cx="152400" cy="0"/>
              </a:xfrm>
              <a:prstGeom prst="straightConnector1">
                <a:avLst/>
              </a:prstGeom>
              <a:noFill/>
              <a:ln w="9525" cap="flat" cmpd="sng" algn="ctr">
                <a:solidFill>
                  <a:schemeClr val="tx1"/>
                </a:solidFill>
                <a:prstDash val="solid"/>
                <a:round/>
                <a:headEnd type="none" w="med" len="med"/>
                <a:tailEnd type="triangle" w="lg" len="lg"/>
              </a:ln>
              <a:effectLst/>
            </p:spPr>
          </p:cxnSp>
          <p:cxnSp>
            <p:nvCxnSpPr>
              <p:cNvPr id="80" name="Straight Arrow Connector 79"/>
              <p:cNvCxnSpPr/>
              <p:nvPr/>
            </p:nvCxnSpPr>
            <p:spPr bwMode="auto">
              <a:xfrm rot="16200000">
                <a:off x="1623350" y="1295401"/>
                <a:ext cx="152400" cy="0"/>
              </a:xfrm>
              <a:prstGeom prst="straightConnector1">
                <a:avLst/>
              </a:prstGeom>
              <a:noFill/>
              <a:ln w="9525" cap="flat" cmpd="sng" algn="ctr">
                <a:solidFill>
                  <a:schemeClr val="tx1"/>
                </a:solidFill>
                <a:prstDash val="solid"/>
                <a:round/>
                <a:headEnd type="none" w="med" len="med"/>
                <a:tailEnd type="triangle" w="lg" len="lg"/>
              </a:ln>
              <a:effectLst/>
            </p:spPr>
          </p:cxnSp>
        </p:grpSp>
        <p:sp>
          <p:nvSpPr>
            <p:cNvPr id="70" name="TextBox 69"/>
            <p:cNvSpPr txBox="1"/>
            <p:nvPr/>
          </p:nvSpPr>
          <p:spPr>
            <a:xfrm rot="19906076">
              <a:off x="3801241" y="2094775"/>
              <a:ext cx="457200" cy="400110"/>
            </a:xfrm>
            <a:prstGeom prst="rect">
              <a:avLst/>
            </a:prstGeom>
            <a:noFill/>
          </p:spPr>
          <p:txBody>
            <a:bodyPr wrap="square" rtlCol="0">
              <a:spAutoFit/>
            </a:bodyPr>
            <a:lstStyle/>
            <a:p>
              <a:r>
                <a:rPr lang="en-US" i="1" dirty="0" smtClean="0">
                  <a:latin typeface="+mj-lt"/>
                </a:rPr>
                <a:t>S</a:t>
              </a:r>
              <a:endParaRPr lang="en-US" i="1" dirty="0">
                <a:latin typeface="+mj-lt"/>
              </a:endParaRPr>
            </a:p>
          </p:txBody>
        </p:sp>
        <p:sp>
          <p:nvSpPr>
            <p:cNvPr id="71" name="TextBox 70"/>
            <p:cNvSpPr txBox="1"/>
            <p:nvPr/>
          </p:nvSpPr>
          <p:spPr>
            <a:xfrm rot="20515990">
              <a:off x="4165572" y="2586700"/>
              <a:ext cx="457200" cy="400110"/>
            </a:xfrm>
            <a:prstGeom prst="rect">
              <a:avLst/>
            </a:prstGeom>
            <a:noFill/>
          </p:spPr>
          <p:txBody>
            <a:bodyPr wrap="square" rtlCol="0">
              <a:spAutoFit/>
            </a:bodyPr>
            <a:lstStyle/>
            <a:p>
              <a:r>
                <a:rPr lang="en-US" i="1" dirty="0" smtClean="0">
                  <a:latin typeface="+mj-lt"/>
                </a:rPr>
                <a:t>H</a:t>
              </a:r>
              <a:r>
                <a:rPr lang="en-US" i="1" baseline="-25000" dirty="0" smtClean="0">
                  <a:latin typeface="+mj-lt"/>
                </a:rPr>
                <a:t>0</a:t>
              </a:r>
              <a:endParaRPr lang="en-US" i="1" dirty="0">
                <a:latin typeface="+mj-lt"/>
              </a:endParaRPr>
            </a:p>
          </p:txBody>
        </p:sp>
        <p:sp>
          <p:nvSpPr>
            <p:cNvPr id="78" name="TextBox 77"/>
            <p:cNvSpPr txBox="1"/>
            <p:nvPr/>
          </p:nvSpPr>
          <p:spPr>
            <a:xfrm rot="20515990">
              <a:off x="3817068" y="3468974"/>
              <a:ext cx="547592" cy="400110"/>
            </a:xfrm>
            <a:prstGeom prst="rect">
              <a:avLst/>
            </a:prstGeom>
            <a:noFill/>
          </p:spPr>
          <p:txBody>
            <a:bodyPr wrap="square" rtlCol="0">
              <a:spAutoFit/>
            </a:bodyPr>
            <a:lstStyle/>
            <a:p>
              <a:r>
                <a:rPr lang="en-US" i="1" dirty="0" smtClean="0">
                  <a:latin typeface="+mj-lt"/>
                </a:rPr>
                <a:t>H</a:t>
              </a:r>
              <a:r>
                <a:rPr lang="en-US" i="1" baseline="-25000" dirty="0" smtClean="0">
                  <a:latin typeface="+mj-lt"/>
                  <a:sym typeface="Symbol"/>
                </a:rPr>
                <a:t></a:t>
              </a:r>
              <a:endParaRPr lang="en-US" i="1" dirty="0">
                <a:latin typeface="+mj-lt"/>
              </a:endParaRPr>
            </a:p>
          </p:txBody>
        </p:sp>
        <p:sp>
          <p:nvSpPr>
            <p:cNvPr id="65" name="TextBox 64"/>
            <p:cNvSpPr txBox="1"/>
            <p:nvPr/>
          </p:nvSpPr>
          <p:spPr>
            <a:xfrm rot="20877594">
              <a:off x="5356882" y="2318723"/>
              <a:ext cx="838200" cy="307777"/>
            </a:xfrm>
            <a:prstGeom prst="rect">
              <a:avLst/>
            </a:prstGeom>
            <a:noFill/>
          </p:spPr>
          <p:txBody>
            <a:bodyPr wrap="square" rtlCol="0">
              <a:spAutoFit/>
            </a:bodyPr>
            <a:lstStyle/>
            <a:p>
              <a:r>
                <a:rPr lang="en-US" sz="1400" dirty="0" smtClean="0">
                  <a:latin typeface="Arial" pitchFamily="34" charset="0"/>
                  <a:cs typeface="Arial" pitchFamily="34" charset="0"/>
                </a:rPr>
                <a:t>(spots)</a:t>
              </a:r>
              <a:endParaRPr lang="en-US" sz="1400" dirty="0">
                <a:latin typeface="Arial" pitchFamily="34" charset="0"/>
                <a:cs typeface="Arial" pitchFamily="34" charset="0"/>
              </a:endParaRPr>
            </a:p>
          </p:txBody>
        </p:sp>
        <p:sp>
          <p:nvSpPr>
            <p:cNvPr id="67" name="TextBox 66"/>
            <p:cNvSpPr txBox="1"/>
            <p:nvPr/>
          </p:nvSpPr>
          <p:spPr>
            <a:xfrm rot="20890672">
              <a:off x="5063413" y="3175248"/>
              <a:ext cx="838200" cy="307777"/>
            </a:xfrm>
            <a:prstGeom prst="rect">
              <a:avLst/>
            </a:prstGeom>
            <a:noFill/>
          </p:spPr>
          <p:txBody>
            <a:bodyPr wrap="square" rtlCol="0">
              <a:spAutoFit/>
            </a:bodyPr>
            <a:lstStyle/>
            <a:p>
              <a:r>
                <a:rPr lang="en-US" sz="1400" dirty="0" smtClean="0">
                  <a:latin typeface="Arial" pitchFamily="34" charset="0"/>
                  <a:cs typeface="Arial" pitchFamily="34" charset="0"/>
                </a:rPr>
                <a:t>(gaps)</a:t>
              </a:r>
              <a:endParaRPr lang="en-US" sz="1400" dirty="0">
                <a:latin typeface="Arial" pitchFamily="34" charset="0"/>
                <a:cs typeface="Arial" pitchFamily="34" charset="0"/>
              </a:endParaRPr>
            </a:p>
          </p:txBody>
        </p:sp>
      </p:grpSp>
      <p:cxnSp>
        <p:nvCxnSpPr>
          <p:cNvPr id="84" name="Straight Arrow Connector 83"/>
          <p:cNvCxnSpPr/>
          <p:nvPr/>
        </p:nvCxnSpPr>
        <p:spPr bwMode="auto">
          <a:xfrm>
            <a:off x="9829800" y="4191000"/>
            <a:ext cx="914400" cy="914400"/>
          </a:xfrm>
          <a:prstGeom prst="straightConnector1">
            <a:avLst/>
          </a:prstGeom>
          <a:noFill/>
          <a:ln w="9525" cap="flat" cmpd="sng" algn="ctr">
            <a:noFill/>
            <a:prstDash val="solid"/>
            <a:round/>
            <a:headEnd type="none" w="med" len="med"/>
            <a:tailEnd type="arrow"/>
          </a:ln>
          <a:effectLst/>
        </p:spPr>
      </p:cxnSp>
      <p:grpSp>
        <p:nvGrpSpPr>
          <p:cNvPr id="87" name="Group 86"/>
          <p:cNvGrpSpPr/>
          <p:nvPr/>
        </p:nvGrpSpPr>
        <p:grpSpPr>
          <a:xfrm>
            <a:off x="7215849" y="5158451"/>
            <a:ext cx="1595375" cy="1385633"/>
            <a:chOff x="7215849" y="5100576"/>
            <a:chExt cx="1595375" cy="1385633"/>
          </a:xfrm>
        </p:grpSpPr>
        <p:pic>
          <p:nvPicPr>
            <p:cNvPr id="3" name="Picture 1"/>
            <p:cNvPicPr>
              <a:picLocks noChangeAspect="1" noChangeArrowheads="1"/>
            </p:cNvPicPr>
            <p:nvPr/>
          </p:nvPicPr>
          <p:blipFill>
            <a:blip r:embed="rId8" cstate="print"/>
            <a:srcRect/>
            <a:stretch>
              <a:fillRect/>
            </a:stretch>
          </p:blipFill>
          <p:spPr bwMode="auto">
            <a:xfrm>
              <a:off x="7620000" y="5100576"/>
              <a:ext cx="746929" cy="708950"/>
            </a:xfrm>
            <a:prstGeom prst="rect">
              <a:avLst/>
            </a:prstGeom>
            <a:noFill/>
            <a:ln w="9525">
              <a:noFill/>
              <a:miter lim="800000"/>
              <a:headEnd/>
              <a:tailEnd/>
            </a:ln>
          </p:spPr>
        </p:pic>
        <p:cxnSp>
          <p:nvCxnSpPr>
            <p:cNvPr id="69" name="Straight Arrow Connector 68"/>
            <p:cNvCxnSpPr/>
            <p:nvPr/>
          </p:nvCxnSpPr>
          <p:spPr bwMode="auto">
            <a:xfrm flipH="1">
              <a:off x="7215849" y="5532700"/>
              <a:ext cx="369426" cy="381000"/>
            </a:xfrm>
            <a:prstGeom prst="straightConnector1">
              <a:avLst/>
            </a:prstGeom>
            <a:noFill/>
            <a:ln w="19050" cap="flat" cmpd="sng" algn="ctr">
              <a:solidFill>
                <a:schemeClr val="tx1"/>
              </a:solidFill>
              <a:prstDash val="solid"/>
              <a:round/>
              <a:headEnd type="none" w="med" len="med"/>
              <a:tailEnd type="arrow"/>
            </a:ln>
            <a:effectLst/>
          </p:spPr>
        </p:cxnSp>
        <p:sp>
          <p:nvSpPr>
            <p:cNvPr id="86" name="TextBox 85"/>
            <p:cNvSpPr txBox="1"/>
            <p:nvPr/>
          </p:nvSpPr>
          <p:spPr>
            <a:xfrm>
              <a:off x="7532226" y="5839878"/>
              <a:ext cx="1278998" cy="646331"/>
            </a:xfrm>
            <a:prstGeom prst="rect">
              <a:avLst/>
            </a:prstGeom>
            <a:noFill/>
          </p:spPr>
          <p:txBody>
            <a:bodyPr wrap="square" rtlCol="1">
              <a:spAutoFit/>
            </a:bodyPr>
            <a:lstStyle/>
            <a:p>
              <a:r>
                <a:rPr lang="en-US" sz="1200" dirty="0">
                  <a:solidFill>
                    <a:srgbClr val="C00000"/>
                  </a:solidFill>
                </a:rPr>
                <a:t>Labyrinths </a:t>
              </a:r>
              <a:endParaRPr lang="en-US" sz="1200" dirty="0" smtClean="0">
                <a:solidFill>
                  <a:srgbClr val="C00000"/>
                </a:solidFill>
              </a:endParaRPr>
            </a:p>
            <a:p>
              <a:pPr>
                <a:spcBef>
                  <a:spcPts val="0"/>
                </a:spcBef>
              </a:pPr>
              <a:r>
                <a:rPr lang="en-US" sz="1200" dirty="0" smtClean="0">
                  <a:solidFill>
                    <a:srgbClr val="C00000"/>
                  </a:solidFill>
                </a:rPr>
                <a:t>in </a:t>
              </a:r>
              <a:r>
                <a:rPr lang="en-US" sz="1200" dirty="0">
                  <a:solidFill>
                    <a:srgbClr val="C00000"/>
                  </a:solidFill>
                </a:rPr>
                <a:t>isotropic systems</a:t>
              </a:r>
              <a:endParaRPr lang="he-IL" sz="1200" dirty="0">
                <a:solidFill>
                  <a:srgbClr val="C00000"/>
                </a:solidFill>
              </a:endParaRPr>
            </a:p>
          </p:txBody>
        </p:sp>
      </p:grpSp>
      <p:grpSp>
        <p:nvGrpSpPr>
          <p:cNvPr id="4" name="Group 3"/>
          <p:cNvGrpSpPr/>
          <p:nvPr/>
        </p:nvGrpSpPr>
        <p:grpSpPr>
          <a:xfrm>
            <a:off x="475525" y="5158450"/>
            <a:ext cx="6998825" cy="1589583"/>
            <a:chOff x="475525" y="5158450"/>
            <a:chExt cx="6998825" cy="1589583"/>
          </a:xfrm>
        </p:grpSpPr>
        <p:grpSp>
          <p:nvGrpSpPr>
            <p:cNvPr id="77" name="Group 76"/>
            <p:cNvGrpSpPr/>
            <p:nvPr/>
          </p:nvGrpSpPr>
          <p:grpSpPr>
            <a:xfrm>
              <a:off x="475525" y="5544275"/>
              <a:ext cx="6998825" cy="1203758"/>
              <a:chOff x="574875" y="5486400"/>
              <a:chExt cx="6998825" cy="1203758"/>
            </a:xfrm>
          </p:grpSpPr>
          <p:grpSp>
            <p:nvGrpSpPr>
              <p:cNvPr id="72" name="Group 71"/>
              <p:cNvGrpSpPr/>
              <p:nvPr/>
            </p:nvGrpSpPr>
            <p:grpSpPr>
              <a:xfrm>
                <a:off x="574875" y="5486400"/>
                <a:ext cx="6751900" cy="914400"/>
                <a:chOff x="574875" y="5562600"/>
                <a:chExt cx="6751900" cy="914400"/>
              </a:xfrm>
            </p:grpSpPr>
            <p:grpSp>
              <p:nvGrpSpPr>
                <p:cNvPr id="66" name="Group 65"/>
                <p:cNvGrpSpPr/>
                <p:nvPr/>
              </p:nvGrpSpPr>
              <p:grpSpPr>
                <a:xfrm>
                  <a:off x="2537750" y="6010533"/>
                  <a:ext cx="4789025" cy="466467"/>
                  <a:chOff x="2537750" y="5486400"/>
                  <a:chExt cx="4789025" cy="466467"/>
                </a:xfrm>
              </p:grpSpPr>
              <p:grpSp>
                <p:nvGrpSpPr>
                  <p:cNvPr id="57" name="Group 56"/>
                  <p:cNvGrpSpPr/>
                  <p:nvPr/>
                </p:nvGrpSpPr>
                <p:grpSpPr>
                  <a:xfrm>
                    <a:off x="5483025" y="5486400"/>
                    <a:ext cx="1537500" cy="466467"/>
                    <a:chOff x="6654000" y="5486400"/>
                    <a:chExt cx="1537500" cy="466467"/>
                  </a:xfrm>
                </p:grpSpPr>
                <p:pic>
                  <p:nvPicPr>
                    <p:cNvPr id="40" name="Picture 4"/>
                    <p:cNvPicPr>
                      <a:picLocks noChangeAspect="1" noChangeArrowheads="1"/>
                    </p:cNvPicPr>
                    <p:nvPr/>
                  </p:nvPicPr>
                  <p:blipFill>
                    <a:blip r:embed="rId7" cstate="print"/>
                    <a:srcRect t="45618"/>
                    <a:stretch>
                      <a:fillRect/>
                    </a:stretch>
                  </p:blipFill>
                  <p:spPr bwMode="auto">
                    <a:xfrm>
                      <a:off x="7391400" y="5486400"/>
                      <a:ext cx="800100" cy="466467"/>
                    </a:xfrm>
                    <a:prstGeom prst="rect">
                      <a:avLst/>
                    </a:prstGeom>
                    <a:noFill/>
                    <a:ln w="9525">
                      <a:noFill/>
                      <a:miter lim="800000"/>
                      <a:headEnd/>
                      <a:tailEnd/>
                    </a:ln>
                  </p:spPr>
                </p:pic>
                <p:pic>
                  <p:nvPicPr>
                    <p:cNvPr id="56" name="Picture 4"/>
                    <p:cNvPicPr>
                      <a:picLocks noChangeAspect="1" noChangeArrowheads="1"/>
                    </p:cNvPicPr>
                    <p:nvPr/>
                  </p:nvPicPr>
                  <p:blipFill>
                    <a:blip r:embed="rId7" cstate="print"/>
                    <a:srcRect t="45618"/>
                    <a:stretch>
                      <a:fillRect/>
                    </a:stretch>
                  </p:blipFill>
                  <p:spPr bwMode="auto">
                    <a:xfrm>
                      <a:off x="6654000" y="5486400"/>
                      <a:ext cx="800100" cy="466467"/>
                    </a:xfrm>
                    <a:prstGeom prst="rect">
                      <a:avLst/>
                    </a:prstGeom>
                    <a:noFill/>
                    <a:ln w="9525">
                      <a:noFill/>
                      <a:miter lim="800000"/>
                      <a:headEnd/>
                      <a:tailEnd/>
                    </a:ln>
                  </p:spPr>
                </p:pic>
              </p:grpSp>
              <p:grpSp>
                <p:nvGrpSpPr>
                  <p:cNvPr id="58" name="Group 57"/>
                  <p:cNvGrpSpPr/>
                  <p:nvPr/>
                </p:nvGrpSpPr>
                <p:grpSpPr>
                  <a:xfrm>
                    <a:off x="2537750" y="5486400"/>
                    <a:ext cx="1537500" cy="466467"/>
                    <a:chOff x="6654000" y="5486400"/>
                    <a:chExt cx="1537500" cy="466467"/>
                  </a:xfrm>
                </p:grpSpPr>
                <p:pic>
                  <p:nvPicPr>
                    <p:cNvPr id="59" name="Picture 4"/>
                    <p:cNvPicPr>
                      <a:picLocks noChangeAspect="1" noChangeArrowheads="1"/>
                    </p:cNvPicPr>
                    <p:nvPr/>
                  </p:nvPicPr>
                  <p:blipFill>
                    <a:blip r:embed="rId7" cstate="print"/>
                    <a:srcRect t="45618"/>
                    <a:stretch>
                      <a:fillRect/>
                    </a:stretch>
                  </p:blipFill>
                  <p:spPr bwMode="auto">
                    <a:xfrm>
                      <a:off x="7391400" y="5486400"/>
                      <a:ext cx="800100" cy="466467"/>
                    </a:xfrm>
                    <a:prstGeom prst="rect">
                      <a:avLst/>
                    </a:prstGeom>
                    <a:noFill/>
                    <a:ln w="9525">
                      <a:noFill/>
                      <a:miter lim="800000"/>
                      <a:headEnd/>
                      <a:tailEnd/>
                    </a:ln>
                  </p:spPr>
                </p:pic>
                <p:pic>
                  <p:nvPicPr>
                    <p:cNvPr id="60" name="Picture 4"/>
                    <p:cNvPicPr>
                      <a:picLocks noChangeAspect="1" noChangeArrowheads="1"/>
                    </p:cNvPicPr>
                    <p:nvPr/>
                  </p:nvPicPr>
                  <p:blipFill>
                    <a:blip r:embed="rId7" cstate="print"/>
                    <a:srcRect t="45618"/>
                    <a:stretch>
                      <a:fillRect/>
                    </a:stretch>
                  </p:blipFill>
                  <p:spPr bwMode="auto">
                    <a:xfrm>
                      <a:off x="6654000" y="5486400"/>
                      <a:ext cx="800100" cy="466467"/>
                    </a:xfrm>
                    <a:prstGeom prst="rect">
                      <a:avLst/>
                    </a:prstGeom>
                    <a:noFill/>
                    <a:ln w="9525">
                      <a:noFill/>
                      <a:miter lim="800000"/>
                      <a:headEnd/>
                      <a:tailEnd/>
                    </a:ln>
                  </p:spPr>
                </p:pic>
              </p:grpSp>
              <p:grpSp>
                <p:nvGrpSpPr>
                  <p:cNvPr id="61" name="Group 60"/>
                  <p:cNvGrpSpPr/>
                  <p:nvPr/>
                </p:nvGrpSpPr>
                <p:grpSpPr>
                  <a:xfrm>
                    <a:off x="4001950" y="5486400"/>
                    <a:ext cx="1537500" cy="466467"/>
                    <a:chOff x="6654000" y="5486400"/>
                    <a:chExt cx="1537500" cy="466467"/>
                  </a:xfrm>
                </p:grpSpPr>
                <p:pic>
                  <p:nvPicPr>
                    <p:cNvPr id="62" name="Picture 4"/>
                    <p:cNvPicPr>
                      <a:picLocks noChangeAspect="1" noChangeArrowheads="1"/>
                    </p:cNvPicPr>
                    <p:nvPr/>
                  </p:nvPicPr>
                  <p:blipFill>
                    <a:blip r:embed="rId7" cstate="print"/>
                    <a:srcRect t="45618"/>
                    <a:stretch>
                      <a:fillRect/>
                    </a:stretch>
                  </p:blipFill>
                  <p:spPr bwMode="auto">
                    <a:xfrm>
                      <a:off x="7391400" y="5486400"/>
                      <a:ext cx="800100" cy="466467"/>
                    </a:xfrm>
                    <a:prstGeom prst="rect">
                      <a:avLst/>
                    </a:prstGeom>
                    <a:noFill/>
                    <a:ln w="9525">
                      <a:noFill/>
                      <a:miter lim="800000"/>
                      <a:headEnd/>
                      <a:tailEnd/>
                    </a:ln>
                  </p:spPr>
                </p:pic>
                <p:pic>
                  <p:nvPicPr>
                    <p:cNvPr id="63" name="Picture 4"/>
                    <p:cNvPicPr>
                      <a:picLocks noChangeAspect="1" noChangeArrowheads="1"/>
                    </p:cNvPicPr>
                    <p:nvPr/>
                  </p:nvPicPr>
                  <p:blipFill>
                    <a:blip r:embed="rId7" cstate="print"/>
                    <a:srcRect t="45618"/>
                    <a:stretch>
                      <a:fillRect/>
                    </a:stretch>
                  </p:blipFill>
                  <p:spPr bwMode="auto">
                    <a:xfrm>
                      <a:off x="6654000" y="5486400"/>
                      <a:ext cx="800100" cy="466467"/>
                    </a:xfrm>
                    <a:prstGeom prst="rect">
                      <a:avLst/>
                    </a:prstGeom>
                    <a:noFill/>
                    <a:ln w="9525">
                      <a:noFill/>
                      <a:miter lim="800000"/>
                      <a:headEnd/>
                      <a:tailEnd/>
                    </a:ln>
                  </p:spPr>
                </p:pic>
              </p:grpSp>
              <p:pic>
                <p:nvPicPr>
                  <p:cNvPr id="64" name="Picture 4"/>
                  <p:cNvPicPr>
                    <a:picLocks noChangeAspect="1" noChangeArrowheads="1"/>
                  </p:cNvPicPr>
                  <p:nvPr/>
                </p:nvPicPr>
                <p:blipFill>
                  <a:blip r:embed="rId7" cstate="print"/>
                  <a:srcRect t="45618"/>
                  <a:stretch>
                    <a:fillRect/>
                  </a:stretch>
                </p:blipFill>
                <p:spPr bwMode="auto">
                  <a:xfrm>
                    <a:off x="6526675" y="5486400"/>
                    <a:ext cx="800100" cy="466467"/>
                  </a:xfrm>
                  <a:prstGeom prst="rect">
                    <a:avLst/>
                  </a:prstGeom>
                  <a:noFill/>
                  <a:ln w="9525">
                    <a:noFill/>
                    <a:miter lim="800000"/>
                    <a:headEnd/>
                    <a:tailEnd/>
                  </a:ln>
                </p:spPr>
              </p:pic>
            </p:grpSp>
            <p:sp>
              <p:nvSpPr>
                <p:cNvPr id="46" name="Rectangle 45"/>
                <p:cNvSpPr/>
                <p:nvPr/>
              </p:nvSpPr>
              <p:spPr bwMode="auto">
                <a:xfrm>
                  <a:off x="574875" y="5562600"/>
                  <a:ext cx="1143000" cy="457200"/>
                </a:xfrm>
                <a:prstGeom prst="rect">
                  <a:avLst/>
                </a:prstGeom>
                <a:solidFill>
                  <a:schemeClr val="bg1">
                    <a:lumMod val="95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he-IL" sz="2000" b="0" i="0" u="none" strike="noStrike" cap="none" normalizeH="0" baseline="0" smtClean="0">
                    <a:ln>
                      <a:noFill/>
                    </a:ln>
                    <a:solidFill>
                      <a:schemeClr val="tx1"/>
                    </a:solidFill>
                    <a:effectLst/>
                    <a:latin typeface="Comic Sans MS" pitchFamily="66" charset="0"/>
                  </a:endParaRPr>
                </a:p>
              </p:txBody>
            </p:sp>
            <p:grpSp>
              <p:nvGrpSpPr>
                <p:cNvPr id="55" name="Group 54"/>
                <p:cNvGrpSpPr/>
                <p:nvPr/>
              </p:nvGrpSpPr>
              <p:grpSpPr>
                <a:xfrm>
                  <a:off x="1489275" y="5791201"/>
                  <a:ext cx="5193176" cy="457199"/>
                  <a:chOff x="1489275" y="6019800"/>
                  <a:chExt cx="5128836" cy="457199"/>
                </a:xfrm>
              </p:grpSpPr>
              <p:grpSp>
                <p:nvGrpSpPr>
                  <p:cNvPr id="47" name="Group 46"/>
                  <p:cNvGrpSpPr/>
                  <p:nvPr/>
                </p:nvGrpSpPr>
                <p:grpSpPr>
                  <a:xfrm>
                    <a:off x="1489275" y="6019800"/>
                    <a:ext cx="1641675" cy="457199"/>
                    <a:chOff x="2133600" y="5486400"/>
                    <a:chExt cx="1641675" cy="457199"/>
                  </a:xfrm>
                </p:grpSpPr>
                <p:pic>
                  <p:nvPicPr>
                    <p:cNvPr id="39" name="Picture 3"/>
                    <p:cNvPicPr>
                      <a:picLocks noChangeAspect="1" noChangeArrowheads="1"/>
                    </p:cNvPicPr>
                    <p:nvPr/>
                  </p:nvPicPr>
                  <p:blipFill>
                    <a:blip r:embed="rId6" cstate="print"/>
                    <a:srcRect t="44845"/>
                    <a:stretch>
                      <a:fillRect/>
                    </a:stretch>
                  </p:blipFill>
                  <p:spPr bwMode="auto">
                    <a:xfrm>
                      <a:off x="2133600" y="5486400"/>
                      <a:ext cx="814516" cy="457199"/>
                    </a:xfrm>
                    <a:prstGeom prst="rect">
                      <a:avLst/>
                    </a:prstGeom>
                    <a:noFill/>
                    <a:ln w="9525">
                      <a:noFill/>
                      <a:miter lim="800000"/>
                      <a:headEnd/>
                      <a:tailEnd/>
                    </a:ln>
                  </p:spPr>
                </p:pic>
                <p:pic>
                  <p:nvPicPr>
                    <p:cNvPr id="45" name="Picture 3"/>
                    <p:cNvPicPr>
                      <a:picLocks noChangeAspect="1" noChangeArrowheads="1"/>
                    </p:cNvPicPr>
                    <p:nvPr/>
                  </p:nvPicPr>
                  <p:blipFill>
                    <a:blip r:embed="rId6" cstate="print"/>
                    <a:srcRect t="44845"/>
                    <a:stretch>
                      <a:fillRect/>
                    </a:stretch>
                  </p:blipFill>
                  <p:spPr bwMode="auto">
                    <a:xfrm>
                      <a:off x="2960759" y="5486400"/>
                      <a:ext cx="814516" cy="457199"/>
                    </a:xfrm>
                    <a:prstGeom prst="rect">
                      <a:avLst/>
                    </a:prstGeom>
                    <a:noFill/>
                    <a:ln w="9525">
                      <a:noFill/>
                      <a:miter lim="800000"/>
                      <a:headEnd/>
                      <a:tailEnd/>
                    </a:ln>
                  </p:spPr>
                </p:pic>
              </p:grpSp>
              <p:grpSp>
                <p:nvGrpSpPr>
                  <p:cNvPr id="48" name="Group 47"/>
                  <p:cNvGrpSpPr/>
                  <p:nvPr/>
                </p:nvGrpSpPr>
                <p:grpSpPr>
                  <a:xfrm>
                    <a:off x="3124200" y="6019800"/>
                    <a:ext cx="1641675" cy="457199"/>
                    <a:chOff x="2133600" y="5486400"/>
                    <a:chExt cx="1641675" cy="457199"/>
                  </a:xfrm>
                </p:grpSpPr>
                <p:pic>
                  <p:nvPicPr>
                    <p:cNvPr id="49" name="Picture 3"/>
                    <p:cNvPicPr>
                      <a:picLocks noChangeAspect="1" noChangeArrowheads="1"/>
                    </p:cNvPicPr>
                    <p:nvPr/>
                  </p:nvPicPr>
                  <p:blipFill>
                    <a:blip r:embed="rId6" cstate="print"/>
                    <a:srcRect t="44845"/>
                    <a:stretch>
                      <a:fillRect/>
                    </a:stretch>
                  </p:blipFill>
                  <p:spPr bwMode="auto">
                    <a:xfrm>
                      <a:off x="2133600" y="5486400"/>
                      <a:ext cx="814516" cy="457199"/>
                    </a:xfrm>
                    <a:prstGeom prst="rect">
                      <a:avLst/>
                    </a:prstGeom>
                    <a:noFill/>
                    <a:ln w="9525">
                      <a:noFill/>
                      <a:miter lim="800000"/>
                      <a:headEnd/>
                      <a:tailEnd/>
                    </a:ln>
                  </p:spPr>
                </p:pic>
                <p:pic>
                  <p:nvPicPr>
                    <p:cNvPr id="50" name="Picture 3"/>
                    <p:cNvPicPr>
                      <a:picLocks noChangeAspect="1" noChangeArrowheads="1"/>
                    </p:cNvPicPr>
                    <p:nvPr/>
                  </p:nvPicPr>
                  <p:blipFill>
                    <a:blip r:embed="rId6" cstate="print"/>
                    <a:srcRect t="44845"/>
                    <a:stretch>
                      <a:fillRect/>
                    </a:stretch>
                  </p:blipFill>
                  <p:spPr bwMode="auto">
                    <a:xfrm>
                      <a:off x="2960759" y="5486400"/>
                      <a:ext cx="814516" cy="457199"/>
                    </a:xfrm>
                    <a:prstGeom prst="rect">
                      <a:avLst/>
                    </a:prstGeom>
                    <a:noFill/>
                    <a:ln w="9525">
                      <a:noFill/>
                      <a:miter lim="800000"/>
                      <a:headEnd/>
                      <a:tailEnd/>
                    </a:ln>
                  </p:spPr>
                </p:pic>
              </p:grpSp>
              <p:grpSp>
                <p:nvGrpSpPr>
                  <p:cNvPr id="51" name="Group 50"/>
                  <p:cNvGrpSpPr/>
                  <p:nvPr/>
                </p:nvGrpSpPr>
                <p:grpSpPr>
                  <a:xfrm>
                    <a:off x="4777450" y="6019800"/>
                    <a:ext cx="1630243" cy="457199"/>
                    <a:chOff x="2133600" y="5486400"/>
                    <a:chExt cx="1630243" cy="457199"/>
                  </a:xfrm>
                </p:grpSpPr>
                <p:pic>
                  <p:nvPicPr>
                    <p:cNvPr id="52" name="Picture 3"/>
                    <p:cNvPicPr>
                      <a:picLocks noChangeAspect="1" noChangeArrowheads="1"/>
                    </p:cNvPicPr>
                    <p:nvPr/>
                  </p:nvPicPr>
                  <p:blipFill>
                    <a:blip r:embed="rId6" cstate="print"/>
                    <a:srcRect t="44845"/>
                    <a:stretch>
                      <a:fillRect/>
                    </a:stretch>
                  </p:blipFill>
                  <p:spPr bwMode="auto">
                    <a:xfrm>
                      <a:off x="2133600" y="5486400"/>
                      <a:ext cx="814516" cy="457199"/>
                    </a:xfrm>
                    <a:prstGeom prst="rect">
                      <a:avLst/>
                    </a:prstGeom>
                    <a:noFill/>
                    <a:ln w="9525">
                      <a:noFill/>
                      <a:miter lim="800000"/>
                      <a:headEnd/>
                      <a:tailEnd/>
                    </a:ln>
                  </p:spPr>
                </p:pic>
                <p:pic>
                  <p:nvPicPr>
                    <p:cNvPr id="53" name="Picture 3"/>
                    <p:cNvPicPr>
                      <a:picLocks noChangeAspect="1" noChangeArrowheads="1"/>
                    </p:cNvPicPr>
                    <p:nvPr/>
                  </p:nvPicPr>
                  <p:blipFill>
                    <a:blip r:embed="rId6" cstate="print"/>
                    <a:srcRect t="44845"/>
                    <a:stretch>
                      <a:fillRect/>
                    </a:stretch>
                  </p:blipFill>
                  <p:spPr bwMode="auto">
                    <a:xfrm>
                      <a:off x="2949327" y="5486400"/>
                      <a:ext cx="814516" cy="457199"/>
                    </a:xfrm>
                    <a:prstGeom prst="rect">
                      <a:avLst/>
                    </a:prstGeom>
                    <a:noFill/>
                    <a:ln w="9525">
                      <a:noFill/>
                      <a:miter lim="800000"/>
                      <a:headEnd/>
                      <a:tailEnd/>
                    </a:ln>
                  </p:spPr>
                </p:pic>
              </p:grpSp>
              <p:pic>
                <p:nvPicPr>
                  <p:cNvPr id="54" name="Picture 3"/>
                  <p:cNvPicPr>
                    <a:picLocks noChangeAspect="1" noChangeArrowheads="1"/>
                  </p:cNvPicPr>
                  <p:nvPr/>
                </p:nvPicPr>
                <p:blipFill>
                  <a:blip r:embed="rId6" cstate="print"/>
                  <a:srcRect t="44845"/>
                  <a:stretch>
                    <a:fillRect/>
                  </a:stretch>
                </p:blipFill>
                <p:spPr bwMode="auto">
                  <a:xfrm>
                    <a:off x="5803595" y="6019800"/>
                    <a:ext cx="814516" cy="457199"/>
                  </a:xfrm>
                  <a:prstGeom prst="rect">
                    <a:avLst/>
                  </a:prstGeom>
                  <a:noFill/>
                  <a:ln w="9525">
                    <a:noFill/>
                    <a:miter lim="800000"/>
                    <a:headEnd/>
                    <a:tailEnd/>
                  </a:ln>
                </p:spPr>
              </p:pic>
            </p:grpSp>
          </p:grpSp>
          <p:sp>
            <p:nvSpPr>
              <p:cNvPr id="73" name="TextBox 72"/>
              <p:cNvSpPr txBox="1"/>
              <p:nvPr/>
            </p:nvSpPr>
            <p:spPr>
              <a:xfrm>
                <a:off x="826625" y="6347750"/>
                <a:ext cx="762000" cy="338554"/>
              </a:xfrm>
              <a:prstGeom prst="rect">
                <a:avLst/>
              </a:prstGeom>
              <a:noFill/>
            </p:spPr>
            <p:txBody>
              <a:bodyPr wrap="square" rtlCol="1">
                <a:spAutoFit/>
              </a:bodyPr>
              <a:lstStyle/>
              <a:p>
                <a:r>
                  <a:rPr lang="he-IL" sz="1600" dirty="0" smtClean="0">
                    <a:solidFill>
                      <a:schemeClr val="tx1">
                        <a:lumMod val="75000"/>
                        <a:lumOff val="25000"/>
                      </a:schemeClr>
                    </a:solidFill>
                    <a:latin typeface="Verdana" pitchFamily="34" charset="0"/>
                    <a:ea typeface="Verdana" pitchFamily="34" charset="0"/>
                    <a:cs typeface="Arial" pitchFamily="34" charset="0"/>
                  </a:rPr>
                  <a:t>zero</a:t>
                </a:r>
                <a:endParaRPr lang="he-IL" sz="1600" dirty="0">
                  <a:solidFill>
                    <a:schemeClr val="tx1">
                      <a:lumMod val="75000"/>
                      <a:lumOff val="25000"/>
                    </a:schemeClr>
                  </a:solidFill>
                  <a:latin typeface="Verdana" pitchFamily="34" charset="0"/>
                  <a:ea typeface="Verdana" pitchFamily="34" charset="0"/>
                  <a:cs typeface="Arial" pitchFamily="34" charset="0"/>
                </a:endParaRPr>
              </a:p>
            </p:txBody>
          </p:sp>
          <p:sp>
            <p:nvSpPr>
              <p:cNvPr id="74" name="TextBox 73"/>
              <p:cNvSpPr txBox="1"/>
              <p:nvPr/>
            </p:nvSpPr>
            <p:spPr>
              <a:xfrm>
                <a:off x="1676400" y="6351604"/>
                <a:ext cx="762000" cy="338554"/>
              </a:xfrm>
              <a:prstGeom prst="rect">
                <a:avLst/>
              </a:prstGeom>
              <a:noFill/>
            </p:spPr>
            <p:txBody>
              <a:bodyPr wrap="square" rtlCol="1">
                <a:spAutoFit/>
              </a:bodyPr>
              <a:lstStyle/>
              <a:p>
                <a:r>
                  <a:rPr lang="en-US" sz="1600" dirty="0" smtClean="0">
                    <a:solidFill>
                      <a:schemeClr val="tx1">
                        <a:lumMod val="75000"/>
                        <a:lumOff val="25000"/>
                      </a:schemeClr>
                    </a:solidFill>
                    <a:latin typeface="Verdana" pitchFamily="34" charset="0"/>
                    <a:ea typeface="Verdana" pitchFamily="34" charset="0"/>
                    <a:cs typeface="Arial" pitchFamily="34" charset="0"/>
                  </a:rPr>
                  <a:t>spots</a:t>
                </a:r>
                <a:endParaRPr lang="he-IL" sz="1600" dirty="0">
                  <a:solidFill>
                    <a:schemeClr val="tx1">
                      <a:lumMod val="75000"/>
                      <a:lumOff val="25000"/>
                    </a:schemeClr>
                  </a:solidFill>
                  <a:latin typeface="Verdana" pitchFamily="34" charset="0"/>
                  <a:ea typeface="Verdana" pitchFamily="34" charset="0"/>
                  <a:cs typeface="Arial" pitchFamily="34" charset="0"/>
                </a:endParaRPr>
              </a:p>
            </p:txBody>
          </p:sp>
          <p:sp>
            <p:nvSpPr>
              <p:cNvPr id="75" name="TextBox 74"/>
              <p:cNvSpPr txBox="1"/>
              <p:nvPr/>
            </p:nvSpPr>
            <p:spPr>
              <a:xfrm>
                <a:off x="6583100" y="6347750"/>
                <a:ext cx="990600" cy="338554"/>
              </a:xfrm>
              <a:prstGeom prst="rect">
                <a:avLst/>
              </a:prstGeom>
              <a:noFill/>
            </p:spPr>
            <p:txBody>
              <a:bodyPr wrap="square" rtlCol="1">
                <a:spAutoFit/>
              </a:bodyPr>
              <a:lstStyle/>
              <a:p>
                <a:r>
                  <a:rPr lang="he-IL" sz="1600" dirty="0" smtClean="0">
                    <a:solidFill>
                      <a:schemeClr val="tx1">
                        <a:lumMod val="75000"/>
                        <a:lumOff val="25000"/>
                      </a:schemeClr>
                    </a:solidFill>
                    <a:latin typeface="Verdana" pitchFamily="34" charset="0"/>
                    <a:ea typeface="Verdana" pitchFamily="34" charset="0"/>
                    <a:cs typeface="Arial" pitchFamily="34" charset="0"/>
                  </a:rPr>
                  <a:t>stripes</a:t>
                </a:r>
                <a:endParaRPr lang="he-IL" sz="1600" dirty="0">
                  <a:solidFill>
                    <a:schemeClr val="tx1">
                      <a:lumMod val="75000"/>
                      <a:lumOff val="25000"/>
                    </a:schemeClr>
                  </a:solidFill>
                  <a:latin typeface="Verdana" pitchFamily="34" charset="0"/>
                  <a:ea typeface="Verdana" pitchFamily="34" charset="0"/>
                  <a:cs typeface="Arial" pitchFamily="34" charset="0"/>
                </a:endParaRPr>
              </a:p>
            </p:txBody>
          </p:sp>
        </p:grpSp>
        <p:sp>
          <p:nvSpPr>
            <p:cNvPr id="83" name="TextBox 82"/>
            <p:cNvSpPr txBox="1"/>
            <p:nvPr/>
          </p:nvSpPr>
          <p:spPr>
            <a:xfrm>
              <a:off x="2819400" y="5158450"/>
              <a:ext cx="3183109" cy="584775"/>
            </a:xfrm>
            <a:prstGeom prst="rect">
              <a:avLst/>
            </a:prstGeom>
            <a:solidFill>
              <a:schemeClr val="bg1"/>
            </a:solidFill>
          </p:spPr>
          <p:txBody>
            <a:bodyPr wrap="square" rtlCol="0">
              <a:spAutoFit/>
            </a:bodyPr>
            <a:lstStyle/>
            <a:p>
              <a:r>
                <a:rPr lang="en-US" sz="1600" dirty="0" smtClean="0">
                  <a:solidFill>
                    <a:srgbClr val="C00000"/>
                  </a:solidFill>
                </a:rPr>
                <a:t>3 states, </a:t>
              </a:r>
              <a:r>
                <a:rPr lang="en-US" sz="1600" dirty="0" err="1" smtClean="0">
                  <a:solidFill>
                    <a:srgbClr val="C00000"/>
                  </a:solidFill>
                </a:rPr>
                <a:t>bistability</a:t>
              </a:r>
              <a:r>
                <a:rPr lang="en-US" sz="1600" dirty="0" smtClean="0">
                  <a:solidFill>
                    <a:srgbClr val="C00000"/>
                  </a:solidFill>
                </a:rPr>
                <a:t> ranges of any pair of consecutive states </a:t>
              </a:r>
              <a:endParaRPr lang="en-US" sz="1600" dirty="0">
                <a:solidFill>
                  <a:srgbClr val="C0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dissolve">
                                      <p:cBhvr>
                                        <p:cTn id="1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0" y="-1924"/>
            <a:ext cx="8763000" cy="430887"/>
          </a:xfrm>
          <a:prstGeom prst="rect">
            <a:avLst/>
          </a:prstGeom>
          <a:solidFill>
            <a:srgbClr val="B2B2B2"/>
          </a:solidFill>
          <a:ln w="9525">
            <a:noFill/>
            <a:miter lim="800000"/>
            <a:headEnd/>
            <a:tailEnd/>
          </a:ln>
          <a:effectLst/>
        </p:spPr>
        <p:txBody>
          <a:bodyPr anchor="ctr">
            <a:spAutoFit/>
          </a:bodyPr>
          <a:lstStyle/>
          <a:p>
            <a:r>
              <a:rPr lang="en-US" altLang="en-US" sz="2200" b="1" dirty="0" smtClean="0">
                <a:solidFill>
                  <a:srgbClr val="AC0000"/>
                </a:solidFill>
              </a:rPr>
              <a:t> Pattern </a:t>
            </a:r>
            <a:r>
              <a:rPr lang="en-US" altLang="en-US" sz="2200" b="1" dirty="0">
                <a:solidFill>
                  <a:srgbClr val="AC0000"/>
                </a:solidFill>
              </a:rPr>
              <a:t>forming instabilities: stripe and hexagonal patterns</a:t>
            </a:r>
          </a:p>
        </p:txBody>
      </p:sp>
      <p:grpSp>
        <p:nvGrpSpPr>
          <p:cNvPr id="24" name="Group 23"/>
          <p:cNvGrpSpPr/>
          <p:nvPr/>
        </p:nvGrpSpPr>
        <p:grpSpPr>
          <a:xfrm>
            <a:off x="304800" y="533400"/>
            <a:ext cx="8458200" cy="5057019"/>
            <a:chOff x="304800" y="3060700"/>
            <a:chExt cx="8458200" cy="5057019"/>
          </a:xfrm>
        </p:grpSpPr>
        <p:pic>
          <p:nvPicPr>
            <p:cNvPr id="51206" name="Picture 6" descr="chem_exp"/>
            <p:cNvPicPr>
              <a:picLocks noChangeAspect="1" noChangeArrowheads="1"/>
            </p:cNvPicPr>
            <p:nvPr/>
          </p:nvPicPr>
          <p:blipFill>
            <a:blip r:embed="rId2" cstate="print"/>
            <a:srcRect/>
            <a:stretch>
              <a:fillRect/>
            </a:stretch>
          </p:blipFill>
          <p:spPr bwMode="auto">
            <a:xfrm>
              <a:off x="4474369" y="3746500"/>
              <a:ext cx="4288631" cy="4371219"/>
            </a:xfrm>
            <a:prstGeom prst="rect">
              <a:avLst/>
            </a:prstGeom>
            <a:noFill/>
          </p:spPr>
        </p:pic>
        <p:sp>
          <p:nvSpPr>
            <p:cNvPr id="51207" name="Rectangle 7"/>
            <p:cNvSpPr>
              <a:spLocks noChangeArrowheads="1"/>
            </p:cNvSpPr>
            <p:nvPr/>
          </p:nvSpPr>
          <p:spPr bwMode="auto">
            <a:xfrm>
              <a:off x="304800" y="3748429"/>
              <a:ext cx="4451350" cy="307777"/>
            </a:xfrm>
            <a:prstGeom prst="rect">
              <a:avLst/>
            </a:prstGeom>
            <a:noFill/>
            <a:ln w="9525">
              <a:noFill/>
              <a:miter lim="800000"/>
              <a:headEnd/>
              <a:tailEnd/>
            </a:ln>
            <a:effectLst/>
          </p:spPr>
          <p:txBody>
            <a:bodyPr wrap="square">
              <a:spAutoFit/>
            </a:bodyPr>
            <a:lstStyle/>
            <a:p>
              <a:r>
                <a:rPr lang="en-US" sz="1400" dirty="0" smtClean="0">
                  <a:solidFill>
                    <a:srgbClr val="000000"/>
                  </a:solidFill>
                </a:rPr>
                <a:t>(Vigil</a:t>
              </a:r>
              <a:r>
                <a:rPr lang="en-US" sz="1400" dirty="0">
                  <a:solidFill>
                    <a:srgbClr val="000000"/>
                  </a:solidFill>
                </a:rPr>
                <a:t>, Ouyang and </a:t>
              </a:r>
              <a:r>
                <a:rPr lang="en-US" sz="1400" dirty="0" smtClean="0">
                  <a:solidFill>
                    <a:srgbClr val="000000"/>
                  </a:solidFill>
                </a:rPr>
                <a:t>Swinney, </a:t>
              </a:r>
              <a:r>
                <a:rPr lang="en-US" sz="1400" dirty="0" err="1" smtClean="0">
                  <a:solidFill>
                    <a:srgbClr val="000000"/>
                  </a:solidFill>
                </a:rPr>
                <a:t>Physica</a:t>
              </a:r>
              <a:r>
                <a:rPr lang="en-US" sz="1400" dirty="0" smtClean="0">
                  <a:solidFill>
                    <a:srgbClr val="000000"/>
                  </a:solidFill>
                </a:rPr>
                <a:t> A 1992)</a:t>
              </a:r>
              <a:endParaRPr lang="en-US" sz="1400" dirty="0">
                <a:solidFill>
                  <a:srgbClr val="000000"/>
                </a:solidFill>
              </a:endParaRPr>
            </a:p>
          </p:txBody>
        </p:sp>
        <p:pic>
          <p:nvPicPr>
            <p:cNvPr id="51208" name="Picture 8" descr="cima_exp"/>
            <p:cNvPicPr>
              <a:picLocks noChangeAspect="1" noChangeArrowheads="1"/>
            </p:cNvPicPr>
            <p:nvPr/>
          </p:nvPicPr>
          <p:blipFill>
            <a:blip r:embed="rId3" cstate="print"/>
            <a:srcRect/>
            <a:stretch>
              <a:fillRect/>
            </a:stretch>
          </p:blipFill>
          <p:spPr bwMode="auto">
            <a:xfrm>
              <a:off x="533400" y="4631580"/>
              <a:ext cx="3429000" cy="3382120"/>
            </a:xfrm>
            <a:prstGeom prst="rect">
              <a:avLst/>
            </a:prstGeom>
            <a:noFill/>
          </p:spPr>
        </p:pic>
        <p:sp>
          <p:nvSpPr>
            <p:cNvPr id="51209" name="Text Box 9"/>
            <p:cNvSpPr txBox="1">
              <a:spLocks noChangeArrowheads="1"/>
            </p:cNvSpPr>
            <p:nvPr/>
          </p:nvSpPr>
          <p:spPr bwMode="auto">
            <a:xfrm>
              <a:off x="304800" y="3060700"/>
              <a:ext cx="8415338" cy="738664"/>
            </a:xfrm>
            <a:prstGeom prst="rect">
              <a:avLst/>
            </a:prstGeom>
            <a:noFill/>
            <a:ln w="9525">
              <a:noFill/>
              <a:miter lim="800000"/>
              <a:headEnd/>
              <a:tailEnd/>
            </a:ln>
            <a:effectLst/>
          </p:spPr>
          <p:txBody>
            <a:bodyPr wrap="square">
              <a:spAutoFit/>
            </a:bodyPr>
            <a:lstStyle/>
            <a:p>
              <a:r>
                <a:rPr lang="en-US" dirty="0" smtClean="0"/>
                <a:t>Example: Turing instability in a chemical reaction - </a:t>
              </a:r>
              <a:r>
                <a:rPr lang="en-US" dirty="0"/>
                <a:t>the chlorite-iodide-malonic acid (</a:t>
              </a:r>
              <a:r>
                <a:rPr lang="en-US" dirty="0" smtClean="0"/>
                <a:t>CIMA) reaction</a:t>
              </a:r>
              <a:r>
                <a:rPr lang="en-US" sz="2200" dirty="0" smtClean="0"/>
                <a:t> </a:t>
              </a:r>
              <a:endParaRPr lang="en-US" sz="2200" dirty="0"/>
            </a:p>
          </p:txBody>
        </p:sp>
      </p:grpSp>
      <p:grpSp>
        <p:nvGrpSpPr>
          <p:cNvPr id="3" name="Group 3"/>
          <p:cNvGrpSpPr>
            <a:grpSpLocks/>
          </p:cNvGrpSpPr>
          <p:nvPr/>
        </p:nvGrpSpPr>
        <p:grpSpPr bwMode="auto">
          <a:xfrm>
            <a:off x="8720138" y="0"/>
            <a:ext cx="457200" cy="6858000"/>
            <a:chOff x="5493" y="0"/>
            <a:chExt cx="288" cy="4320"/>
          </a:xfrm>
        </p:grpSpPr>
        <p:sp>
          <p:nvSpPr>
            <p:cNvPr id="51204" name="Rectangle 4"/>
            <p:cNvSpPr>
              <a:spLocks noChangeArrowheads="1"/>
            </p:cNvSpPr>
            <p:nvPr/>
          </p:nvSpPr>
          <p:spPr bwMode="auto">
            <a:xfrm rot="5400000">
              <a:off x="3469" y="2038"/>
              <a:ext cx="4320" cy="243"/>
            </a:xfrm>
            <a:prstGeom prst="rect">
              <a:avLst/>
            </a:prstGeom>
            <a:solidFill>
              <a:srgbClr val="333333"/>
            </a:solidFill>
            <a:ln w="9525">
              <a:noFill/>
              <a:miter lim="800000"/>
              <a:headEnd/>
              <a:tailEnd/>
            </a:ln>
            <a:effectLst/>
          </p:spPr>
          <p:txBody>
            <a:bodyPr>
              <a:spAutoFit/>
            </a:bodyPr>
            <a:lstStyle/>
            <a:p>
              <a:pPr>
                <a:lnSpc>
                  <a:spcPct val="40000"/>
                </a:lnSpc>
              </a:pPr>
              <a:endParaRPr lang="en-US" altLang="he-IL" sz="1200" b="1">
                <a:solidFill>
                  <a:srgbClr val="FFFFFF"/>
                </a:solidFill>
              </a:endParaRPr>
            </a:p>
            <a:p>
              <a:pPr algn="ctr">
                <a:lnSpc>
                  <a:spcPct val="40000"/>
                </a:lnSpc>
              </a:pPr>
              <a:r>
                <a:rPr lang="en-US" altLang="he-IL" sz="1600" b="1">
                  <a:solidFill>
                    <a:srgbClr val="FFFFFF"/>
                  </a:solidFill>
                </a:rPr>
                <a:t>     </a:t>
              </a:r>
              <a:r>
                <a:rPr lang="en-US" altLang="he-IL" sz="1600">
                  <a:solidFill>
                    <a:srgbClr val="FFFFFF"/>
                  </a:solidFill>
                </a:rPr>
                <a:t>Ben Gurion University,  Ehud Meron -  www.bgu.ac.il/~ehud</a:t>
              </a:r>
              <a:endParaRPr lang="en-US" altLang="en-US" sz="1600">
                <a:solidFill>
                  <a:srgbClr val="FFFFFF"/>
                </a:solidFill>
              </a:endParaRPr>
            </a:p>
          </p:txBody>
        </p:sp>
        <p:pic>
          <p:nvPicPr>
            <p:cNvPr id="51205" name="Picture 5" descr="bgu_logo_small"/>
            <p:cNvPicPr>
              <a:picLocks noChangeAspect="1" noChangeArrowheads="1"/>
            </p:cNvPicPr>
            <p:nvPr/>
          </p:nvPicPr>
          <p:blipFill>
            <a:blip r:embed="rId4" cstate="print"/>
            <a:srcRect/>
            <a:stretch>
              <a:fillRect/>
            </a:stretch>
          </p:blipFill>
          <p:spPr bwMode="auto">
            <a:xfrm>
              <a:off x="5493" y="21"/>
              <a:ext cx="288" cy="246"/>
            </a:xfrm>
            <a:prstGeom prst="rect">
              <a:avLst/>
            </a:prstGeom>
            <a:noFill/>
          </p:spPr>
        </p:pic>
      </p:grpSp>
      <p:sp>
        <p:nvSpPr>
          <p:cNvPr id="25" name="Text Box 9"/>
          <p:cNvSpPr txBox="1">
            <a:spLocks noChangeArrowheads="1"/>
          </p:cNvSpPr>
          <p:nvPr/>
        </p:nvSpPr>
        <p:spPr bwMode="auto">
          <a:xfrm>
            <a:off x="228600" y="5943600"/>
            <a:ext cx="8491538" cy="707886"/>
          </a:xfrm>
          <a:prstGeom prst="rect">
            <a:avLst/>
          </a:prstGeom>
          <a:noFill/>
          <a:ln w="9525">
            <a:noFill/>
            <a:miter lim="800000"/>
            <a:headEnd/>
            <a:tailEnd/>
          </a:ln>
          <a:effectLst/>
        </p:spPr>
        <p:txBody>
          <a:bodyPr wrap="square">
            <a:spAutoFit/>
          </a:bodyPr>
          <a:lstStyle/>
          <a:p>
            <a:r>
              <a:rPr lang="en-US" dirty="0" smtClean="0">
                <a:solidFill>
                  <a:srgbClr val="000000"/>
                </a:solidFill>
              </a:rPr>
              <a:t>Shows stripe or labyrinthine patterns along with hexagonal patterns, indicating a </a:t>
            </a:r>
            <a:r>
              <a:rPr lang="en-US" dirty="0" err="1" smtClean="0">
                <a:solidFill>
                  <a:srgbClr val="000000"/>
                </a:solidFill>
              </a:rPr>
              <a:t>bistability</a:t>
            </a:r>
            <a:r>
              <a:rPr lang="en-US" dirty="0" smtClean="0">
                <a:solidFill>
                  <a:srgbClr val="000000"/>
                </a:solidFill>
              </a:rPr>
              <a:t> range of the two patterns.</a:t>
            </a:r>
            <a:endParaRPr lang="en-US" sz="2200" dirty="0">
              <a:solidFill>
                <a:srgbClr val="000000"/>
              </a:solidFill>
            </a:endParaRPr>
          </a:p>
        </p:txBody>
      </p:sp>
    </p:spTree>
    <p:extLst>
      <p:ext uri="{BB962C8B-B14F-4D97-AF65-F5344CB8AC3E}">
        <p14:creationId xmlns:p14="http://schemas.microsoft.com/office/powerpoint/2010/main" val="62864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Text Box 97"/>
          <p:cNvSpPr txBox="1">
            <a:spLocks noChangeArrowheads="1"/>
          </p:cNvSpPr>
          <p:nvPr/>
        </p:nvSpPr>
        <p:spPr bwMode="auto">
          <a:xfrm>
            <a:off x="0" y="-1588"/>
            <a:ext cx="8763000" cy="430213"/>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rPr>
              <a:t> </a:t>
            </a:r>
            <a:r>
              <a:rPr lang="en-US" altLang="en-US" sz="2200" b="1" dirty="0" smtClean="0">
                <a:solidFill>
                  <a:srgbClr val="AC0000"/>
                </a:solidFill>
              </a:rPr>
              <a:t> Pattern forming instabilities: </a:t>
            </a:r>
            <a:r>
              <a:rPr lang="en-US" altLang="en-US" sz="2200" b="1" dirty="0" err="1" smtClean="0">
                <a:solidFill>
                  <a:srgbClr val="AC0000"/>
                </a:solidFill>
              </a:rPr>
              <a:t>universalilty</a:t>
            </a:r>
            <a:endParaRPr lang="en-US" altLang="en-US" sz="2200" b="1" dirty="0">
              <a:solidFill>
                <a:srgbClr val="AC0000"/>
              </a:solidFill>
            </a:endParaRPr>
          </a:p>
        </p:txBody>
      </p:sp>
      <p:grpSp>
        <p:nvGrpSpPr>
          <p:cNvPr id="2" name="Group 98"/>
          <p:cNvGrpSpPr>
            <a:grpSpLocks/>
          </p:cNvGrpSpPr>
          <p:nvPr/>
        </p:nvGrpSpPr>
        <p:grpSpPr bwMode="auto">
          <a:xfrm>
            <a:off x="8720138" y="0"/>
            <a:ext cx="457200" cy="6858000"/>
            <a:chOff x="5493" y="0"/>
            <a:chExt cx="288" cy="4320"/>
          </a:xfrm>
        </p:grpSpPr>
        <p:sp>
          <p:nvSpPr>
            <p:cNvPr id="19463" name="Rectangle 99"/>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chemeClr val="bg1"/>
                </a:solidFill>
              </a:endParaRPr>
            </a:p>
            <a:p>
              <a:pPr algn="ctr">
                <a:lnSpc>
                  <a:spcPct val="40000"/>
                </a:lnSpc>
              </a:pPr>
              <a:r>
                <a:rPr lang="en-US" altLang="he-IL" sz="1600" b="1">
                  <a:solidFill>
                    <a:schemeClr val="bg1"/>
                  </a:solidFill>
                </a:rPr>
                <a:t>     </a:t>
              </a:r>
              <a:r>
                <a:rPr lang="en-US" altLang="he-IL" sz="1600">
                  <a:solidFill>
                    <a:schemeClr val="bg1"/>
                  </a:solidFill>
                </a:rPr>
                <a:t>Ben Gurion University,  Ehud Meron -  www.bgu.ac.il/~ehud</a:t>
              </a:r>
              <a:endParaRPr lang="en-US" altLang="en-US" sz="1600">
                <a:solidFill>
                  <a:schemeClr val="bg1"/>
                </a:solidFill>
              </a:endParaRPr>
            </a:p>
          </p:txBody>
        </p:sp>
        <p:pic>
          <p:nvPicPr>
            <p:cNvPr id="19464" name="Picture 100"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sp>
        <p:nvSpPr>
          <p:cNvPr id="103" name="Oval 102"/>
          <p:cNvSpPr/>
          <p:nvPr/>
        </p:nvSpPr>
        <p:spPr bwMode="auto">
          <a:xfrm>
            <a:off x="5791200" y="1777663"/>
            <a:ext cx="609600" cy="56263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205" name="TextBox 204"/>
          <p:cNvSpPr txBox="1"/>
          <p:nvPr/>
        </p:nvSpPr>
        <p:spPr>
          <a:xfrm>
            <a:off x="228600" y="4620161"/>
            <a:ext cx="8458200" cy="1323439"/>
          </a:xfrm>
          <a:prstGeom prst="rect">
            <a:avLst/>
          </a:prstGeom>
          <a:noFill/>
        </p:spPr>
        <p:txBody>
          <a:bodyPr wrap="square" rtlCol="0">
            <a:spAutoFit/>
          </a:bodyPr>
          <a:lstStyle/>
          <a:p>
            <a:r>
              <a:rPr lang="en-US" dirty="0" smtClean="0">
                <a:solidFill>
                  <a:srgbClr val="C00000"/>
                </a:solidFill>
              </a:rPr>
              <a:t>Different systems that go through the same instability type behave similarly. </a:t>
            </a:r>
            <a:r>
              <a:rPr lang="en-US" dirty="0" smtClean="0"/>
              <a:t>Mathematically, different systems PDE models that share the same type of instability are reducible, near the instability point, to the same dynamic equations – the </a:t>
            </a:r>
            <a:r>
              <a:rPr lang="en-US" dirty="0" smtClean="0">
                <a:solidFill>
                  <a:srgbClr val="C00000"/>
                </a:solidFill>
              </a:rPr>
              <a:t>normal form equations </a:t>
            </a:r>
            <a:endParaRPr lang="en-US" dirty="0">
              <a:solidFill>
                <a:srgbClr val="C00000"/>
              </a:solidFill>
            </a:endParaRPr>
          </a:p>
        </p:txBody>
      </p:sp>
      <p:sp>
        <p:nvSpPr>
          <p:cNvPr id="206" name="TextBox 205"/>
          <p:cNvSpPr txBox="1"/>
          <p:nvPr/>
        </p:nvSpPr>
        <p:spPr>
          <a:xfrm>
            <a:off x="228600" y="6019800"/>
            <a:ext cx="8534400" cy="707886"/>
          </a:xfrm>
          <a:prstGeom prst="rect">
            <a:avLst/>
          </a:prstGeom>
          <a:noFill/>
        </p:spPr>
        <p:txBody>
          <a:bodyPr wrap="square" rtlCol="0">
            <a:spAutoFit/>
          </a:bodyPr>
          <a:lstStyle/>
          <a:p>
            <a:r>
              <a:rPr lang="en-US" dirty="0" smtClean="0"/>
              <a:t>Note: the positive feedbacks that are responsible for the instabilities  are</a:t>
            </a:r>
            <a:r>
              <a:rPr lang="en-US" dirty="0" smtClean="0">
                <a:solidFill>
                  <a:srgbClr val="C00000"/>
                </a:solidFill>
              </a:rPr>
              <a:t> system specific.</a:t>
            </a:r>
            <a:endParaRPr lang="en-US" dirty="0"/>
          </a:p>
        </p:txBody>
      </p:sp>
      <p:grpSp>
        <p:nvGrpSpPr>
          <p:cNvPr id="5" name="Group 42"/>
          <p:cNvGrpSpPr/>
          <p:nvPr/>
        </p:nvGrpSpPr>
        <p:grpSpPr>
          <a:xfrm>
            <a:off x="152400" y="1371600"/>
            <a:ext cx="8110855" cy="1405169"/>
            <a:chOff x="152400" y="3624032"/>
            <a:chExt cx="8110855" cy="1405169"/>
          </a:xfrm>
        </p:grpSpPr>
        <p:pic>
          <p:nvPicPr>
            <p:cNvPr id="68612" name="Picture 4"/>
            <p:cNvPicPr>
              <a:picLocks noChangeAspect="1" noChangeArrowheads="1"/>
            </p:cNvPicPr>
            <p:nvPr/>
          </p:nvPicPr>
          <p:blipFill>
            <a:blip r:embed="rId4" cstate="print"/>
            <a:srcRect/>
            <a:stretch>
              <a:fillRect/>
            </a:stretch>
          </p:blipFill>
          <p:spPr bwMode="auto">
            <a:xfrm>
              <a:off x="2716978" y="3657600"/>
              <a:ext cx="1646940" cy="1371600"/>
            </a:xfrm>
            <a:prstGeom prst="rect">
              <a:avLst/>
            </a:prstGeom>
            <a:noFill/>
            <a:ln w="9525">
              <a:noFill/>
              <a:miter lim="800000"/>
              <a:headEnd/>
              <a:tailEnd/>
            </a:ln>
          </p:spPr>
        </p:pic>
        <p:pic>
          <p:nvPicPr>
            <p:cNvPr id="38" name="Picture 7" descr="F1000022s"/>
            <p:cNvPicPr>
              <a:picLocks noChangeAspect="1" noChangeArrowheads="1"/>
            </p:cNvPicPr>
            <p:nvPr/>
          </p:nvPicPr>
          <p:blipFill>
            <a:blip r:embed="rId5" cstate="print"/>
            <a:srcRect/>
            <a:stretch>
              <a:fillRect/>
            </a:stretch>
          </p:blipFill>
          <p:spPr bwMode="auto">
            <a:xfrm>
              <a:off x="4428938" y="3657600"/>
              <a:ext cx="1920020" cy="1371600"/>
            </a:xfrm>
            <a:prstGeom prst="rect">
              <a:avLst/>
            </a:prstGeom>
            <a:noFill/>
            <a:ln w="9525">
              <a:noFill/>
              <a:miter lim="800000"/>
              <a:headEnd/>
              <a:tailEnd/>
            </a:ln>
          </p:spPr>
        </p:pic>
        <p:sp>
          <p:nvSpPr>
            <p:cNvPr id="40" name="TextBox 39"/>
            <p:cNvSpPr txBox="1"/>
            <p:nvPr/>
          </p:nvSpPr>
          <p:spPr>
            <a:xfrm>
              <a:off x="152400" y="3624032"/>
              <a:ext cx="2514600" cy="584775"/>
            </a:xfrm>
            <a:prstGeom prst="rect">
              <a:avLst/>
            </a:prstGeom>
            <a:noFill/>
          </p:spPr>
          <p:txBody>
            <a:bodyPr wrap="square" rtlCol="1">
              <a:spAutoFit/>
            </a:bodyPr>
            <a:lstStyle/>
            <a:p>
              <a:r>
                <a:rPr lang="en-US" sz="1600" dirty="0" smtClean="0"/>
                <a:t>Stripes in zebra, clouds and woody vegetation. </a:t>
              </a:r>
              <a:endParaRPr lang="he-IL" sz="1600" dirty="0"/>
            </a:p>
          </p:txBody>
        </p:sp>
        <p:pic>
          <p:nvPicPr>
            <p:cNvPr id="68613" name="Picture 5"/>
            <p:cNvPicPr>
              <a:picLocks noChangeAspect="1" noChangeArrowheads="1"/>
            </p:cNvPicPr>
            <p:nvPr/>
          </p:nvPicPr>
          <p:blipFill>
            <a:blip r:embed="rId6" cstate="print"/>
            <a:srcRect/>
            <a:stretch>
              <a:fillRect/>
            </a:stretch>
          </p:blipFill>
          <p:spPr bwMode="auto">
            <a:xfrm>
              <a:off x="6405880" y="3657601"/>
              <a:ext cx="1857375" cy="1371600"/>
            </a:xfrm>
            <a:prstGeom prst="rect">
              <a:avLst/>
            </a:prstGeom>
            <a:noFill/>
            <a:ln w="9525">
              <a:noFill/>
              <a:miter lim="800000"/>
              <a:headEnd/>
              <a:tailEnd/>
            </a:ln>
          </p:spPr>
        </p:pic>
      </p:grpSp>
      <p:sp>
        <p:nvSpPr>
          <p:cNvPr id="21" name="TextBox 20"/>
          <p:cNvSpPr txBox="1"/>
          <p:nvPr/>
        </p:nvSpPr>
        <p:spPr>
          <a:xfrm>
            <a:off x="228600" y="666690"/>
            <a:ext cx="8458200" cy="400110"/>
          </a:xfrm>
          <a:prstGeom prst="rect">
            <a:avLst/>
          </a:prstGeom>
          <a:noFill/>
        </p:spPr>
        <p:txBody>
          <a:bodyPr wrap="square" rtlCol="0">
            <a:spAutoFit/>
          </a:bodyPr>
          <a:lstStyle/>
          <a:p>
            <a:r>
              <a:rPr lang="en-US" dirty="0" smtClean="0"/>
              <a:t>Why do we see the same universal patterns in different systems?</a:t>
            </a:r>
            <a:endParaRPr lang="en-US" dirty="0"/>
          </a:p>
        </p:txBody>
      </p:sp>
      <p:grpSp>
        <p:nvGrpSpPr>
          <p:cNvPr id="23" name="Group 22"/>
          <p:cNvGrpSpPr/>
          <p:nvPr/>
        </p:nvGrpSpPr>
        <p:grpSpPr>
          <a:xfrm>
            <a:off x="228601" y="2961382"/>
            <a:ext cx="8305799" cy="1382018"/>
            <a:chOff x="228601" y="2885182"/>
            <a:chExt cx="8305799" cy="1382018"/>
          </a:xfrm>
        </p:grpSpPr>
        <p:grpSp>
          <p:nvGrpSpPr>
            <p:cNvPr id="4" name="Group 41"/>
            <p:cNvGrpSpPr/>
            <p:nvPr/>
          </p:nvGrpSpPr>
          <p:grpSpPr>
            <a:xfrm>
              <a:off x="228601" y="2885182"/>
              <a:ext cx="8305799" cy="1382018"/>
              <a:chOff x="228601" y="2046982"/>
              <a:chExt cx="8305799" cy="1382018"/>
            </a:xfrm>
          </p:grpSpPr>
          <p:pic>
            <p:nvPicPr>
              <p:cNvPr id="31" name="Picture 5" descr="Spotted_trunkfish"/>
              <p:cNvPicPr>
                <a:picLocks noChangeAspect="1" noChangeArrowheads="1"/>
              </p:cNvPicPr>
              <p:nvPr/>
            </p:nvPicPr>
            <p:blipFill>
              <a:blip r:embed="rId7" cstate="print"/>
              <a:srcRect/>
              <a:stretch>
                <a:fillRect/>
              </a:stretch>
            </p:blipFill>
            <p:spPr bwMode="auto">
              <a:xfrm>
                <a:off x="228601" y="2057400"/>
                <a:ext cx="1626664" cy="1371600"/>
              </a:xfrm>
              <a:prstGeom prst="rect">
                <a:avLst/>
              </a:prstGeom>
              <a:noFill/>
              <a:ln w="9525">
                <a:noFill/>
                <a:miter lim="800000"/>
                <a:headEnd/>
                <a:tailEnd/>
              </a:ln>
            </p:spPr>
          </p:pic>
          <p:pic>
            <p:nvPicPr>
              <p:cNvPr id="32" name="Picture 4" descr="http://www.sciencedaily.com/images/2008/12/081216104325-large.jpg"/>
              <p:cNvPicPr>
                <a:picLocks noChangeAspect="1" noChangeArrowheads="1"/>
              </p:cNvPicPr>
              <p:nvPr/>
            </p:nvPicPr>
            <p:blipFill>
              <a:blip r:embed="rId8" cstate="print"/>
              <a:srcRect/>
              <a:stretch>
                <a:fillRect/>
              </a:stretch>
            </p:blipFill>
            <p:spPr bwMode="auto">
              <a:xfrm>
                <a:off x="1905000" y="2057400"/>
                <a:ext cx="1828800" cy="1371600"/>
              </a:xfrm>
              <a:prstGeom prst="rect">
                <a:avLst/>
              </a:prstGeom>
              <a:noFill/>
              <a:ln w="9525">
                <a:noFill/>
                <a:miter lim="800000"/>
                <a:headEnd/>
                <a:tailEnd/>
              </a:ln>
            </p:spPr>
          </p:pic>
          <p:pic>
            <p:nvPicPr>
              <p:cNvPr id="68611" name="Picture 3"/>
              <p:cNvPicPr>
                <a:picLocks noChangeAspect="1" noChangeArrowheads="1"/>
              </p:cNvPicPr>
              <p:nvPr/>
            </p:nvPicPr>
            <p:blipFill>
              <a:blip r:embed="rId9" cstate="print"/>
              <a:srcRect/>
              <a:stretch>
                <a:fillRect/>
              </a:stretch>
            </p:blipFill>
            <p:spPr bwMode="auto">
              <a:xfrm>
                <a:off x="3789680" y="2057400"/>
                <a:ext cx="1936699" cy="1371600"/>
              </a:xfrm>
              <a:prstGeom prst="rect">
                <a:avLst/>
              </a:prstGeom>
              <a:noFill/>
              <a:ln w="9525">
                <a:noFill/>
                <a:miter lim="800000"/>
                <a:headEnd/>
                <a:tailEnd/>
              </a:ln>
            </p:spPr>
          </p:pic>
          <p:sp>
            <p:nvSpPr>
              <p:cNvPr id="37" name="TextBox 36"/>
              <p:cNvSpPr txBox="1"/>
              <p:nvPr/>
            </p:nvSpPr>
            <p:spPr>
              <a:xfrm>
                <a:off x="6019800" y="2046982"/>
                <a:ext cx="2514600" cy="830997"/>
              </a:xfrm>
              <a:prstGeom prst="rect">
                <a:avLst/>
              </a:prstGeom>
              <a:noFill/>
            </p:spPr>
            <p:txBody>
              <a:bodyPr wrap="square" rtlCol="1">
                <a:spAutoFit/>
              </a:bodyPr>
              <a:lstStyle/>
              <a:p>
                <a:r>
                  <a:rPr lang="en-US" sz="1600" dirty="0" smtClean="0"/>
                  <a:t>Spots in fish coats, rock patterns, and woody vegetation</a:t>
                </a:r>
                <a:endParaRPr lang="he-IL" sz="1600" dirty="0"/>
              </a:p>
            </p:txBody>
          </p:sp>
        </p:grpSp>
        <p:pic>
          <p:nvPicPr>
            <p:cNvPr id="22" name="Picture 10"/>
            <p:cNvPicPr>
              <a:picLocks noChangeAspect="1" noChangeArrowheads="1"/>
            </p:cNvPicPr>
            <p:nvPr/>
          </p:nvPicPr>
          <p:blipFill>
            <a:blip r:embed="rId10" cstate="print"/>
            <a:srcRect/>
            <a:stretch>
              <a:fillRect/>
            </a:stretch>
          </p:blipFill>
          <p:spPr bwMode="auto">
            <a:xfrm>
              <a:off x="3786850" y="2895600"/>
              <a:ext cx="1928150" cy="1371600"/>
            </a:xfrm>
            <a:prstGeom prst="rect">
              <a:avLst/>
            </a:prstGeom>
            <a:noFill/>
            <a:ln w="9525" algn="ctr">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5"/>
                                        </p:tgtEl>
                                        <p:attrNameLst>
                                          <p:attrName>style.visibility</p:attrName>
                                        </p:attrNameLst>
                                      </p:cBhvr>
                                      <p:to>
                                        <p:strVal val="visible"/>
                                      </p:to>
                                    </p:set>
                                    <p:animEffect transition="in" filter="dissolve">
                                      <p:cBhvr>
                                        <p:cTn id="12" dur="500"/>
                                        <p:tgtEl>
                                          <p:spTgt spid="20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1" nodeType="clickEffect">
                                  <p:stCondLst>
                                    <p:cond delay="0"/>
                                  </p:stCondLst>
                                  <p:childTnLst>
                                    <p:set>
                                      <p:cBhvr>
                                        <p:cTn id="16" dur="1" fill="hold">
                                          <p:stCondLst>
                                            <p:cond delay="0"/>
                                          </p:stCondLst>
                                        </p:cTn>
                                        <p:tgtEl>
                                          <p:spTgt spid="206"/>
                                        </p:tgtEl>
                                        <p:attrNameLst>
                                          <p:attrName>style.visibility</p:attrName>
                                        </p:attrNameLst>
                                      </p:cBhvr>
                                      <p:to>
                                        <p:strVal val="visible"/>
                                      </p:to>
                                    </p:set>
                                    <p:animEffect transition="in" filter="dissolve">
                                      <p:cBhvr>
                                        <p:cTn id="17" dur="5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0"/>
      <p:bldP spid="206"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5"/>
          <p:cNvSpPr txBox="1">
            <a:spLocks noChangeArrowheads="1"/>
          </p:cNvSpPr>
          <p:nvPr/>
        </p:nvSpPr>
        <p:spPr bwMode="auto">
          <a:xfrm>
            <a:off x="0" y="-1924"/>
            <a:ext cx="8763000" cy="430887"/>
          </a:xfrm>
          <a:prstGeom prst="rect">
            <a:avLst/>
          </a:prstGeom>
          <a:solidFill>
            <a:srgbClr val="B2B2B2"/>
          </a:solidFill>
          <a:ln w="9525">
            <a:noFill/>
            <a:miter lim="800000"/>
            <a:headEnd/>
            <a:tailEnd/>
          </a:ln>
        </p:spPr>
        <p:txBody>
          <a:bodyPr anchor="ctr">
            <a:spAutoFit/>
          </a:bodyPr>
          <a:lstStyle/>
          <a:p>
            <a:r>
              <a:rPr lang="en-US" altLang="en-US" sz="2200" b="1" dirty="0" smtClean="0">
                <a:solidFill>
                  <a:srgbClr val="AC0000"/>
                </a:solidFill>
              </a:rPr>
              <a:t>  Pattern formation in multi-stable systems: fronts</a:t>
            </a:r>
            <a:endParaRPr lang="en-US" altLang="en-US" sz="2200" b="1" dirty="0">
              <a:solidFill>
                <a:srgbClr val="AC0000"/>
              </a:solidFill>
            </a:endParaRPr>
          </a:p>
        </p:txBody>
      </p:sp>
      <p:sp>
        <p:nvSpPr>
          <p:cNvPr id="95" name="TextBox 94"/>
          <p:cNvSpPr txBox="1"/>
          <p:nvPr/>
        </p:nvSpPr>
        <p:spPr>
          <a:xfrm>
            <a:off x="228600" y="666690"/>
            <a:ext cx="5943600" cy="1323439"/>
          </a:xfrm>
          <a:prstGeom prst="rect">
            <a:avLst/>
          </a:prstGeom>
          <a:noFill/>
        </p:spPr>
        <p:txBody>
          <a:bodyPr wrap="square" rtlCol="0">
            <a:spAutoFit/>
          </a:bodyPr>
          <a:lstStyle/>
          <a:p>
            <a:r>
              <a:rPr lang="en-US" dirty="0" smtClean="0"/>
              <a:t>Even when the fastest growing perturbation is uniform, pattern formation is still possible provided the instability results in a multiplicity of stable uniform states.</a:t>
            </a:r>
            <a:endParaRPr lang="en-US" dirty="0"/>
          </a:p>
        </p:txBody>
      </p:sp>
      <p:sp>
        <p:nvSpPr>
          <p:cNvPr id="119" name="Rectangle 11"/>
          <p:cNvSpPr>
            <a:spLocks noChangeArrowheads="1"/>
          </p:cNvSpPr>
          <p:nvPr/>
        </p:nvSpPr>
        <p:spPr bwMode="auto">
          <a:xfrm>
            <a:off x="304800" y="6218500"/>
            <a:ext cx="4724400" cy="400110"/>
          </a:xfrm>
          <a:prstGeom prst="rect">
            <a:avLst/>
          </a:prstGeom>
          <a:noFill/>
          <a:ln w="9525">
            <a:noFill/>
            <a:miter lim="800000"/>
            <a:headEnd/>
            <a:tailEnd/>
          </a:ln>
        </p:spPr>
        <p:txBody>
          <a:bodyPr wrap="square">
            <a:spAutoFit/>
          </a:bodyPr>
          <a:lstStyle/>
          <a:p>
            <a:pPr>
              <a:spcBef>
                <a:spcPct val="0"/>
              </a:spcBef>
              <a:spcAft>
                <a:spcPts val="600"/>
              </a:spcAft>
            </a:pPr>
            <a:r>
              <a:rPr lang="en-US" dirty="0" smtClean="0">
                <a:cs typeface="Times New Roman" pitchFamily="18" charset="0"/>
              </a:rPr>
              <a:t>Question: will they persist in time?</a:t>
            </a:r>
            <a:endParaRPr lang="en-US" dirty="0">
              <a:cs typeface="Times New Roman" pitchFamily="18" charset="0"/>
            </a:endParaRPr>
          </a:p>
        </p:txBody>
      </p:sp>
      <p:grpSp>
        <p:nvGrpSpPr>
          <p:cNvPr id="131" name="Group 130"/>
          <p:cNvGrpSpPr/>
          <p:nvPr/>
        </p:nvGrpSpPr>
        <p:grpSpPr>
          <a:xfrm>
            <a:off x="5927931" y="632750"/>
            <a:ext cx="2682669" cy="1958050"/>
            <a:chOff x="822531" y="3124200"/>
            <a:chExt cx="2682669" cy="1958050"/>
          </a:xfrm>
        </p:grpSpPr>
        <p:grpSp>
          <p:nvGrpSpPr>
            <p:cNvPr id="128" name="Group 127"/>
            <p:cNvGrpSpPr/>
            <p:nvPr/>
          </p:nvGrpSpPr>
          <p:grpSpPr>
            <a:xfrm>
              <a:off x="822531" y="3124200"/>
              <a:ext cx="2682669" cy="1762330"/>
              <a:chOff x="822531" y="3124200"/>
              <a:chExt cx="2682669" cy="1762330"/>
            </a:xfrm>
          </p:grpSpPr>
          <p:sp>
            <p:nvSpPr>
              <p:cNvPr id="89" name="Rectangle 21"/>
              <p:cNvSpPr>
                <a:spLocks noChangeArrowheads="1"/>
              </p:cNvSpPr>
              <p:nvPr/>
            </p:nvSpPr>
            <p:spPr bwMode="auto">
              <a:xfrm>
                <a:off x="1437964" y="3276600"/>
                <a:ext cx="1792392" cy="1448147"/>
              </a:xfrm>
              <a:prstGeom prst="rect">
                <a:avLst/>
              </a:prstGeom>
              <a:noFill/>
              <a:ln w="9525">
                <a:solidFill>
                  <a:schemeClr val="tx1"/>
                </a:solidFill>
                <a:miter lim="800000"/>
                <a:headEnd/>
                <a:tailEnd/>
              </a:ln>
            </p:spPr>
            <p:txBody>
              <a:bodyPr wrap="none" anchor="ctr"/>
              <a:lstStyle/>
              <a:p>
                <a:endParaRPr lang="en-US"/>
              </a:p>
            </p:txBody>
          </p:sp>
          <p:cxnSp>
            <p:nvCxnSpPr>
              <p:cNvPr id="121" name="Straight Connector 120"/>
              <p:cNvCxnSpPr>
                <a:stCxn id="89" idx="1"/>
                <a:endCxn id="89" idx="3"/>
              </p:cNvCxnSpPr>
              <p:nvPr/>
            </p:nvCxnSpPr>
            <p:spPr bwMode="auto">
              <a:xfrm>
                <a:off x="1437964" y="4000674"/>
                <a:ext cx="1792392" cy="0"/>
              </a:xfrm>
              <a:prstGeom prst="line">
                <a:avLst/>
              </a:prstGeom>
              <a:noFill/>
              <a:ln w="9525" cap="flat" cmpd="sng" algn="ctr">
                <a:solidFill>
                  <a:schemeClr val="tx1"/>
                </a:solidFill>
                <a:prstDash val="solid"/>
                <a:round/>
                <a:headEnd type="none" w="med" len="med"/>
                <a:tailEnd type="none" w="med" len="med"/>
              </a:ln>
              <a:effectLst/>
            </p:spPr>
          </p:cxnSp>
          <p:sp>
            <p:nvSpPr>
              <p:cNvPr id="122" name="Freeform 121"/>
              <p:cNvSpPr/>
              <p:nvPr/>
            </p:nvSpPr>
            <p:spPr bwMode="auto">
              <a:xfrm>
                <a:off x="1435261" y="4004841"/>
                <a:ext cx="1171936" cy="729205"/>
              </a:xfrm>
              <a:custGeom>
                <a:avLst/>
                <a:gdLst>
                  <a:gd name="connsiteX0" fmla="*/ 0 w 1174830"/>
                  <a:gd name="connsiteY0" fmla="*/ 0 h 729205"/>
                  <a:gd name="connsiteX1" fmla="*/ 162045 w 1174830"/>
                  <a:gd name="connsiteY1" fmla="*/ 23149 h 729205"/>
                  <a:gd name="connsiteX2" fmla="*/ 300942 w 1174830"/>
                  <a:gd name="connsiteY2" fmla="*/ 69448 h 729205"/>
                  <a:gd name="connsiteX3" fmla="*/ 451412 w 1174830"/>
                  <a:gd name="connsiteY3" fmla="*/ 127321 h 729205"/>
                  <a:gd name="connsiteX4" fmla="*/ 636607 w 1174830"/>
                  <a:gd name="connsiteY4" fmla="*/ 208344 h 729205"/>
                  <a:gd name="connsiteX5" fmla="*/ 856526 w 1174830"/>
                  <a:gd name="connsiteY5" fmla="*/ 358815 h 729205"/>
                  <a:gd name="connsiteX6" fmla="*/ 995423 w 1174830"/>
                  <a:gd name="connsiteY6" fmla="*/ 474562 h 729205"/>
                  <a:gd name="connsiteX7" fmla="*/ 1145893 w 1174830"/>
                  <a:gd name="connsiteY7" fmla="*/ 659756 h 729205"/>
                  <a:gd name="connsiteX8" fmla="*/ 1169043 w 1174830"/>
                  <a:gd name="connsiteY8" fmla="*/ 729205 h 729205"/>
                  <a:gd name="connsiteX0" fmla="*/ 0 w 1174830"/>
                  <a:gd name="connsiteY0" fmla="*/ 0 h 729205"/>
                  <a:gd name="connsiteX1" fmla="*/ 162045 w 1174830"/>
                  <a:gd name="connsiteY1" fmla="*/ 23149 h 729205"/>
                  <a:gd name="connsiteX2" fmla="*/ 300942 w 1174830"/>
                  <a:gd name="connsiteY2" fmla="*/ 69448 h 729205"/>
                  <a:gd name="connsiteX3" fmla="*/ 451412 w 1174830"/>
                  <a:gd name="connsiteY3" fmla="*/ 127321 h 729205"/>
                  <a:gd name="connsiteX4" fmla="*/ 698339 w 1174830"/>
                  <a:gd name="connsiteY4" fmla="*/ 262359 h 729205"/>
                  <a:gd name="connsiteX5" fmla="*/ 856526 w 1174830"/>
                  <a:gd name="connsiteY5" fmla="*/ 358815 h 729205"/>
                  <a:gd name="connsiteX6" fmla="*/ 995423 w 1174830"/>
                  <a:gd name="connsiteY6" fmla="*/ 474562 h 729205"/>
                  <a:gd name="connsiteX7" fmla="*/ 1145893 w 1174830"/>
                  <a:gd name="connsiteY7" fmla="*/ 659756 h 729205"/>
                  <a:gd name="connsiteX8" fmla="*/ 1169043 w 1174830"/>
                  <a:gd name="connsiteY8" fmla="*/ 729205 h 729205"/>
                  <a:gd name="connsiteX0" fmla="*/ 0 w 1171936"/>
                  <a:gd name="connsiteY0" fmla="*/ 0 h 729205"/>
                  <a:gd name="connsiteX1" fmla="*/ 162045 w 1171936"/>
                  <a:gd name="connsiteY1" fmla="*/ 23149 h 729205"/>
                  <a:gd name="connsiteX2" fmla="*/ 300942 w 1171936"/>
                  <a:gd name="connsiteY2" fmla="*/ 69448 h 729205"/>
                  <a:gd name="connsiteX3" fmla="*/ 451412 w 1171936"/>
                  <a:gd name="connsiteY3" fmla="*/ 127321 h 729205"/>
                  <a:gd name="connsiteX4" fmla="*/ 698339 w 1171936"/>
                  <a:gd name="connsiteY4" fmla="*/ 262359 h 729205"/>
                  <a:gd name="connsiteX5" fmla="*/ 856526 w 1171936"/>
                  <a:gd name="connsiteY5" fmla="*/ 358815 h 729205"/>
                  <a:gd name="connsiteX6" fmla="*/ 1079339 w 1171936"/>
                  <a:gd name="connsiteY6" fmla="*/ 490959 h 729205"/>
                  <a:gd name="connsiteX7" fmla="*/ 1145893 w 1171936"/>
                  <a:gd name="connsiteY7" fmla="*/ 659756 h 729205"/>
                  <a:gd name="connsiteX8" fmla="*/ 1169043 w 1171936"/>
                  <a:gd name="connsiteY8" fmla="*/ 729205 h 729205"/>
                  <a:gd name="connsiteX0" fmla="*/ 0 w 1171936"/>
                  <a:gd name="connsiteY0" fmla="*/ 0 h 729205"/>
                  <a:gd name="connsiteX1" fmla="*/ 162045 w 1171936"/>
                  <a:gd name="connsiteY1" fmla="*/ 23149 h 729205"/>
                  <a:gd name="connsiteX2" fmla="*/ 300942 w 1171936"/>
                  <a:gd name="connsiteY2" fmla="*/ 69448 h 729205"/>
                  <a:gd name="connsiteX3" fmla="*/ 451412 w 1171936"/>
                  <a:gd name="connsiteY3" fmla="*/ 127321 h 729205"/>
                  <a:gd name="connsiteX4" fmla="*/ 698339 w 1171936"/>
                  <a:gd name="connsiteY4" fmla="*/ 262359 h 729205"/>
                  <a:gd name="connsiteX5" fmla="*/ 856526 w 1171936"/>
                  <a:gd name="connsiteY5" fmla="*/ 358815 h 729205"/>
                  <a:gd name="connsiteX6" fmla="*/ 1079339 w 1171936"/>
                  <a:gd name="connsiteY6" fmla="*/ 567159 h 729205"/>
                  <a:gd name="connsiteX7" fmla="*/ 1145893 w 1171936"/>
                  <a:gd name="connsiteY7" fmla="*/ 659756 h 729205"/>
                  <a:gd name="connsiteX8" fmla="*/ 1169043 w 1171936"/>
                  <a:gd name="connsiteY8" fmla="*/ 729205 h 729205"/>
                  <a:gd name="connsiteX0" fmla="*/ 0 w 1171936"/>
                  <a:gd name="connsiteY0" fmla="*/ 0 h 729205"/>
                  <a:gd name="connsiteX1" fmla="*/ 162045 w 1171936"/>
                  <a:gd name="connsiteY1" fmla="*/ 23149 h 729205"/>
                  <a:gd name="connsiteX2" fmla="*/ 300942 w 1171936"/>
                  <a:gd name="connsiteY2" fmla="*/ 69448 h 729205"/>
                  <a:gd name="connsiteX3" fmla="*/ 451412 w 1171936"/>
                  <a:gd name="connsiteY3" fmla="*/ 127321 h 729205"/>
                  <a:gd name="connsiteX4" fmla="*/ 698339 w 1171936"/>
                  <a:gd name="connsiteY4" fmla="*/ 262359 h 729205"/>
                  <a:gd name="connsiteX5" fmla="*/ 926939 w 1171936"/>
                  <a:gd name="connsiteY5" fmla="*/ 414759 h 729205"/>
                  <a:gd name="connsiteX6" fmla="*/ 1079339 w 1171936"/>
                  <a:gd name="connsiteY6" fmla="*/ 567159 h 729205"/>
                  <a:gd name="connsiteX7" fmla="*/ 1145893 w 1171936"/>
                  <a:gd name="connsiteY7" fmla="*/ 659756 h 729205"/>
                  <a:gd name="connsiteX8" fmla="*/ 1169043 w 1171936"/>
                  <a:gd name="connsiteY8" fmla="*/ 729205 h 72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936" h="729205">
                    <a:moveTo>
                      <a:pt x="0" y="0"/>
                    </a:moveTo>
                    <a:cubicBezTo>
                      <a:pt x="55944" y="5787"/>
                      <a:pt x="111888" y="11574"/>
                      <a:pt x="162045" y="23149"/>
                    </a:cubicBezTo>
                    <a:cubicBezTo>
                      <a:pt x="212202" y="34724"/>
                      <a:pt x="252714" y="52086"/>
                      <a:pt x="300942" y="69448"/>
                    </a:cubicBezTo>
                    <a:cubicBezTo>
                      <a:pt x="349170" y="86810"/>
                      <a:pt x="385179" y="95169"/>
                      <a:pt x="451412" y="127321"/>
                    </a:cubicBezTo>
                    <a:cubicBezTo>
                      <a:pt x="517645" y="159473"/>
                      <a:pt x="619084" y="214453"/>
                      <a:pt x="698339" y="262359"/>
                    </a:cubicBezTo>
                    <a:cubicBezTo>
                      <a:pt x="777594" y="310265"/>
                      <a:pt x="863439" y="363959"/>
                      <a:pt x="926939" y="414759"/>
                    </a:cubicBezTo>
                    <a:cubicBezTo>
                      <a:pt x="990439" y="465559"/>
                      <a:pt x="1042847" y="526326"/>
                      <a:pt x="1079339" y="567159"/>
                    </a:cubicBezTo>
                    <a:cubicBezTo>
                      <a:pt x="1115831" y="607992"/>
                      <a:pt x="1130942" y="632748"/>
                      <a:pt x="1145893" y="659756"/>
                    </a:cubicBezTo>
                    <a:cubicBezTo>
                      <a:pt x="1160844" y="686764"/>
                      <a:pt x="1171936" y="715701"/>
                      <a:pt x="1169043" y="729205"/>
                    </a:cubicBezTo>
                  </a:path>
                </a:pathLst>
              </a:cu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123" name="Line 24"/>
              <p:cNvSpPr>
                <a:spLocks noChangeShapeType="1"/>
              </p:cNvSpPr>
              <p:nvPr/>
            </p:nvSpPr>
            <p:spPr bwMode="auto">
              <a:xfrm flipV="1">
                <a:off x="1293301" y="3278189"/>
                <a:ext cx="1333" cy="443399"/>
              </a:xfrm>
              <a:prstGeom prst="line">
                <a:avLst/>
              </a:prstGeom>
              <a:noFill/>
              <a:ln w="28575">
                <a:solidFill>
                  <a:schemeClr val="tx1"/>
                </a:solidFill>
                <a:round/>
                <a:headEnd/>
                <a:tailEnd type="triangle" w="med" len="med"/>
              </a:ln>
            </p:spPr>
            <p:txBody>
              <a:bodyPr wrap="none" anchor="ctr"/>
              <a:lstStyle/>
              <a:p>
                <a:endParaRPr lang="en-US"/>
              </a:p>
            </p:txBody>
          </p:sp>
          <p:sp>
            <p:nvSpPr>
              <p:cNvPr id="124" name="Rectangle 25"/>
              <p:cNvSpPr>
                <a:spLocks noChangeArrowheads="1"/>
              </p:cNvSpPr>
              <p:nvPr/>
            </p:nvSpPr>
            <p:spPr bwMode="auto">
              <a:xfrm>
                <a:off x="822531" y="3124200"/>
                <a:ext cx="536117" cy="314530"/>
              </a:xfrm>
              <a:prstGeom prst="rect">
                <a:avLst/>
              </a:prstGeom>
              <a:noFill/>
              <a:ln w="28575">
                <a:noFill/>
                <a:miter lim="800000"/>
                <a:headEnd/>
                <a:tailEnd/>
              </a:ln>
            </p:spPr>
            <p:txBody>
              <a:bodyPr>
                <a:spAutoFit/>
              </a:bodyPr>
              <a:lstStyle/>
              <a:p>
                <a:pPr algn="ctr"/>
                <a:r>
                  <a:rPr lang="en-US" sz="2400" i="1">
                    <a:cs typeface="Times New Roman" pitchFamily="18" charset="0"/>
                    <a:sym typeface="Symbol" pitchFamily="18" charset="2"/>
                  </a:rPr>
                  <a:t></a:t>
                </a:r>
              </a:p>
            </p:txBody>
          </p:sp>
          <p:sp>
            <p:nvSpPr>
              <p:cNvPr id="125" name="Rectangle 26"/>
              <p:cNvSpPr>
                <a:spLocks noChangeArrowheads="1"/>
              </p:cNvSpPr>
              <p:nvPr/>
            </p:nvSpPr>
            <p:spPr bwMode="auto">
              <a:xfrm>
                <a:off x="3237142" y="4572000"/>
                <a:ext cx="268058" cy="314530"/>
              </a:xfrm>
              <a:prstGeom prst="rect">
                <a:avLst/>
              </a:prstGeom>
              <a:noFill/>
              <a:ln w="28575">
                <a:noFill/>
                <a:miter lim="800000"/>
                <a:headEnd/>
                <a:tailEnd/>
              </a:ln>
            </p:spPr>
            <p:txBody>
              <a:bodyPr wrap="none">
                <a:spAutoFit/>
              </a:bodyPr>
              <a:lstStyle/>
              <a:p>
                <a:pPr algn="ctr"/>
                <a:r>
                  <a:rPr lang="en-US" sz="2400" i="1" dirty="0">
                    <a:latin typeface="+mj-lt"/>
                    <a:cs typeface="Times New Roman" pitchFamily="18" charset="0"/>
                  </a:rPr>
                  <a:t>k</a:t>
                </a:r>
              </a:p>
            </p:txBody>
          </p:sp>
          <p:sp>
            <p:nvSpPr>
              <p:cNvPr id="126" name="Line 52"/>
              <p:cNvSpPr>
                <a:spLocks noChangeShapeType="1"/>
              </p:cNvSpPr>
              <p:nvPr/>
            </p:nvSpPr>
            <p:spPr bwMode="auto">
              <a:xfrm>
                <a:off x="2703508" y="4814053"/>
                <a:ext cx="484106" cy="0"/>
              </a:xfrm>
              <a:prstGeom prst="line">
                <a:avLst/>
              </a:prstGeom>
              <a:noFill/>
              <a:ln w="19050">
                <a:solidFill>
                  <a:schemeClr val="tx1"/>
                </a:solidFill>
                <a:round/>
                <a:headEnd/>
                <a:tailEnd type="triangle" w="med" len="med"/>
              </a:ln>
            </p:spPr>
            <p:txBody>
              <a:bodyPr/>
              <a:lstStyle/>
              <a:p>
                <a:endParaRPr lang="en-US"/>
              </a:p>
            </p:txBody>
          </p:sp>
          <p:graphicFrame>
            <p:nvGraphicFramePr>
              <p:cNvPr id="127" name="Object 4"/>
              <p:cNvGraphicFramePr>
                <a:graphicFrameLocks noChangeAspect="1"/>
              </p:cNvGraphicFramePr>
              <p:nvPr/>
            </p:nvGraphicFramePr>
            <p:xfrm>
              <a:off x="2362200" y="3352800"/>
              <a:ext cx="727816" cy="350838"/>
            </p:xfrm>
            <a:graphic>
              <a:graphicData uri="http://schemas.openxmlformats.org/presentationml/2006/ole">
                <mc:AlternateContent xmlns:mc="http://schemas.openxmlformats.org/markup-compatibility/2006">
                  <mc:Choice xmlns:v="urn:schemas-microsoft-com:vml" Requires="v">
                    <p:oleObj spid="_x0000_s525686" name="משוואה" r:id="rId4" imgW="368280" imgH="177480" progId="Equation.3">
                      <p:embed/>
                    </p:oleObj>
                  </mc:Choice>
                  <mc:Fallback>
                    <p:oleObj name="משוואה" r:id="rId4" imgW="368280" imgH="177480" progId="Equation.3">
                      <p:embed/>
                      <p:pic>
                        <p:nvPicPr>
                          <p:cNvPr id="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3352800"/>
                            <a:ext cx="727816" cy="35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29" name="TextBox 128"/>
            <p:cNvSpPr txBox="1"/>
            <p:nvPr/>
          </p:nvSpPr>
          <p:spPr>
            <a:xfrm>
              <a:off x="1143000" y="4514125"/>
              <a:ext cx="228600" cy="400110"/>
            </a:xfrm>
            <a:prstGeom prst="rect">
              <a:avLst/>
            </a:prstGeom>
            <a:noFill/>
          </p:spPr>
          <p:txBody>
            <a:bodyPr wrap="square" rtlCol="0">
              <a:spAutoFit/>
            </a:bodyPr>
            <a:lstStyle/>
            <a:p>
              <a:r>
                <a:rPr lang="en-US" dirty="0" smtClean="0">
                  <a:latin typeface="+mj-lt"/>
                </a:rPr>
                <a:t>0</a:t>
              </a:r>
              <a:endParaRPr lang="en-US" dirty="0">
                <a:latin typeface="+mj-lt"/>
              </a:endParaRPr>
            </a:p>
          </p:txBody>
        </p:sp>
        <p:sp>
          <p:nvSpPr>
            <p:cNvPr id="130" name="TextBox 129"/>
            <p:cNvSpPr txBox="1"/>
            <p:nvPr/>
          </p:nvSpPr>
          <p:spPr>
            <a:xfrm>
              <a:off x="1295400" y="4682140"/>
              <a:ext cx="228600" cy="400110"/>
            </a:xfrm>
            <a:prstGeom prst="rect">
              <a:avLst/>
            </a:prstGeom>
            <a:noFill/>
          </p:spPr>
          <p:txBody>
            <a:bodyPr wrap="square" rtlCol="0">
              <a:spAutoFit/>
            </a:bodyPr>
            <a:lstStyle/>
            <a:p>
              <a:r>
                <a:rPr lang="en-US" dirty="0" smtClean="0">
                  <a:latin typeface="+mj-lt"/>
                </a:rPr>
                <a:t>0</a:t>
              </a:r>
              <a:endParaRPr lang="en-US" dirty="0">
                <a:latin typeface="+mj-lt"/>
              </a:endParaRPr>
            </a:p>
          </p:txBody>
        </p:sp>
      </p:grpSp>
      <p:grpSp>
        <p:nvGrpSpPr>
          <p:cNvPr id="140" name="Group 139"/>
          <p:cNvGrpSpPr/>
          <p:nvPr/>
        </p:nvGrpSpPr>
        <p:grpSpPr>
          <a:xfrm>
            <a:off x="304800" y="5486400"/>
            <a:ext cx="8012575" cy="1219200"/>
            <a:chOff x="304800" y="5486400"/>
            <a:chExt cx="8012575" cy="1219200"/>
          </a:xfrm>
        </p:grpSpPr>
        <p:sp>
          <p:nvSpPr>
            <p:cNvPr id="118" name="Rectangle 11"/>
            <p:cNvSpPr>
              <a:spLocks noChangeArrowheads="1"/>
            </p:cNvSpPr>
            <p:nvPr/>
          </p:nvSpPr>
          <p:spPr bwMode="auto">
            <a:xfrm>
              <a:off x="304800" y="5486400"/>
              <a:ext cx="4724400" cy="707886"/>
            </a:xfrm>
            <a:prstGeom prst="rect">
              <a:avLst/>
            </a:prstGeom>
            <a:noFill/>
            <a:ln w="9525">
              <a:noFill/>
              <a:miter lim="800000"/>
              <a:headEnd/>
              <a:tailEnd/>
            </a:ln>
          </p:spPr>
          <p:txBody>
            <a:bodyPr wrap="square">
              <a:spAutoFit/>
            </a:bodyPr>
            <a:lstStyle/>
            <a:p>
              <a:pPr>
                <a:spcBef>
                  <a:spcPct val="0"/>
                </a:spcBef>
                <a:spcAft>
                  <a:spcPts val="600"/>
                </a:spcAft>
              </a:pPr>
              <a:r>
                <a:rPr lang="en-US" dirty="0" smtClean="0">
                  <a:cs typeface="Times New Roman" pitchFamily="18" charset="0"/>
                </a:rPr>
                <a:t>We can prepare initial patterns of alternating up and down states: </a:t>
              </a:r>
              <a:endParaRPr lang="en-US" dirty="0">
                <a:cs typeface="Times New Roman" pitchFamily="18" charset="0"/>
              </a:endParaRPr>
            </a:p>
          </p:txBody>
        </p:sp>
        <p:grpSp>
          <p:nvGrpSpPr>
            <p:cNvPr id="139" name="Group 138"/>
            <p:cNvGrpSpPr/>
            <p:nvPr/>
          </p:nvGrpSpPr>
          <p:grpSpPr>
            <a:xfrm>
              <a:off x="5334000" y="5562600"/>
              <a:ext cx="2983375" cy="1143000"/>
              <a:chOff x="5334000" y="5562600"/>
              <a:chExt cx="2983375" cy="1143000"/>
            </a:xfrm>
          </p:grpSpPr>
          <p:grpSp>
            <p:nvGrpSpPr>
              <p:cNvPr id="117" name="Group 116"/>
              <p:cNvGrpSpPr/>
              <p:nvPr/>
            </p:nvGrpSpPr>
            <p:grpSpPr>
              <a:xfrm>
                <a:off x="5334000" y="5562600"/>
                <a:ext cx="2057400" cy="819090"/>
                <a:chOff x="700072" y="3329648"/>
                <a:chExt cx="1978503" cy="1299790"/>
              </a:xfrm>
            </p:grpSpPr>
            <p:grpSp>
              <p:nvGrpSpPr>
                <p:cNvPr id="109" name="Group 108"/>
                <p:cNvGrpSpPr/>
                <p:nvPr/>
              </p:nvGrpSpPr>
              <p:grpSpPr>
                <a:xfrm>
                  <a:off x="700072" y="3329648"/>
                  <a:ext cx="900128" cy="1299788"/>
                  <a:chOff x="700072" y="3329650"/>
                  <a:chExt cx="1974464" cy="487583"/>
                </a:xfrm>
              </p:grpSpPr>
              <p:sp>
                <p:nvSpPr>
                  <p:cNvPr id="99" name="Rectangle 98"/>
                  <p:cNvSpPr/>
                  <p:nvPr/>
                </p:nvSpPr>
                <p:spPr bwMode="auto">
                  <a:xfrm rot="5400000">
                    <a:off x="657254" y="3372661"/>
                    <a:ext cx="485745" cy="400110"/>
                  </a:xfrm>
                  <a:prstGeom prst="rect">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he-IL" sz="2000" b="0" i="0" u="none" strike="noStrike" cap="none" normalizeH="0" baseline="0" smtClean="0">
                      <a:ln>
                        <a:noFill/>
                      </a:ln>
                      <a:solidFill>
                        <a:schemeClr val="tx1"/>
                      </a:solidFill>
                      <a:effectLst/>
                      <a:latin typeface="Comic Sans MS" pitchFamily="66" charset="0"/>
                    </a:endParaRPr>
                  </a:p>
                </p:txBody>
              </p:sp>
              <p:sp>
                <p:nvSpPr>
                  <p:cNvPr id="100" name="Rectangle 99"/>
                  <p:cNvSpPr/>
                  <p:nvPr/>
                </p:nvSpPr>
                <p:spPr bwMode="auto">
                  <a:xfrm rot="5400000">
                    <a:off x="1047131" y="3374306"/>
                    <a:ext cx="485745" cy="400110"/>
                  </a:xfrm>
                  <a:prstGeom prst="rect">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he-IL" sz="2000" b="0" i="0" u="none" strike="noStrike" cap="none" normalizeH="0" baseline="0" smtClean="0">
                      <a:ln>
                        <a:noFill/>
                      </a:ln>
                      <a:solidFill>
                        <a:schemeClr val="tx1"/>
                      </a:solidFill>
                      <a:effectLst/>
                      <a:latin typeface="Comic Sans MS" pitchFamily="66" charset="0"/>
                    </a:endParaRPr>
                  </a:p>
                </p:txBody>
              </p:sp>
              <p:sp>
                <p:nvSpPr>
                  <p:cNvPr id="101" name="Rectangle 100"/>
                  <p:cNvSpPr/>
                  <p:nvPr/>
                </p:nvSpPr>
                <p:spPr bwMode="auto">
                  <a:xfrm rot="5400000">
                    <a:off x="1446458" y="3372468"/>
                    <a:ext cx="485745" cy="400110"/>
                  </a:xfrm>
                  <a:prstGeom prst="rect">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he-IL" sz="2000" b="0" i="0" u="none" strike="noStrike" cap="none" normalizeH="0" baseline="0" smtClean="0">
                      <a:ln>
                        <a:noFill/>
                      </a:ln>
                      <a:solidFill>
                        <a:schemeClr val="tx1"/>
                      </a:solidFill>
                      <a:effectLst/>
                      <a:latin typeface="Comic Sans MS" pitchFamily="66" charset="0"/>
                    </a:endParaRPr>
                  </a:p>
                </p:txBody>
              </p:sp>
              <p:sp>
                <p:nvSpPr>
                  <p:cNvPr id="102" name="Rectangle 101"/>
                  <p:cNvSpPr/>
                  <p:nvPr/>
                </p:nvSpPr>
                <p:spPr bwMode="auto">
                  <a:xfrm rot="5400000">
                    <a:off x="1843072" y="3372468"/>
                    <a:ext cx="485745" cy="400110"/>
                  </a:xfrm>
                  <a:prstGeom prst="rect">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he-IL" sz="2000" b="0" i="0" u="none" strike="noStrike" cap="none" normalizeH="0" baseline="0" smtClean="0">
                      <a:ln>
                        <a:noFill/>
                      </a:ln>
                      <a:solidFill>
                        <a:schemeClr val="tx1"/>
                      </a:solidFill>
                      <a:effectLst/>
                      <a:latin typeface="Comic Sans MS" pitchFamily="66" charset="0"/>
                    </a:endParaRPr>
                  </a:p>
                </p:txBody>
              </p:sp>
              <p:sp>
                <p:nvSpPr>
                  <p:cNvPr id="103" name="Rectangle 102"/>
                  <p:cNvSpPr/>
                  <p:nvPr/>
                </p:nvSpPr>
                <p:spPr bwMode="auto">
                  <a:xfrm rot="5400000">
                    <a:off x="2231608" y="3372468"/>
                    <a:ext cx="485745" cy="400110"/>
                  </a:xfrm>
                  <a:prstGeom prst="rect">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he-IL" sz="2000" b="0" i="0" u="none" strike="noStrike" cap="none" normalizeH="0" baseline="0" smtClean="0">
                      <a:ln>
                        <a:noFill/>
                      </a:ln>
                      <a:solidFill>
                        <a:schemeClr val="tx1"/>
                      </a:solidFill>
                      <a:effectLst/>
                      <a:latin typeface="Comic Sans MS" pitchFamily="66" charset="0"/>
                    </a:endParaRPr>
                  </a:p>
                </p:txBody>
              </p:sp>
            </p:grpSp>
            <p:grpSp>
              <p:nvGrpSpPr>
                <p:cNvPr id="110" name="Group 109"/>
                <p:cNvGrpSpPr/>
                <p:nvPr/>
              </p:nvGrpSpPr>
              <p:grpSpPr>
                <a:xfrm>
                  <a:off x="1778447" y="3329650"/>
                  <a:ext cx="900128" cy="1299788"/>
                  <a:chOff x="700072" y="3329650"/>
                  <a:chExt cx="1974464" cy="487583"/>
                </a:xfrm>
              </p:grpSpPr>
              <p:sp>
                <p:nvSpPr>
                  <p:cNvPr id="111" name="Rectangle 110"/>
                  <p:cNvSpPr/>
                  <p:nvPr/>
                </p:nvSpPr>
                <p:spPr bwMode="auto">
                  <a:xfrm rot="5400000">
                    <a:off x="657254" y="3372661"/>
                    <a:ext cx="485745" cy="400110"/>
                  </a:xfrm>
                  <a:prstGeom prst="rect">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he-IL" sz="2000" b="0" i="0" u="none" strike="noStrike" cap="none" normalizeH="0" baseline="0" smtClean="0">
                      <a:ln>
                        <a:noFill/>
                      </a:ln>
                      <a:solidFill>
                        <a:schemeClr val="tx1"/>
                      </a:solidFill>
                      <a:effectLst/>
                      <a:latin typeface="Comic Sans MS" pitchFamily="66" charset="0"/>
                    </a:endParaRPr>
                  </a:p>
                </p:txBody>
              </p:sp>
              <p:sp>
                <p:nvSpPr>
                  <p:cNvPr id="112" name="Rectangle 111"/>
                  <p:cNvSpPr/>
                  <p:nvPr/>
                </p:nvSpPr>
                <p:spPr bwMode="auto">
                  <a:xfrm rot="5400000">
                    <a:off x="1047131" y="3374306"/>
                    <a:ext cx="485745" cy="400110"/>
                  </a:xfrm>
                  <a:prstGeom prst="rect">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he-IL" sz="2000" b="0" i="0" u="none" strike="noStrike" cap="none" normalizeH="0" baseline="0" smtClean="0">
                      <a:ln>
                        <a:noFill/>
                      </a:ln>
                      <a:solidFill>
                        <a:schemeClr val="tx1"/>
                      </a:solidFill>
                      <a:effectLst/>
                      <a:latin typeface="Comic Sans MS" pitchFamily="66" charset="0"/>
                    </a:endParaRPr>
                  </a:p>
                </p:txBody>
              </p:sp>
              <p:sp>
                <p:nvSpPr>
                  <p:cNvPr id="113" name="Rectangle 112"/>
                  <p:cNvSpPr/>
                  <p:nvPr/>
                </p:nvSpPr>
                <p:spPr bwMode="auto">
                  <a:xfrm rot="5400000">
                    <a:off x="1446458" y="3372468"/>
                    <a:ext cx="485745" cy="400110"/>
                  </a:xfrm>
                  <a:prstGeom prst="rect">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he-IL" sz="2000" b="0" i="0" u="none" strike="noStrike" cap="none" normalizeH="0" baseline="0" smtClean="0">
                      <a:ln>
                        <a:noFill/>
                      </a:ln>
                      <a:solidFill>
                        <a:schemeClr val="tx1"/>
                      </a:solidFill>
                      <a:effectLst/>
                      <a:latin typeface="Comic Sans MS" pitchFamily="66" charset="0"/>
                    </a:endParaRPr>
                  </a:p>
                </p:txBody>
              </p:sp>
              <p:sp>
                <p:nvSpPr>
                  <p:cNvPr id="114" name="Rectangle 113"/>
                  <p:cNvSpPr/>
                  <p:nvPr/>
                </p:nvSpPr>
                <p:spPr bwMode="auto">
                  <a:xfrm rot="5400000">
                    <a:off x="1843072" y="3372468"/>
                    <a:ext cx="485745" cy="400110"/>
                  </a:xfrm>
                  <a:prstGeom prst="rect">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he-IL" sz="2000" b="0" i="0" u="none" strike="noStrike" cap="none" normalizeH="0" baseline="0" smtClean="0">
                      <a:ln>
                        <a:noFill/>
                      </a:ln>
                      <a:solidFill>
                        <a:schemeClr val="tx1"/>
                      </a:solidFill>
                      <a:effectLst/>
                      <a:latin typeface="Comic Sans MS" pitchFamily="66" charset="0"/>
                    </a:endParaRPr>
                  </a:p>
                </p:txBody>
              </p:sp>
              <p:sp>
                <p:nvSpPr>
                  <p:cNvPr id="115" name="Rectangle 114"/>
                  <p:cNvSpPr/>
                  <p:nvPr/>
                </p:nvSpPr>
                <p:spPr bwMode="auto">
                  <a:xfrm rot="5400000">
                    <a:off x="2231608" y="3372468"/>
                    <a:ext cx="485745" cy="400110"/>
                  </a:xfrm>
                  <a:prstGeom prst="rect">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he-IL" sz="2000" b="0" i="0" u="none" strike="noStrike" cap="none" normalizeH="0" baseline="0" smtClean="0">
                      <a:ln>
                        <a:noFill/>
                      </a:ln>
                      <a:solidFill>
                        <a:schemeClr val="tx1"/>
                      </a:solidFill>
                      <a:effectLst/>
                      <a:latin typeface="Comic Sans MS" pitchFamily="66" charset="0"/>
                    </a:endParaRPr>
                  </a:p>
                </p:txBody>
              </p:sp>
            </p:grpSp>
            <p:sp>
              <p:nvSpPr>
                <p:cNvPr id="116" name="Rectangle 115"/>
                <p:cNvSpPr/>
                <p:nvPr/>
              </p:nvSpPr>
              <p:spPr bwMode="auto">
                <a:xfrm rot="5400000">
                  <a:off x="1043958" y="3885892"/>
                  <a:ext cx="1294888" cy="182404"/>
                </a:xfrm>
                <a:prstGeom prst="rect">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he-IL" sz="2000" b="0" i="0" u="none" strike="noStrike" cap="none" normalizeH="0" baseline="0" smtClean="0">
                    <a:ln>
                      <a:noFill/>
                    </a:ln>
                    <a:solidFill>
                      <a:schemeClr val="tx1"/>
                    </a:solidFill>
                    <a:effectLst/>
                    <a:latin typeface="Comic Sans MS" pitchFamily="66" charset="0"/>
                  </a:endParaRPr>
                </a:p>
              </p:txBody>
            </p:sp>
          </p:grpSp>
          <p:cxnSp>
            <p:nvCxnSpPr>
              <p:cNvPr id="137" name="Straight Arrow Connector 136"/>
              <p:cNvCxnSpPr/>
              <p:nvPr/>
            </p:nvCxnSpPr>
            <p:spPr bwMode="auto">
              <a:xfrm>
                <a:off x="5334000" y="6553200"/>
                <a:ext cx="2209800" cy="0"/>
              </a:xfrm>
              <a:prstGeom prst="straightConnector1">
                <a:avLst/>
              </a:prstGeom>
              <a:noFill/>
              <a:ln w="19050" cap="flat" cmpd="sng" algn="ctr">
                <a:solidFill>
                  <a:schemeClr val="tx1"/>
                </a:solidFill>
                <a:prstDash val="solid"/>
                <a:round/>
                <a:headEnd type="none" w="med" len="med"/>
                <a:tailEnd type="arrow"/>
              </a:ln>
              <a:effectLst/>
            </p:spPr>
          </p:cxnSp>
          <p:sp>
            <p:nvSpPr>
              <p:cNvPr id="138" name="TextBox 137"/>
              <p:cNvSpPr txBox="1"/>
              <p:nvPr/>
            </p:nvSpPr>
            <p:spPr>
              <a:xfrm>
                <a:off x="7555375" y="6367046"/>
                <a:ext cx="762000" cy="338554"/>
              </a:xfrm>
              <a:prstGeom prst="rect">
                <a:avLst/>
              </a:prstGeom>
              <a:noFill/>
            </p:spPr>
            <p:txBody>
              <a:bodyPr wrap="square" rtlCol="0">
                <a:spAutoFit/>
              </a:bodyPr>
              <a:lstStyle/>
              <a:p>
                <a:r>
                  <a:rPr lang="en-US" sz="1600" dirty="0" smtClean="0"/>
                  <a:t>space</a:t>
                </a:r>
                <a:endParaRPr lang="en-US" sz="1600" dirty="0"/>
              </a:p>
            </p:txBody>
          </p:sp>
        </p:grpSp>
      </p:grpSp>
      <p:grpSp>
        <p:nvGrpSpPr>
          <p:cNvPr id="135" name="Group 134"/>
          <p:cNvGrpSpPr/>
          <p:nvPr/>
        </p:nvGrpSpPr>
        <p:grpSpPr>
          <a:xfrm>
            <a:off x="228600" y="2015925"/>
            <a:ext cx="5334000" cy="3272437"/>
            <a:chOff x="228600" y="2015925"/>
            <a:chExt cx="5334000" cy="3272437"/>
          </a:xfrm>
        </p:grpSpPr>
        <p:grpSp>
          <p:nvGrpSpPr>
            <p:cNvPr id="141" name="Group 140"/>
            <p:cNvGrpSpPr/>
            <p:nvPr/>
          </p:nvGrpSpPr>
          <p:grpSpPr>
            <a:xfrm>
              <a:off x="228600" y="2015925"/>
              <a:ext cx="5334000" cy="3272437"/>
              <a:chOff x="228600" y="2015925"/>
              <a:chExt cx="5334000" cy="3272437"/>
            </a:xfrm>
          </p:grpSpPr>
          <p:sp>
            <p:nvSpPr>
              <p:cNvPr id="11" name="Rectangle 11"/>
              <p:cNvSpPr>
                <a:spLocks noChangeArrowheads="1"/>
              </p:cNvSpPr>
              <p:nvPr/>
            </p:nvSpPr>
            <p:spPr bwMode="auto">
              <a:xfrm>
                <a:off x="228600" y="2015925"/>
                <a:ext cx="5334000" cy="400110"/>
              </a:xfrm>
              <a:prstGeom prst="rect">
                <a:avLst/>
              </a:prstGeom>
              <a:noFill/>
              <a:ln w="9525">
                <a:noFill/>
                <a:miter lim="800000"/>
                <a:headEnd/>
                <a:tailEnd/>
              </a:ln>
            </p:spPr>
            <p:txBody>
              <a:bodyPr wrap="square">
                <a:spAutoFit/>
              </a:bodyPr>
              <a:lstStyle/>
              <a:p>
                <a:pPr>
                  <a:spcBef>
                    <a:spcPct val="0"/>
                  </a:spcBef>
                  <a:spcAft>
                    <a:spcPts val="600"/>
                  </a:spcAft>
                </a:pPr>
                <a:r>
                  <a:rPr lang="en-US" dirty="0" smtClean="0">
                    <a:solidFill>
                      <a:srgbClr val="0000FF"/>
                    </a:solidFill>
                    <a:cs typeface="Times New Roman" pitchFamily="18" charset="0"/>
                  </a:rPr>
                  <a:t>Consider </a:t>
                </a:r>
                <a:r>
                  <a:rPr lang="en-US" dirty="0" err="1" smtClean="0">
                    <a:solidFill>
                      <a:srgbClr val="0000FF"/>
                    </a:solidFill>
                    <a:cs typeface="Times New Roman" pitchFamily="18" charset="0"/>
                  </a:rPr>
                  <a:t>bistability</a:t>
                </a:r>
                <a:r>
                  <a:rPr lang="en-US" dirty="0" smtClean="0">
                    <a:solidFill>
                      <a:srgbClr val="0000FF"/>
                    </a:solidFill>
                    <a:cs typeface="Times New Roman" pitchFamily="18" charset="0"/>
                  </a:rPr>
                  <a:t> of uniform states:</a:t>
                </a:r>
                <a:endParaRPr lang="en-US" dirty="0">
                  <a:solidFill>
                    <a:srgbClr val="0000FF"/>
                  </a:solidFill>
                  <a:cs typeface="Times New Roman" pitchFamily="18" charset="0"/>
                </a:endParaRPr>
              </a:p>
            </p:txBody>
          </p:sp>
          <p:graphicFrame>
            <p:nvGraphicFramePr>
              <p:cNvPr id="85" name="Object 3"/>
              <p:cNvGraphicFramePr>
                <a:graphicFrameLocks noChangeAspect="1"/>
              </p:cNvGraphicFramePr>
              <p:nvPr/>
            </p:nvGraphicFramePr>
            <p:xfrm>
              <a:off x="2965050" y="2544898"/>
              <a:ext cx="566738" cy="376238"/>
            </p:xfrm>
            <a:graphic>
              <a:graphicData uri="http://schemas.openxmlformats.org/presentationml/2006/ole">
                <mc:AlternateContent xmlns:mc="http://schemas.openxmlformats.org/markup-compatibility/2006">
                  <mc:Choice xmlns:v="urn:schemas-microsoft-com:vml" Requires="v">
                    <p:oleObj spid="_x0000_s525687" name="משוואה" r:id="rId6" imgW="241200" imgH="177480" progId="Equation.3">
                      <p:embed/>
                    </p:oleObj>
                  </mc:Choice>
                  <mc:Fallback>
                    <p:oleObj name="משוואה" r:id="rId6" imgW="241200" imgH="17748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65050" y="2544898"/>
                            <a:ext cx="566738" cy="376238"/>
                          </a:xfrm>
                          <a:prstGeom prst="rect">
                            <a:avLst/>
                          </a:prstGeom>
                          <a:solidFill>
                            <a:schemeClr val="bg1"/>
                          </a:solidFill>
                        </p:spPr>
                      </p:pic>
                    </p:oleObj>
                  </mc:Fallback>
                </mc:AlternateContent>
              </a:graphicData>
            </a:graphic>
          </p:graphicFrame>
          <p:graphicFrame>
            <p:nvGraphicFramePr>
              <p:cNvPr id="81" name="Object 4"/>
              <p:cNvGraphicFramePr>
                <a:graphicFrameLocks noChangeAspect="1"/>
              </p:cNvGraphicFramePr>
              <p:nvPr/>
            </p:nvGraphicFramePr>
            <p:xfrm>
              <a:off x="534587" y="2445150"/>
              <a:ext cx="2430463" cy="463550"/>
            </p:xfrm>
            <a:graphic>
              <a:graphicData uri="http://schemas.openxmlformats.org/presentationml/2006/ole">
                <mc:AlternateContent xmlns:mc="http://schemas.openxmlformats.org/markup-compatibility/2006">
                  <mc:Choice xmlns:v="urn:schemas-microsoft-com:vml" Requires="v">
                    <p:oleObj spid="_x0000_s525688" name="משוואה" r:id="rId8" imgW="1066680" imgH="203040" progId="Equation.3">
                      <p:embed/>
                    </p:oleObj>
                  </mc:Choice>
                  <mc:Fallback>
                    <p:oleObj name="משוואה" r:id="rId8" imgW="1066680" imgH="203040" progId="Equation.3">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4587" y="2445150"/>
                            <a:ext cx="2430463" cy="463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91" name="Group 44"/>
              <p:cNvGrpSpPr>
                <a:grpSpLocks/>
              </p:cNvGrpSpPr>
              <p:nvPr/>
            </p:nvGrpSpPr>
            <p:grpSpPr bwMode="auto">
              <a:xfrm>
                <a:off x="1898117" y="2565799"/>
                <a:ext cx="358775" cy="360363"/>
                <a:chOff x="878" y="436"/>
                <a:chExt cx="226" cy="227"/>
              </a:xfrm>
            </p:grpSpPr>
            <p:sp>
              <p:nvSpPr>
                <p:cNvPr id="92" name="Line 45"/>
                <p:cNvSpPr>
                  <a:spLocks noChangeShapeType="1"/>
                </p:cNvSpPr>
                <p:nvPr/>
              </p:nvSpPr>
              <p:spPr bwMode="auto">
                <a:xfrm>
                  <a:off x="878" y="436"/>
                  <a:ext cx="226" cy="227"/>
                </a:xfrm>
                <a:prstGeom prst="line">
                  <a:avLst/>
                </a:prstGeom>
                <a:noFill/>
                <a:ln w="19050">
                  <a:solidFill>
                    <a:srgbClr val="FF3300"/>
                  </a:solidFill>
                  <a:round/>
                  <a:headEnd/>
                  <a:tailEnd/>
                </a:ln>
              </p:spPr>
              <p:txBody>
                <a:bodyPr/>
                <a:lstStyle/>
                <a:p>
                  <a:endParaRPr lang="en-US"/>
                </a:p>
              </p:txBody>
            </p:sp>
            <p:sp>
              <p:nvSpPr>
                <p:cNvPr id="93" name="Line 46"/>
                <p:cNvSpPr>
                  <a:spLocks noChangeShapeType="1"/>
                </p:cNvSpPr>
                <p:nvPr/>
              </p:nvSpPr>
              <p:spPr bwMode="auto">
                <a:xfrm flipH="1">
                  <a:off x="878" y="436"/>
                  <a:ext cx="226" cy="227"/>
                </a:xfrm>
                <a:prstGeom prst="line">
                  <a:avLst/>
                </a:prstGeom>
                <a:noFill/>
                <a:ln w="19050">
                  <a:solidFill>
                    <a:srgbClr val="FF3300"/>
                  </a:solidFill>
                  <a:round/>
                  <a:headEnd/>
                  <a:tailEnd/>
                </a:ln>
              </p:spPr>
              <p:txBody>
                <a:bodyPr/>
                <a:lstStyle/>
                <a:p>
                  <a:endParaRPr lang="en-US"/>
                </a:p>
              </p:txBody>
            </p:sp>
          </p:grpSp>
          <p:grpSp>
            <p:nvGrpSpPr>
              <p:cNvPr id="80" name="Group 79"/>
              <p:cNvGrpSpPr/>
              <p:nvPr/>
            </p:nvGrpSpPr>
            <p:grpSpPr>
              <a:xfrm>
                <a:off x="494502" y="2962256"/>
                <a:ext cx="3848898" cy="2326106"/>
                <a:chOff x="884202" y="990600"/>
                <a:chExt cx="3848898" cy="2326106"/>
              </a:xfrm>
            </p:grpSpPr>
            <p:grpSp>
              <p:nvGrpSpPr>
                <p:cNvPr id="78" name="Group 77"/>
                <p:cNvGrpSpPr/>
                <p:nvPr/>
              </p:nvGrpSpPr>
              <p:grpSpPr>
                <a:xfrm>
                  <a:off x="884202" y="990600"/>
                  <a:ext cx="3532524" cy="2326106"/>
                  <a:chOff x="179388" y="2882899"/>
                  <a:chExt cx="4271262" cy="2455334"/>
                </a:xfrm>
              </p:grpSpPr>
              <p:sp>
                <p:nvSpPr>
                  <p:cNvPr id="40" name="Freeform 9"/>
                  <p:cNvSpPr>
                    <a:spLocks/>
                  </p:cNvSpPr>
                  <p:nvPr/>
                </p:nvSpPr>
                <p:spPr bwMode="auto">
                  <a:xfrm>
                    <a:off x="486662" y="4341330"/>
                    <a:ext cx="3963988" cy="1588"/>
                  </a:xfrm>
                  <a:custGeom>
                    <a:avLst/>
                    <a:gdLst>
                      <a:gd name="T0" fmla="*/ 0 w 2497"/>
                      <a:gd name="T1" fmla="*/ 0 h 1"/>
                      <a:gd name="T2" fmla="*/ 3963988 w 2497"/>
                      <a:gd name="T3" fmla="*/ 1588 h 1"/>
                      <a:gd name="T4" fmla="*/ 0 60000 65536"/>
                      <a:gd name="T5" fmla="*/ 0 60000 65536"/>
                      <a:gd name="T6" fmla="*/ 0 w 2497"/>
                      <a:gd name="T7" fmla="*/ 0 h 1"/>
                      <a:gd name="T8" fmla="*/ 2497 w 2497"/>
                      <a:gd name="T9" fmla="*/ 1 h 1"/>
                    </a:gdLst>
                    <a:ahLst/>
                    <a:cxnLst>
                      <a:cxn ang="T4">
                        <a:pos x="T0" y="T1"/>
                      </a:cxn>
                      <a:cxn ang="T5">
                        <a:pos x="T2" y="T3"/>
                      </a:cxn>
                    </a:cxnLst>
                    <a:rect l="T6" t="T7" r="T8" b="T9"/>
                    <a:pathLst>
                      <a:path w="2497" h="1">
                        <a:moveTo>
                          <a:pt x="0" y="0"/>
                        </a:moveTo>
                        <a:lnTo>
                          <a:pt x="2497" y="1"/>
                        </a:lnTo>
                      </a:path>
                    </a:pathLst>
                  </a:custGeom>
                  <a:noFill/>
                  <a:ln w="12700">
                    <a:solidFill>
                      <a:schemeClr val="tx1"/>
                    </a:solidFill>
                    <a:round/>
                    <a:headEnd type="none" w="med" len="med"/>
                    <a:tailEnd type="arrow" w="med" len="med"/>
                  </a:ln>
                </p:spPr>
                <p:txBody>
                  <a:bodyPr>
                    <a:spAutoFit/>
                  </a:bodyPr>
                  <a:lstStyle/>
                  <a:p>
                    <a:endParaRPr lang="en-US"/>
                  </a:p>
                </p:txBody>
              </p:sp>
              <p:sp>
                <p:nvSpPr>
                  <p:cNvPr id="41" name="Line 10"/>
                  <p:cNvSpPr>
                    <a:spLocks noChangeShapeType="1"/>
                  </p:cNvSpPr>
                  <p:nvPr/>
                </p:nvSpPr>
                <p:spPr bwMode="auto">
                  <a:xfrm flipV="1">
                    <a:off x="2415511" y="3204633"/>
                    <a:ext cx="0" cy="2133600"/>
                  </a:xfrm>
                  <a:prstGeom prst="line">
                    <a:avLst/>
                  </a:prstGeom>
                  <a:noFill/>
                  <a:ln w="12700">
                    <a:solidFill>
                      <a:schemeClr val="tx1"/>
                    </a:solidFill>
                    <a:round/>
                    <a:headEnd type="none" w="med" len="med"/>
                    <a:tailEnd type="arrow" w="med" len="med"/>
                  </a:ln>
                </p:spPr>
                <p:txBody>
                  <a:bodyPr>
                    <a:spAutoFit/>
                  </a:bodyPr>
                  <a:lstStyle/>
                  <a:p>
                    <a:endParaRPr lang="en-US"/>
                  </a:p>
                </p:txBody>
              </p:sp>
              <p:sp>
                <p:nvSpPr>
                  <p:cNvPr id="42" name="Text Box 11"/>
                  <p:cNvSpPr txBox="1">
                    <a:spLocks noChangeArrowheads="1"/>
                  </p:cNvSpPr>
                  <p:nvPr/>
                </p:nvSpPr>
                <p:spPr bwMode="auto">
                  <a:xfrm>
                    <a:off x="1874337" y="2882899"/>
                    <a:ext cx="457200" cy="457200"/>
                  </a:xfrm>
                  <a:prstGeom prst="rect">
                    <a:avLst/>
                  </a:prstGeom>
                  <a:noFill/>
                  <a:ln w="9525">
                    <a:noFill/>
                    <a:miter lim="800000"/>
                    <a:headEnd/>
                    <a:tailEnd/>
                  </a:ln>
                </p:spPr>
                <p:txBody>
                  <a:bodyPr>
                    <a:spAutoFit/>
                  </a:bodyPr>
                  <a:lstStyle/>
                  <a:p>
                    <a:pPr algn="l" rtl="0" eaLnBrk="0" hangingPunct="0">
                      <a:spcBef>
                        <a:spcPct val="50000"/>
                      </a:spcBef>
                    </a:pPr>
                    <a:r>
                      <a:rPr lang="en-US" altLang="en-US" sz="2400" i="1" dirty="0">
                        <a:latin typeface="+mj-lt"/>
                        <a:cs typeface="Levenim MT" pitchFamily="2" charset="-79"/>
                        <a:sym typeface="Math1" pitchFamily="2" charset="2"/>
                      </a:rPr>
                      <a:t>u</a:t>
                    </a:r>
                    <a:endParaRPr lang="en-US" altLang="en-US" sz="2400" i="1" baseline="-25000" dirty="0">
                      <a:latin typeface="+mj-lt"/>
                      <a:cs typeface="Levenim MT" pitchFamily="2" charset="-79"/>
                      <a:sym typeface="Math1" pitchFamily="2" charset="2"/>
                    </a:endParaRPr>
                  </a:p>
                </p:txBody>
              </p:sp>
              <p:grpSp>
                <p:nvGrpSpPr>
                  <p:cNvPr id="50" name="Group 52"/>
                  <p:cNvGrpSpPr>
                    <a:grpSpLocks/>
                  </p:cNvGrpSpPr>
                  <p:nvPr/>
                </p:nvGrpSpPr>
                <p:grpSpPr bwMode="auto">
                  <a:xfrm>
                    <a:off x="179388" y="3505200"/>
                    <a:ext cx="4075113" cy="1676400"/>
                    <a:chOff x="113" y="712"/>
                    <a:chExt cx="2567" cy="1056"/>
                  </a:xfrm>
                </p:grpSpPr>
                <p:grpSp>
                  <p:nvGrpSpPr>
                    <p:cNvPr id="51" name="Group 6"/>
                    <p:cNvGrpSpPr>
                      <a:grpSpLocks/>
                    </p:cNvGrpSpPr>
                    <p:nvPr/>
                  </p:nvGrpSpPr>
                  <p:grpSpPr bwMode="auto">
                    <a:xfrm>
                      <a:off x="424" y="712"/>
                      <a:ext cx="2256" cy="1056"/>
                      <a:chOff x="3358" y="960"/>
                      <a:chExt cx="1730" cy="1488"/>
                    </a:xfrm>
                  </p:grpSpPr>
                  <p:sp>
                    <p:nvSpPr>
                      <p:cNvPr id="68" name="Freeform 7"/>
                      <p:cNvSpPr>
                        <a:spLocks/>
                      </p:cNvSpPr>
                      <p:nvPr/>
                    </p:nvSpPr>
                    <p:spPr bwMode="auto">
                      <a:xfrm>
                        <a:off x="3809" y="960"/>
                        <a:ext cx="1279" cy="768"/>
                      </a:xfrm>
                      <a:custGeom>
                        <a:avLst/>
                        <a:gdLst>
                          <a:gd name="T0" fmla="*/ 1279 w 1279"/>
                          <a:gd name="T1" fmla="*/ 0 h 768"/>
                          <a:gd name="T2" fmla="*/ 895 w 1279"/>
                          <a:gd name="T3" fmla="*/ 48 h 768"/>
                          <a:gd name="T4" fmla="*/ 499 w 1279"/>
                          <a:gd name="T5" fmla="*/ 129 h 768"/>
                          <a:gd name="T6" fmla="*/ 175 w 1279"/>
                          <a:gd name="T7" fmla="*/ 240 h 768"/>
                          <a:gd name="T8" fmla="*/ 31 w 1279"/>
                          <a:gd name="T9" fmla="*/ 336 h 768"/>
                          <a:gd name="T10" fmla="*/ 2 w 1279"/>
                          <a:gd name="T11" fmla="*/ 437 h 768"/>
                          <a:gd name="T12" fmla="*/ 42 w 1279"/>
                          <a:gd name="T13" fmla="*/ 523 h 768"/>
                          <a:gd name="T14" fmla="*/ 215 w 1279"/>
                          <a:gd name="T15" fmla="*/ 642 h 768"/>
                          <a:gd name="T16" fmla="*/ 373 w 1279"/>
                          <a:gd name="T17" fmla="*/ 729 h 768"/>
                          <a:gd name="T18" fmla="*/ 460 w 1279"/>
                          <a:gd name="T19" fmla="*/ 768 h 7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9"/>
                          <a:gd name="T31" fmla="*/ 0 h 768"/>
                          <a:gd name="T32" fmla="*/ 1279 w 1279"/>
                          <a:gd name="T33" fmla="*/ 768 h 7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9" h="768">
                            <a:moveTo>
                              <a:pt x="1279" y="0"/>
                            </a:moveTo>
                            <a:cubicBezTo>
                              <a:pt x="1151" y="12"/>
                              <a:pt x="1025" y="26"/>
                              <a:pt x="895" y="48"/>
                            </a:cubicBezTo>
                            <a:cubicBezTo>
                              <a:pt x="765" y="70"/>
                              <a:pt x="619" y="97"/>
                              <a:pt x="499" y="129"/>
                            </a:cubicBezTo>
                            <a:cubicBezTo>
                              <a:pt x="379" y="161"/>
                              <a:pt x="253" y="206"/>
                              <a:pt x="175" y="240"/>
                            </a:cubicBezTo>
                            <a:cubicBezTo>
                              <a:pt x="97" y="274"/>
                              <a:pt x="60" y="303"/>
                              <a:pt x="31" y="336"/>
                            </a:cubicBezTo>
                            <a:cubicBezTo>
                              <a:pt x="2" y="369"/>
                              <a:pt x="0" y="406"/>
                              <a:pt x="2" y="437"/>
                            </a:cubicBezTo>
                            <a:cubicBezTo>
                              <a:pt x="4" y="468"/>
                              <a:pt x="6" y="489"/>
                              <a:pt x="42" y="523"/>
                            </a:cubicBezTo>
                            <a:cubicBezTo>
                              <a:pt x="78" y="557"/>
                              <a:pt x="160" y="608"/>
                              <a:pt x="215" y="642"/>
                            </a:cubicBezTo>
                            <a:cubicBezTo>
                              <a:pt x="270" y="676"/>
                              <a:pt x="332" y="708"/>
                              <a:pt x="373" y="729"/>
                            </a:cubicBezTo>
                            <a:cubicBezTo>
                              <a:pt x="414" y="750"/>
                              <a:pt x="442" y="760"/>
                              <a:pt x="460" y="768"/>
                            </a:cubicBezTo>
                          </a:path>
                        </a:pathLst>
                      </a:custGeom>
                      <a:noFill/>
                      <a:ln w="38100" cap="flat" cmpd="sng">
                        <a:solidFill>
                          <a:schemeClr val="tx1"/>
                        </a:solidFill>
                        <a:prstDash val="solid"/>
                        <a:round/>
                        <a:headEnd/>
                        <a:tailEnd/>
                      </a:ln>
                    </p:spPr>
                    <p:txBody>
                      <a:bodyPr>
                        <a:spAutoFit/>
                      </a:bodyPr>
                      <a:lstStyle/>
                      <a:p>
                        <a:endParaRPr lang="en-US"/>
                      </a:p>
                    </p:txBody>
                  </p:sp>
                  <p:sp>
                    <p:nvSpPr>
                      <p:cNvPr id="69" name="Freeform 8"/>
                      <p:cNvSpPr>
                        <a:spLocks/>
                      </p:cNvSpPr>
                      <p:nvPr/>
                    </p:nvSpPr>
                    <p:spPr bwMode="auto">
                      <a:xfrm>
                        <a:off x="3358" y="1704"/>
                        <a:ext cx="1289" cy="744"/>
                      </a:xfrm>
                      <a:custGeom>
                        <a:avLst/>
                        <a:gdLst>
                          <a:gd name="T0" fmla="*/ 0 w 1289"/>
                          <a:gd name="T1" fmla="*/ 744 h 744"/>
                          <a:gd name="T2" fmla="*/ 384 w 1289"/>
                          <a:gd name="T3" fmla="*/ 696 h 744"/>
                          <a:gd name="T4" fmla="*/ 780 w 1289"/>
                          <a:gd name="T5" fmla="*/ 615 h 744"/>
                          <a:gd name="T6" fmla="*/ 1104 w 1289"/>
                          <a:gd name="T7" fmla="*/ 504 h 744"/>
                          <a:gd name="T8" fmla="*/ 1234 w 1289"/>
                          <a:gd name="T9" fmla="*/ 426 h 744"/>
                          <a:gd name="T10" fmla="*/ 1289 w 1289"/>
                          <a:gd name="T11" fmla="*/ 332 h 744"/>
                          <a:gd name="T12" fmla="*/ 1237 w 1289"/>
                          <a:gd name="T13" fmla="*/ 221 h 744"/>
                          <a:gd name="T14" fmla="*/ 1064 w 1289"/>
                          <a:gd name="T15" fmla="*/ 102 h 744"/>
                          <a:gd name="T16" fmla="*/ 942 w 1289"/>
                          <a:gd name="T17" fmla="*/ 40 h 744"/>
                          <a:gd name="T18" fmla="*/ 863 w 1289"/>
                          <a:gd name="T19" fmla="*/ 0 h 7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89"/>
                          <a:gd name="T31" fmla="*/ 0 h 744"/>
                          <a:gd name="T32" fmla="*/ 1289 w 1289"/>
                          <a:gd name="T33" fmla="*/ 744 h 7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89" h="744">
                            <a:moveTo>
                              <a:pt x="0" y="744"/>
                            </a:moveTo>
                            <a:cubicBezTo>
                              <a:pt x="128" y="732"/>
                              <a:pt x="254" y="718"/>
                              <a:pt x="384" y="696"/>
                            </a:cubicBezTo>
                            <a:cubicBezTo>
                              <a:pt x="514" y="674"/>
                              <a:pt x="660" y="647"/>
                              <a:pt x="780" y="615"/>
                            </a:cubicBezTo>
                            <a:cubicBezTo>
                              <a:pt x="900" y="583"/>
                              <a:pt x="1028" y="535"/>
                              <a:pt x="1104" y="504"/>
                            </a:cubicBezTo>
                            <a:cubicBezTo>
                              <a:pt x="1180" y="473"/>
                              <a:pt x="1203" y="455"/>
                              <a:pt x="1234" y="426"/>
                            </a:cubicBezTo>
                            <a:cubicBezTo>
                              <a:pt x="1265" y="397"/>
                              <a:pt x="1289" y="366"/>
                              <a:pt x="1289" y="332"/>
                            </a:cubicBezTo>
                            <a:cubicBezTo>
                              <a:pt x="1289" y="298"/>
                              <a:pt x="1274" y="259"/>
                              <a:pt x="1237" y="221"/>
                            </a:cubicBezTo>
                            <a:cubicBezTo>
                              <a:pt x="1200" y="183"/>
                              <a:pt x="1113" y="132"/>
                              <a:pt x="1064" y="102"/>
                            </a:cubicBezTo>
                            <a:cubicBezTo>
                              <a:pt x="1015" y="72"/>
                              <a:pt x="975" y="57"/>
                              <a:pt x="942" y="40"/>
                            </a:cubicBezTo>
                            <a:cubicBezTo>
                              <a:pt x="909" y="23"/>
                              <a:pt x="879" y="8"/>
                              <a:pt x="863" y="0"/>
                            </a:cubicBezTo>
                          </a:path>
                        </a:pathLst>
                      </a:custGeom>
                      <a:noFill/>
                      <a:ln w="38100" cap="flat" cmpd="sng">
                        <a:solidFill>
                          <a:schemeClr val="tx1"/>
                        </a:solidFill>
                        <a:prstDash val="solid"/>
                        <a:round/>
                        <a:headEnd/>
                        <a:tailEnd/>
                      </a:ln>
                    </p:spPr>
                    <p:txBody>
                      <a:bodyPr>
                        <a:spAutoFit/>
                      </a:bodyPr>
                      <a:lstStyle/>
                      <a:p>
                        <a:endParaRPr lang="en-US"/>
                      </a:p>
                    </p:txBody>
                  </p:sp>
                </p:grpSp>
                <p:grpSp>
                  <p:nvGrpSpPr>
                    <p:cNvPr id="52" name="Group 51"/>
                    <p:cNvGrpSpPr>
                      <a:grpSpLocks/>
                    </p:cNvGrpSpPr>
                    <p:nvPr/>
                  </p:nvGrpSpPr>
                  <p:grpSpPr bwMode="auto">
                    <a:xfrm>
                      <a:off x="113" y="979"/>
                      <a:ext cx="1996" cy="532"/>
                      <a:chOff x="113" y="979"/>
                      <a:chExt cx="1996" cy="532"/>
                    </a:xfrm>
                  </p:grpSpPr>
                  <p:grpSp>
                    <p:nvGrpSpPr>
                      <p:cNvPr id="53" name="Group 44"/>
                      <p:cNvGrpSpPr>
                        <a:grpSpLocks/>
                      </p:cNvGrpSpPr>
                      <p:nvPr/>
                    </p:nvGrpSpPr>
                    <p:grpSpPr bwMode="auto">
                      <a:xfrm>
                        <a:off x="113" y="979"/>
                        <a:ext cx="1905" cy="532"/>
                        <a:chOff x="113" y="979"/>
                        <a:chExt cx="1905" cy="532"/>
                      </a:xfrm>
                    </p:grpSpPr>
                    <p:grpSp>
                      <p:nvGrpSpPr>
                        <p:cNvPr id="56" name="Group 38"/>
                        <p:cNvGrpSpPr>
                          <a:grpSpLocks/>
                        </p:cNvGrpSpPr>
                        <p:nvPr/>
                      </p:nvGrpSpPr>
                      <p:grpSpPr bwMode="auto">
                        <a:xfrm>
                          <a:off x="1111" y="979"/>
                          <a:ext cx="378" cy="255"/>
                          <a:chOff x="1111" y="979"/>
                          <a:chExt cx="378" cy="255"/>
                        </a:xfrm>
                      </p:grpSpPr>
                      <p:sp>
                        <p:nvSpPr>
                          <p:cNvPr id="64" name="Rectangle 32"/>
                          <p:cNvSpPr>
                            <a:spLocks noChangeArrowheads="1"/>
                          </p:cNvSpPr>
                          <p:nvPr/>
                        </p:nvSpPr>
                        <p:spPr bwMode="auto">
                          <a:xfrm rot="1037747">
                            <a:off x="1111" y="981"/>
                            <a:ext cx="45" cy="227"/>
                          </a:xfrm>
                          <a:prstGeom prst="rect">
                            <a:avLst/>
                          </a:prstGeom>
                          <a:solidFill>
                            <a:schemeClr val="bg1"/>
                          </a:solidFill>
                          <a:ln w="9525">
                            <a:noFill/>
                            <a:miter lim="800000"/>
                            <a:headEnd/>
                            <a:tailEnd/>
                          </a:ln>
                        </p:spPr>
                        <p:txBody>
                          <a:bodyPr wrap="none" anchor="ctr"/>
                          <a:lstStyle/>
                          <a:p>
                            <a:endParaRPr lang="en-US"/>
                          </a:p>
                        </p:txBody>
                      </p:sp>
                      <p:sp>
                        <p:nvSpPr>
                          <p:cNvPr id="65" name="Rectangle 33"/>
                          <p:cNvSpPr>
                            <a:spLocks noChangeArrowheads="1"/>
                          </p:cNvSpPr>
                          <p:nvPr/>
                        </p:nvSpPr>
                        <p:spPr bwMode="auto">
                          <a:xfrm rot="1037747">
                            <a:off x="1228" y="1003"/>
                            <a:ext cx="45" cy="227"/>
                          </a:xfrm>
                          <a:prstGeom prst="rect">
                            <a:avLst/>
                          </a:prstGeom>
                          <a:solidFill>
                            <a:schemeClr val="bg1"/>
                          </a:solidFill>
                          <a:ln w="9525">
                            <a:noFill/>
                            <a:miter lim="800000"/>
                            <a:headEnd/>
                            <a:tailEnd/>
                          </a:ln>
                        </p:spPr>
                        <p:txBody>
                          <a:bodyPr wrap="none" anchor="ctr"/>
                          <a:lstStyle/>
                          <a:p>
                            <a:endParaRPr lang="en-US"/>
                          </a:p>
                        </p:txBody>
                      </p:sp>
                      <p:sp>
                        <p:nvSpPr>
                          <p:cNvPr id="66" name="Rectangle 34"/>
                          <p:cNvSpPr>
                            <a:spLocks noChangeArrowheads="1"/>
                          </p:cNvSpPr>
                          <p:nvPr/>
                        </p:nvSpPr>
                        <p:spPr bwMode="auto">
                          <a:xfrm rot="1037747">
                            <a:off x="1337" y="979"/>
                            <a:ext cx="45" cy="227"/>
                          </a:xfrm>
                          <a:prstGeom prst="rect">
                            <a:avLst/>
                          </a:prstGeom>
                          <a:solidFill>
                            <a:schemeClr val="bg1"/>
                          </a:solidFill>
                          <a:ln w="9525">
                            <a:noFill/>
                            <a:miter lim="800000"/>
                            <a:headEnd/>
                            <a:tailEnd/>
                          </a:ln>
                        </p:spPr>
                        <p:txBody>
                          <a:bodyPr wrap="none" anchor="ctr"/>
                          <a:lstStyle/>
                          <a:p>
                            <a:endParaRPr lang="en-US"/>
                          </a:p>
                        </p:txBody>
                      </p:sp>
                      <p:sp>
                        <p:nvSpPr>
                          <p:cNvPr id="67" name="Rectangle 35"/>
                          <p:cNvSpPr>
                            <a:spLocks noChangeArrowheads="1"/>
                          </p:cNvSpPr>
                          <p:nvPr/>
                        </p:nvSpPr>
                        <p:spPr bwMode="auto">
                          <a:xfrm rot="1037747">
                            <a:off x="1446" y="1109"/>
                            <a:ext cx="43" cy="125"/>
                          </a:xfrm>
                          <a:prstGeom prst="rect">
                            <a:avLst/>
                          </a:prstGeom>
                          <a:solidFill>
                            <a:schemeClr val="bg1"/>
                          </a:solidFill>
                          <a:ln w="9525">
                            <a:noFill/>
                            <a:miter lim="800000"/>
                            <a:headEnd/>
                            <a:tailEnd/>
                          </a:ln>
                        </p:spPr>
                        <p:txBody>
                          <a:bodyPr wrap="none" anchor="ctr"/>
                          <a:lstStyle/>
                          <a:p>
                            <a:endParaRPr lang="en-US"/>
                          </a:p>
                        </p:txBody>
                      </p:sp>
                    </p:grpSp>
                    <p:sp>
                      <p:nvSpPr>
                        <p:cNvPr id="57" name="Rectangle 36"/>
                        <p:cNvSpPr>
                          <a:spLocks noChangeArrowheads="1"/>
                        </p:cNvSpPr>
                        <p:nvPr/>
                      </p:nvSpPr>
                      <p:spPr bwMode="auto">
                        <a:xfrm rot="1037747">
                          <a:off x="1973" y="1253"/>
                          <a:ext cx="45" cy="227"/>
                        </a:xfrm>
                        <a:prstGeom prst="rect">
                          <a:avLst/>
                        </a:prstGeom>
                        <a:solidFill>
                          <a:schemeClr val="bg1"/>
                        </a:solidFill>
                        <a:ln w="9525">
                          <a:noFill/>
                          <a:miter lim="800000"/>
                          <a:headEnd/>
                          <a:tailEnd/>
                        </a:ln>
                      </p:spPr>
                      <p:txBody>
                        <a:bodyPr wrap="none" anchor="ctr"/>
                        <a:lstStyle/>
                        <a:p>
                          <a:endParaRPr lang="en-US"/>
                        </a:p>
                      </p:txBody>
                    </p:sp>
                    <p:sp>
                      <p:nvSpPr>
                        <p:cNvPr id="58" name="Rectangle 37"/>
                        <p:cNvSpPr>
                          <a:spLocks noChangeArrowheads="1"/>
                        </p:cNvSpPr>
                        <p:nvPr/>
                      </p:nvSpPr>
                      <p:spPr bwMode="auto">
                        <a:xfrm rot="1037747">
                          <a:off x="1855" y="1284"/>
                          <a:ext cx="45" cy="227"/>
                        </a:xfrm>
                        <a:prstGeom prst="rect">
                          <a:avLst/>
                        </a:prstGeom>
                        <a:solidFill>
                          <a:schemeClr val="bg1"/>
                        </a:solidFill>
                        <a:ln w="9525">
                          <a:noFill/>
                          <a:miter lim="800000"/>
                          <a:headEnd/>
                          <a:tailEnd/>
                        </a:ln>
                      </p:spPr>
                      <p:txBody>
                        <a:bodyPr wrap="none" anchor="ctr"/>
                        <a:lstStyle/>
                        <a:p>
                          <a:endParaRPr lang="en-US"/>
                        </a:p>
                      </p:txBody>
                    </p:sp>
                    <p:grpSp>
                      <p:nvGrpSpPr>
                        <p:cNvPr id="59" name="Group 39"/>
                        <p:cNvGrpSpPr>
                          <a:grpSpLocks/>
                        </p:cNvGrpSpPr>
                        <p:nvPr/>
                      </p:nvGrpSpPr>
                      <p:grpSpPr bwMode="auto">
                        <a:xfrm>
                          <a:off x="113" y="1117"/>
                          <a:ext cx="1678" cy="363"/>
                          <a:chOff x="-250" y="981"/>
                          <a:chExt cx="1678" cy="363"/>
                        </a:xfrm>
                      </p:grpSpPr>
                      <p:sp>
                        <p:nvSpPr>
                          <p:cNvPr id="60" name="Rectangle 40"/>
                          <p:cNvSpPr>
                            <a:spLocks noChangeArrowheads="1"/>
                          </p:cNvSpPr>
                          <p:nvPr/>
                        </p:nvSpPr>
                        <p:spPr bwMode="auto">
                          <a:xfrm rot="1037747">
                            <a:off x="-250" y="981"/>
                            <a:ext cx="45" cy="227"/>
                          </a:xfrm>
                          <a:prstGeom prst="rect">
                            <a:avLst/>
                          </a:prstGeom>
                          <a:solidFill>
                            <a:schemeClr val="bg1"/>
                          </a:solidFill>
                          <a:ln w="9525">
                            <a:noFill/>
                            <a:miter lim="800000"/>
                            <a:headEnd/>
                            <a:tailEnd/>
                          </a:ln>
                        </p:spPr>
                        <p:txBody>
                          <a:bodyPr wrap="none" anchor="ctr"/>
                          <a:lstStyle/>
                          <a:p>
                            <a:endParaRPr lang="en-US"/>
                          </a:p>
                        </p:txBody>
                      </p:sp>
                      <p:sp>
                        <p:nvSpPr>
                          <p:cNvPr id="61" name="Rectangle 41"/>
                          <p:cNvSpPr>
                            <a:spLocks noChangeArrowheads="1"/>
                          </p:cNvSpPr>
                          <p:nvPr/>
                        </p:nvSpPr>
                        <p:spPr bwMode="auto">
                          <a:xfrm rot="1037747">
                            <a:off x="1188" y="1106"/>
                            <a:ext cx="35" cy="120"/>
                          </a:xfrm>
                          <a:prstGeom prst="rect">
                            <a:avLst/>
                          </a:prstGeom>
                          <a:solidFill>
                            <a:schemeClr val="bg1"/>
                          </a:solidFill>
                          <a:ln w="9525">
                            <a:noFill/>
                            <a:miter lim="800000"/>
                            <a:headEnd/>
                            <a:tailEnd/>
                          </a:ln>
                        </p:spPr>
                        <p:txBody>
                          <a:bodyPr wrap="none" anchor="ctr"/>
                          <a:lstStyle/>
                          <a:p>
                            <a:endParaRPr lang="en-US"/>
                          </a:p>
                        </p:txBody>
                      </p:sp>
                      <p:sp>
                        <p:nvSpPr>
                          <p:cNvPr id="62" name="Rectangle 42"/>
                          <p:cNvSpPr>
                            <a:spLocks noChangeArrowheads="1"/>
                          </p:cNvSpPr>
                          <p:nvPr/>
                        </p:nvSpPr>
                        <p:spPr bwMode="auto">
                          <a:xfrm rot="1037747">
                            <a:off x="1277" y="1105"/>
                            <a:ext cx="45" cy="227"/>
                          </a:xfrm>
                          <a:prstGeom prst="rect">
                            <a:avLst/>
                          </a:prstGeom>
                          <a:solidFill>
                            <a:schemeClr val="bg1"/>
                          </a:solidFill>
                          <a:ln w="9525">
                            <a:noFill/>
                            <a:miter lim="800000"/>
                            <a:headEnd/>
                            <a:tailEnd/>
                          </a:ln>
                        </p:spPr>
                        <p:txBody>
                          <a:bodyPr wrap="none" anchor="ctr"/>
                          <a:lstStyle/>
                          <a:p>
                            <a:endParaRPr lang="en-US"/>
                          </a:p>
                        </p:txBody>
                      </p:sp>
                      <p:sp>
                        <p:nvSpPr>
                          <p:cNvPr id="63" name="Rectangle 43"/>
                          <p:cNvSpPr>
                            <a:spLocks noChangeArrowheads="1"/>
                          </p:cNvSpPr>
                          <p:nvPr/>
                        </p:nvSpPr>
                        <p:spPr bwMode="auto">
                          <a:xfrm rot="1037747">
                            <a:off x="1383" y="1117"/>
                            <a:ext cx="45" cy="227"/>
                          </a:xfrm>
                          <a:prstGeom prst="rect">
                            <a:avLst/>
                          </a:prstGeom>
                          <a:solidFill>
                            <a:schemeClr val="bg1"/>
                          </a:solidFill>
                          <a:ln w="9525">
                            <a:noFill/>
                            <a:miter lim="800000"/>
                            <a:headEnd/>
                            <a:tailEnd/>
                          </a:ln>
                        </p:spPr>
                        <p:txBody>
                          <a:bodyPr wrap="none" anchor="ctr"/>
                          <a:lstStyle/>
                          <a:p>
                            <a:endParaRPr lang="en-US"/>
                          </a:p>
                        </p:txBody>
                      </p:sp>
                    </p:grpSp>
                  </p:grpSp>
                  <p:sp>
                    <p:nvSpPr>
                      <p:cNvPr id="54" name="Rectangle 49"/>
                      <p:cNvSpPr>
                        <a:spLocks noChangeArrowheads="1"/>
                      </p:cNvSpPr>
                      <p:nvPr/>
                    </p:nvSpPr>
                    <p:spPr bwMode="auto">
                      <a:xfrm rot="1729720">
                        <a:off x="2064" y="1389"/>
                        <a:ext cx="45" cy="91"/>
                      </a:xfrm>
                      <a:prstGeom prst="rect">
                        <a:avLst/>
                      </a:prstGeom>
                      <a:solidFill>
                        <a:schemeClr val="bg1"/>
                      </a:solidFill>
                      <a:ln w="9525">
                        <a:noFill/>
                        <a:miter lim="800000"/>
                        <a:headEnd/>
                        <a:tailEnd/>
                      </a:ln>
                    </p:spPr>
                    <p:txBody>
                      <a:bodyPr wrap="none" anchor="ctr"/>
                      <a:lstStyle/>
                      <a:p>
                        <a:endParaRPr lang="en-US"/>
                      </a:p>
                    </p:txBody>
                  </p:sp>
                  <p:sp>
                    <p:nvSpPr>
                      <p:cNvPr id="55" name="Rectangle 50"/>
                      <p:cNvSpPr>
                        <a:spLocks noChangeArrowheads="1"/>
                      </p:cNvSpPr>
                      <p:nvPr/>
                    </p:nvSpPr>
                    <p:spPr bwMode="auto">
                      <a:xfrm rot="1729720">
                        <a:off x="1020" y="1026"/>
                        <a:ext cx="45" cy="91"/>
                      </a:xfrm>
                      <a:prstGeom prst="rect">
                        <a:avLst/>
                      </a:prstGeom>
                      <a:solidFill>
                        <a:schemeClr val="bg1"/>
                      </a:solidFill>
                      <a:ln w="9525">
                        <a:noFill/>
                        <a:miter lim="800000"/>
                        <a:headEnd/>
                        <a:tailEnd/>
                      </a:ln>
                    </p:spPr>
                    <p:txBody>
                      <a:bodyPr wrap="none" anchor="ctr"/>
                      <a:lstStyle/>
                      <a:p>
                        <a:endParaRPr lang="en-US"/>
                      </a:p>
                    </p:txBody>
                  </p:sp>
                </p:grpSp>
              </p:grpSp>
            </p:grpSp>
            <p:sp>
              <p:nvSpPr>
                <p:cNvPr id="79" name="Text Box 11"/>
                <p:cNvSpPr txBox="1">
                  <a:spLocks noChangeArrowheads="1"/>
                </p:cNvSpPr>
                <p:nvPr/>
              </p:nvSpPr>
              <p:spPr bwMode="auto">
                <a:xfrm>
                  <a:off x="4354975" y="2285999"/>
                  <a:ext cx="378125" cy="461665"/>
                </a:xfrm>
                <a:prstGeom prst="rect">
                  <a:avLst/>
                </a:prstGeom>
                <a:noFill/>
                <a:ln w="9525">
                  <a:noFill/>
                  <a:miter lim="800000"/>
                  <a:headEnd/>
                  <a:tailEnd/>
                </a:ln>
              </p:spPr>
              <p:txBody>
                <a:bodyPr>
                  <a:spAutoFit/>
                </a:bodyPr>
                <a:lstStyle/>
                <a:p>
                  <a:pPr algn="l" rtl="0" eaLnBrk="0" hangingPunct="0">
                    <a:spcBef>
                      <a:spcPct val="50000"/>
                    </a:spcBef>
                  </a:pPr>
                  <a:r>
                    <a:rPr lang="en-US" altLang="en-US" sz="2400" i="1" dirty="0" smtClean="0">
                      <a:latin typeface="+mj-lt"/>
                      <a:cs typeface="Levenim MT" pitchFamily="2" charset="-79"/>
                      <a:sym typeface="Math1" pitchFamily="2" charset="2"/>
                    </a:rPr>
                    <a:t>b</a:t>
                  </a:r>
                  <a:endParaRPr lang="en-US" altLang="en-US" sz="2400" i="1" baseline="-25000" dirty="0">
                    <a:latin typeface="+mj-lt"/>
                    <a:cs typeface="Levenim MT" pitchFamily="2" charset="-79"/>
                    <a:sym typeface="Math1" pitchFamily="2" charset="2"/>
                  </a:endParaRPr>
                </a:p>
              </p:txBody>
            </p:sp>
          </p:grpSp>
        </p:grpSp>
        <p:sp>
          <p:nvSpPr>
            <p:cNvPr id="108" name="TextBox 107"/>
            <p:cNvSpPr txBox="1"/>
            <p:nvPr/>
          </p:nvSpPr>
          <p:spPr>
            <a:xfrm>
              <a:off x="3429000" y="2996625"/>
              <a:ext cx="685800" cy="584775"/>
            </a:xfrm>
            <a:prstGeom prst="rect">
              <a:avLst/>
            </a:prstGeom>
            <a:noFill/>
          </p:spPr>
          <p:txBody>
            <a:bodyPr wrap="square" rtlCol="0">
              <a:spAutoFit/>
            </a:bodyPr>
            <a:lstStyle/>
            <a:p>
              <a:r>
                <a:rPr lang="en-US" sz="3200" i="1" dirty="0" smtClean="0">
                  <a:solidFill>
                    <a:srgbClr val="0000FF"/>
                  </a:solidFill>
                  <a:latin typeface="+mj-lt"/>
                </a:rPr>
                <a:t>u</a:t>
              </a:r>
              <a:r>
                <a:rPr lang="en-US" sz="3200" i="1" baseline="-25000" dirty="0" smtClean="0">
                  <a:solidFill>
                    <a:srgbClr val="0000FF"/>
                  </a:solidFill>
                  <a:latin typeface="+mj-lt"/>
                </a:rPr>
                <a:t>+</a:t>
              </a:r>
              <a:endParaRPr lang="en-US" sz="3200" i="1" dirty="0">
                <a:solidFill>
                  <a:srgbClr val="0000FF"/>
                </a:solidFill>
                <a:latin typeface="+mj-lt"/>
              </a:endParaRPr>
            </a:p>
          </p:txBody>
        </p:sp>
        <p:sp>
          <p:nvSpPr>
            <p:cNvPr id="120" name="TextBox 119"/>
            <p:cNvSpPr txBox="1"/>
            <p:nvPr/>
          </p:nvSpPr>
          <p:spPr>
            <a:xfrm>
              <a:off x="838200" y="4572000"/>
              <a:ext cx="685800" cy="584775"/>
            </a:xfrm>
            <a:prstGeom prst="rect">
              <a:avLst/>
            </a:prstGeom>
            <a:noFill/>
          </p:spPr>
          <p:txBody>
            <a:bodyPr wrap="square" rtlCol="0">
              <a:spAutoFit/>
            </a:bodyPr>
            <a:lstStyle/>
            <a:p>
              <a:r>
                <a:rPr lang="en-US" sz="3200" i="1" dirty="0" smtClean="0">
                  <a:solidFill>
                    <a:srgbClr val="FF6600"/>
                  </a:solidFill>
                  <a:latin typeface="+mj-lt"/>
                </a:rPr>
                <a:t>u</a:t>
              </a:r>
              <a:r>
                <a:rPr lang="en-US" sz="3200" i="1" baseline="-25000" dirty="0" smtClean="0">
                  <a:solidFill>
                    <a:srgbClr val="FF6600"/>
                  </a:solidFill>
                  <a:latin typeface="+mj-lt"/>
                </a:rPr>
                <a:t>-</a:t>
              </a:r>
              <a:endParaRPr lang="en-US" sz="3200" i="1" dirty="0">
                <a:solidFill>
                  <a:srgbClr val="FF6600"/>
                </a:solidFill>
                <a:latin typeface="+mj-lt"/>
              </a:endParaRPr>
            </a:p>
          </p:txBody>
        </p:sp>
      </p:grpSp>
      <p:grpSp>
        <p:nvGrpSpPr>
          <p:cNvPr id="136" name="Group 135"/>
          <p:cNvGrpSpPr/>
          <p:nvPr/>
        </p:nvGrpSpPr>
        <p:grpSpPr>
          <a:xfrm>
            <a:off x="457200" y="2373775"/>
            <a:ext cx="9482138" cy="3143187"/>
            <a:chOff x="457200" y="2373775"/>
            <a:chExt cx="9482138" cy="3143187"/>
          </a:xfrm>
        </p:grpSpPr>
        <p:grpSp>
          <p:nvGrpSpPr>
            <p:cNvPr id="149" name="Group 148"/>
            <p:cNvGrpSpPr/>
            <p:nvPr/>
          </p:nvGrpSpPr>
          <p:grpSpPr>
            <a:xfrm>
              <a:off x="457200" y="2373775"/>
              <a:ext cx="9482138" cy="3143187"/>
              <a:chOff x="423862" y="2373775"/>
              <a:chExt cx="9482138" cy="3143187"/>
            </a:xfrm>
          </p:grpSpPr>
          <p:grpSp>
            <p:nvGrpSpPr>
              <p:cNvPr id="77" name="Group 76"/>
              <p:cNvGrpSpPr/>
              <p:nvPr/>
            </p:nvGrpSpPr>
            <p:grpSpPr>
              <a:xfrm>
                <a:off x="5257800" y="3002362"/>
                <a:ext cx="4648200" cy="2514600"/>
                <a:chOff x="3276600" y="533400"/>
                <a:chExt cx="4648200" cy="2514600"/>
              </a:xfrm>
            </p:grpSpPr>
            <p:grpSp>
              <p:nvGrpSpPr>
                <p:cNvPr id="10" name="Group 74"/>
                <p:cNvGrpSpPr/>
                <p:nvPr/>
              </p:nvGrpSpPr>
              <p:grpSpPr>
                <a:xfrm>
                  <a:off x="3504132" y="990600"/>
                  <a:ext cx="3704972" cy="1763713"/>
                  <a:chOff x="5978325" y="762000"/>
                  <a:chExt cx="1698825" cy="1763713"/>
                </a:xfrm>
              </p:grpSpPr>
              <p:grpSp>
                <p:nvGrpSpPr>
                  <p:cNvPr id="18" name="Group 35"/>
                  <p:cNvGrpSpPr>
                    <a:grpSpLocks/>
                  </p:cNvGrpSpPr>
                  <p:nvPr/>
                </p:nvGrpSpPr>
                <p:grpSpPr bwMode="auto">
                  <a:xfrm>
                    <a:off x="6037262" y="762000"/>
                    <a:ext cx="1365250" cy="1763713"/>
                    <a:chOff x="4559" y="3278"/>
                    <a:chExt cx="511" cy="624"/>
                  </a:xfrm>
                </p:grpSpPr>
                <p:sp>
                  <p:nvSpPr>
                    <p:cNvPr id="26" name="Freeform 36"/>
                    <p:cNvSpPr>
                      <a:spLocks/>
                    </p:cNvSpPr>
                    <p:nvPr/>
                  </p:nvSpPr>
                  <p:spPr bwMode="auto">
                    <a:xfrm>
                      <a:off x="4561" y="3278"/>
                      <a:ext cx="509" cy="317"/>
                    </a:xfrm>
                    <a:custGeom>
                      <a:avLst/>
                      <a:gdLst>
                        <a:gd name="T0" fmla="*/ 5 w 779"/>
                        <a:gd name="T1" fmla="*/ 317 h 725"/>
                        <a:gd name="T2" fmla="*/ 5 w 779"/>
                        <a:gd name="T3" fmla="*/ 278 h 725"/>
                        <a:gd name="T4" fmla="*/ 34 w 779"/>
                        <a:gd name="T5" fmla="*/ 218 h 725"/>
                        <a:gd name="T6" fmla="*/ 94 w 779"/>
                        <a:gd name="T7" fmla="*/ 158 h 725"/>
                        <a:gd name="T8" fmla="*/ 152 w 779"/>
                        <a:gd name="T9" fmla="*/ 119 h 725"/>
                        <a:gd name="T10" fmla="*/ 241 w 779"/>
                        <a:gd name="T11" fmla="*/ 79 h 725"/>
                        <a:gd name="T12" fmla="*/ 359 w 779"/>
                        <a:gd name="T13" fmla="*/ 39 h 725"/>
                        <a:gd name="T14" fmla="*/ 507 w 779"/>
                        <a:gd name="T15" fmla="*/ 0 h 725"/>
                        <a:gd name="T16" fmla="*/ 0 60000 65536"/>
                        <a:gd name="T17" fmla="*/ 0 60000 65536"/>
                        <a:gd name="T18" fmla="*/ 0 60000 65536"/>
                        <a:gd name="T19" fmla="*/ 0 60000 65536"/>
                        <a:gd name="T20" fmla="*/ 0 60000 65536"/>
                        <a:gd name="T21" fmla="*/ 0 60000 65536"/>
                        <a:gd name="T22" fmla="*/ 0 60000 65536"/>
                        <a:gd name="T23" fmla="*/ 0 60000 65536"/>
                        <a:gd name="T24" fmla="*/ 0 w 779"/>
                        <a:gd name="T25" fmla="*/ 0 h 725"/>
                        <a:gd name="T26" fmla="*/ 779 w 779"/>
                        <a:gd name="T27" fmla="*/ 725 h 7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79" h="725">
                          <a:moveTo>
                            <a:pt x="8" y="725"/>
                          </a:moveTo>
                          <a:cubicBezTo>
                            <a:pt x="4" y="699"/>
                            <a:pt x="0" y="673"/>
                            <a:pt x="8" y="635"/>
                          </a:cubicBezTo>
                          <a:cubicBezTo>
                            <a:pt x="16" y="597"/>
                            <a:pt x="30" y="545"/>
                            <a:pt x="53" y="499"/>
                          </a:cubicBezTo>
                          <a:cubicBezTo>
                            <a:pt x="76" y="453"/>
                            <a:pt x="114" y="400"/>
                            <a:pt x="144" y="362"/>
                          </a:cubicBezTo>
                          <a:cubicBezTo>
                            <a:pt x="174" y="324"/>
                            <a:pt x="196" y="302"/>
                            <a:pt x="234" y="272"/>
                          </a:cubicBezTo>
                          <a:cubicBezTo>
                            <a:pt x="272" y="242"/>
                            <a:pt x="318" y="211"/>
                            <a:pt x="371" y="181"/>
                          </a:cubicBezTo>
                          <a:cubicBezTo>
                            <a:pt x="424" y="151"/>
                            <a:pt x="484" y="120"/>
                            <a:pt x="552" y="90"/>
                          </a:cubicBezTo>
                          <a:cubicBezTo>
                            <a:pt x="620" y="60"/>
                            <a:pt x="741" y="15"/>
                            <a:pt x="779" y="0"/>
                          </a:cubicBezTo>
                        </a:path>
                      </a:pathLst>
                    </a:custGeom>
                    <a:noFill/>
                    <a:ln w="38100" cmpd="sng">
                      <a:solidFill>
                        <a:schemeClr val="tx1"/>
                      </a:solidFill>
                      <a:round/>
                      <a:headEnd/>
                      <a:tailEnd/>
                    </a:ln>
                  </p:spPr>
                  <p:txBody>
                    <a:bodyPr/>
                    <a:lstStyle/>
                    <a:p>
                      <a:endParaRPr lang="en-US"/>
                    </a:p>
                  </p:txBody>
                </p:sp>
                <p:sp>
                  <p:nvSpPr>
                    <p:cNvPr id="27" name="Freeform 37"/>
                    <p:cNvSpPr>
                      <a:spLocks/>
                    </p:cNvSpPr>
                    <p:nvPr/>
                  </p:nvSpPr>
                  <p:spPr bwMode="auto">
                    <a:xfrm flipV="1">
                      <a:off x="4559" y="3585"/>
                      <a:ext cx="509" cy="317"/>
                    </a:xfrm>
                    <a:custGeom>
                      <a:avLst/>
                      <a:gdLst>
                        <a:gd name="T0" fmla="*/ 5 w 779"/>
                        <a:gd name="T1" fmla="*/ 317 h 725"/>
                        <a:gd name="T2" fmla="*/ 5 w 779"/>
                        <a:gd name="T3" fmla="*/ 278 h 725"/>
                        <a:gd name="T4" fmla="*/ 34 w 779"/>
                        <a:gd name="T5" fmla="*/ 218 h 725"/>
                        <a:gd name="T6" fmla="*/ 94 w 779"/>
                        <a:gd name="T7" fmla="*/ 158 h 725"/>
                        <a:gd name="T8" fmla="*/ 152 w 779"/>
                        <a:gd name="T9" fmla="*/ 119 h 725"/>
                        <a:gd name="T10" fmla="*/ 241 w 779"/>
                        <a:gd name="T11" fmla="*/ 79 h 725"/>
                        <a:gd name="T12" fmla="*/ 359 w 779"/>
                        <a:gd name="T13" fmla="*/ 39 h 725"/>
                        <a:gd name="T14" fmla="*/ 507 w 779"/>
                        <a:gd name="T15" fmla="*/ 0 h 725"/>
                        <a:gd name="T16" fmla="*/ 0 60000 65536"/>
                        <a:gd name="T17" fmla="*/ 0 60000 65536"/>
                        <a:gd name="T18" fmla="*/ 0 60000 65536"/>
                        <a:gd name="T19" fmla="*/ 0 60000 65536"/>
                        <a:gd name="T20" fmla="*/ 0 60000 65536"/>
                        <a:gd name="T21" fmla="*/ 0 60000 65536"/>
                        <a:gd name="T22" fmla="*/ 0 60000 65536"/>
                        <a:gd name="T23" fmla="*/ 0 60000 65536"/>
                        <a:gd name="T24" fmla="*/ 0 w 779"/>
                        <a:gd name="T25" fmla="*/ 0 h 725"/>
                        <a:gd name="T26" fmla="*/ 779 w 779"/>
                        <a:gd name="T27" fmla="*/ 725 h 7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79" h="725">
                          <a:moveTo>
                            <a:pt x="8" y="725"/>
                          </a:moveTo>
                          <a:cubicBezTo>
                            <a:pt x="4" y="699"/>
                            <a:pt x="0" y="673"/>
                            <a:pt x="8" y="635"/>
                          </a:cubicBezTo>
                          <a:cubicBezTo>
                            <a:pt x="16" y="597"/>
                            <a:pt x="30" y="545"/>
                            <a:pt x="53" y="499"/>
                          </a:cubicBezTo>
                          <a:cubicBezTo>
                            <a:pt x="76" y="453"/>
                            <a:pt x="114" y="400"/>
                            <a:pt x="144" y="362"/>
                          </a:cubicBezTo>
                          <a:cubicBezTo>
                            <a:pt x="174" y="324"/>
                            <a:pt x="196" y="302"/>
                            <a:pt x="234" y="272"/>
                          </a:cubicBezTo>
                          <a:cubicBezTo>
                            <a:pt x="272" y="242"/>
                            <a:pt x="318" y="211"/>
                            <a:pt x="371" y="181"/>
                          </a:cubicBezTo>
                          <a:cubicBezTo>
                            <a:pt x="424" y="151"/>
                            <a:pt x="484" y="120"/>
                            <a:pt x="552" y="90"/>
                          </a:cubicBezTo>
                          <a:cubicBezTo>
                            <a:pt x="620" y="60"/>
                            <a:pt x="741" y="15"/>
                            <a:pt x="779" y="0"/>
                          </a:cubicBezTo>
                        </a:path>
                      </a:pathLst>
                    </a:custGeom>
                    <a:noFill/>
                    <a:ln w="38100" cmpd="sng">
                      <a:solidFill>
                        <a:schemeClr val="tx1"/>
                      </a:solidFill>
                      <a:round/>
                      <a:headEnd/>
                      <a:tailEnd/>
                    </a:ln>
                  </p:spPr>
                  <p:txBody>
                    <a:bodyPr/>
                    <a:lstStyle/>
                    <a:p>
                      <a:endParaRPr lang="en-US"/>
                    </a:p>
                  </p:txBody>
                </p:sp>
              </p:grpSp>
              <p:sp>
                <p:nvSpPr>
                  <p:cNvPr id="20" name="Line 53"/>
                  <p:cNvSpPr>
                    <a:spLocks noChangeShapeType="1"/>
                  </p:cNvSpPr>
                  <p:nvPr/>
                </p:nvSpPr>
                <p:spPr bwMode="auto">
                  <a:xfrm>
                    <a:off x="6308725" y="2098675"/>
                    <a:ext cx="1368425" cy="0"/>
                  </a:xfrm>
                  <a:prstGeom prst="line">
                    <a:avLst/>
                  </a:prstGeom>
                  <a:noFill/>
                  <a:ln w="38100">
                    <a:solidFill>
                      <a:schemeClr val="tx1"/>
                    </a:solidFill>
                    <a:prstDash val="dash"/>
                    <a:round/>
                    <a:headEnd/>
                    <a:tailEnd/>
                  </a:ln>
                </p:spPr>
                <p:txBody>
                  <a:bodyPr/>
                  <a:lstStyle/>
                  <a:p>
                    <a:endParaRPr lang="en-US"/>
                  </a:p>
                </p:txBody>
              </p:sp>
              <p:cxnSp>
                <p:nvCxnSpPr>
                  <p:cNvPr id="21" name="Straight Connector 20"/>
                  <p:cNvCxnSpPr/>
                  <p:nvPr/>
                </p:nvCxnSpPr>
                <p:spPr bwMode="auto">
                  <a:xfrm>
                    <a:off x="5978325" y="1634925"/>
                    <a:ext cx="152400" cy="0"/>
                  </a:xfrm>
                  <a:prstGeom prst="line">
                    <a:avLst/>
                  </a:prstGeom>
                  <a:noFill/>
                  <a:ln w="57150" cap="flat" cmpd="sng" algn="ctr">
                    <a:solidFill>
                      <a:schemeClr val="bg1"/>
                    </a:solidFill>
                    <a:prstDash val="solid"/>
                    <a:round/>
                    <a:headEnd type="none" w="med" len="med"/>
                    <a:tailEnd type="none" w="med" len="med"/>
                  </a:ln>
                  <a:effectLst/>
                </p:spPr>
              </p:cxnSp>
              <p:cxnSp>
                <p:nvCxnSpPr>
                  <p:cNvPr id="22" name="Straight Connector 21"/>
                  <p:cNvCxnSpPr/>
                  <p:nvPr/>
                </p:nvCxnSpPr>
                <p:spPr bwMode="auto">
                  <a:xfrm>
                    <a:off x="6019800" y="1775750"/>
                    <a:ext cx="152400" cy="0"/>
                  </a:xfrm>
                  <a:prstGeom prst="line">
                    <a:avLst/>
                  </a:prstGeom>
                  <a:noFill/>
                  <a:ln w="57150" cap="flat" cmpd="sng" algn="ctr">
                    <a:solidFill>
                      <a:schemeClr val="bg1"/>
                    </a:solidFill>
                    <a:prstDash val="solid"/>
                    <a:round/>
                    <a:headEnd type="none" w="med" len="med"/>
                    <a:tailEnd type="none" w="med" len="med"/>
                  </a:ln>
                  <a:effectLst/>
                </p:spPr>
              </p:cxnSp>
              <p:cxnSp>
                <p:nvCxnSpPr>
                  <p:cNvPr id="23" name="Straight Connector 22"/>
                  <p:cNvCxnSpPr/>
                  <p:nvPr/>
                </p:nvCxnSpPr>
                <p:spPr bwMode="auto">
                  <a:xfrm>
                    <a:off x="6096000" y="1905000"/>
                    <a:ext cx="152400" cy="0"/>
                  </a:xfrm>
                  <a:prstGeom prst="line">
                    <a:avLst/>
                  </a:prstGeom>
                  <a:noFill/>
                  <a:ln w="57150" cap="flat" cmpd="sng" algn="ctr">
                    <a:solidFill>
                      <a:schemeClr val="bg1"/>
                    </a:solidFill>
                    <a:prstDash val="solid"/>
                    <a:round/>
                    <a:headEnd type="none" w="med" len="med"/>
                    <a:tailEnd type="none" w="med" len="med"/>
                  </a:ln>
                  <a:effectLst/>
                </p:spPr>
              </p:cxnSp>
              <p:cxnSp>
                <p:nvCxnSpPr>
                  <p:cNvPr id="24" name="Straight Connector 23"/>
                  <p:cNvCxnSpPr/>
                  <p:nvPr/>
                </p:nvCxnSpPr>
                <p:spPr bwMode="auto">
                  <a:xfrm>
                    <a:off x="6137475" y="2015925"/>
                    <a:ext cx="152400" cy="0"/>
                  </a:xfrm>
                  <a:prstGeom prst="line">
                    <a:avLst/>
                  </a:prstGeom>
                  <a:noFill/>
                  <a:ln w="57150" cap="flat" cmpd="sng" algn="ctr">
                    <a:solidFill>
                      <a:schemeClr val="bg1"/>
                    </a:solidFill>
                    <a:prstDash val="solid"/>
                    <a:round/>
                    <a:headEnd type="none" w="med" len="med"/>
                    <a:tailEnd type="none" w="med" len="med"/>
                  </a:ln>
                  <a:effectLst/>
                </p:spPr>
              </p:cxnSp>
              <p:cxnSp>
                <p:nvCxnSpPr>
                  <p:cNvPr id="25" name="Straight Connector 24"/>
                  <p:cNvCxnSpPr/>
                  <p:nvPr/>
                </p:nvCxnSpPr>
                <p:spPr bwMode="auto">
                  <a:xfrm>
                    <a:off x="6587925" y="2209800"/>
                    <a:ext cx="152400" cy="0"/>
                  </a:xfrm>
                  <a:prstGeom prst="line">
                    <a:avLst/>
                  </a:prstGeom>
                  <a:noFill/>
                  <a:ln w="57150" cap="flat" cmpd="sng" algn="ctr">
                    <a:solidFill>
                      <a:schemeClr val="bg1"/>
                    </a:solidFill>
                    <a:prstDash val="solid"/>
                    <a:round/>
                    <a:headEnd type="none" w="med" len="med"/>
                    <a:tailEnd type="none" w="med" len="med"/>
                  </a:ln>
                  <a:effectLst/>
                </p:spPr>
              </p:cxnSp>
            </p:grpSp>
            <p:cxnSp>
              <p:nvCxnSpPr>
                <p:cNvPr id="13" name="Straight Arrow Connector 12"/>
                <p:cNvCxnSpPr/>
                <p:nvPr/>
              </p:nvCxnSpPr>
              <p:spPr bwMode="auto">
                <a:xfrm flipV="1">
                  <a:off x="4229686" y="838200"/>
                  <a:ext cx="0" cy="2057400"/>
                </a:xfrm>
                <a:prstGeom prst="straightConnector1">
                  <a:avLst/>
                </a:prstGeom>
                <a:noFill/>
                <a:ln w="12700" cap="flat" cmpd="sng" algn="ctr">
                  <a:solidFill>
                    <a:schemeClr val="tx1"/>
                  </a:solidFill>
                  <a:prstDash val="solid"/>
                  <a:round/>
                  <a:headEnd type="none" w="med" len="med"/>
                  <a:tailEnd type="arrow"/>
                </a:ln>
                <a:effectLst/>
              </p:spPr>
            </p:cxnSp>
            <p:sp>
              <p:nvSpPr>
                <p:cNvPr id="14" name="Text Box 11"/>
                <p:cNvSpPr txBox="1">
                  <a:spLocks noChangeArrowheads="1"/>
                </p:cNvSpPr>
                <p:nvPr/>
              </p:nvSpPr>
              <p:spPr bwMode="auto">
                <a:xfrm>
                  <a:off x="3860409" y="533400"/>
                  <a:ext cx="406791" cy="457200"/>
                </a:xfrm>
                <a:prstGeom prst="rect">
                  <a:avLst/>
                </a:prstGeom>
                <a:noFill/>
                <a:ln w="9525">
                  <a:noFill/>
                  <a:miter lim="800000"/>
                  <a:headEnd/>
                  <a:tailEnd/>
                </a:ln>
              </p:spPr>
              <p:txBody>
                <a:bodyPr wrap="square">
                  <a:spAutoFit/>
                </a:bodyPr>
                <a:lstStyle/>
                <a:p>
                  <a:pPr algn="l" rtl="0" eaLnBrk="0" hangingPunct="0">
                    <a:spcBef>
                      <a:spcPct val="50000"/>
                    </a:spcBef>
                  </a:pPr>
                  <a:r>
                    <a:rPr lang="en-US" altLang="en-US" sz="2400" i="1" dirty="0">
                      <a:latin typeface="+mj-lt"/>
                      <a:cs typeface="Levenim MT" pitchFamily="2" charset="-79"/>
                      <a:sym typeface="Math1" pitchFamily="2" charset="2"/>
                    </a:rPr>
                    <a:t>u</a:t>
                  </a:r>
                  <a:endParaRPr lang="en-US" altLang="en-US" sz="2400" i="1" baseline="-25000" dirty="0">
                    <a:latin typeface="+mj-lt"/>
                    <a:cs typeface="Levenim MT" pitchFamily="2" charset="-79"/>
                    <a:sym typeface="Math1" pitchFamily="2" charset="2"/>
                  </a:endParaRPr>
                </a:p>
              </p:txBody>
            </p:sp>
            <p:cxnSp>
              <p:nvCxnSpPr>
                <p:cNvPr id="17" name="Straight Connector 16"/>
                <p:cNvCxnSpPr/>
                <p:nvPr/>
              </p:nvCxnSpPr>
              <p:spPr bwMode="auto">
                <a:xfrm>
                  <a:off x="3631809" y="2286000"/>
                  <a:ext cx="0" cy="76200"/>
                </a:xfrm>
                <a:prstGeom prst="line">
                  <a:avLst/>
                </a:prstGeom>
                <a:noFill/>
                <a:ln w="19050" cap="flat" cmpd="sng" algn="ctr">
                  <a:solidFill>
                    <a:schemeClr val="tx1"/>
                  </a:solidFill>
                  <a:prstDash val="solid"/>
                  <a:round/>
                  <a:headEnd type="none" w="med" len="med"/>
                  <a:tailEnd type="none" w="med" len="med"/>
                </a:ln>
                <a:effectLst/>
              </p:spPr>
            </p:cxnSp>
            <p:cxnSp>
              <p:nvCxnSpPr>
                <p:cNvPr id="39" name="Straight Connector 38"/>
                <p:cNvCxnSpPr/>
                <p:nvPr/>
              </p:nvCxnSpPr>
              <p:spPr bwMode="auto">
                <a:xfrm flipH="1">
                  <a:off x="3311325" y="2327475"/>
                  <a:ext cx="914400" cy="0"/>
                </a:xfrm>
                <a:prstGeom prst="line">
                  <a:avLst/>
                </a:prstGeom>
                <a:noFill/>
                <a:ln w="34925" cap="flat" cmpd="sng" algn="ctr">
                  <a:solidFill>
                    <a:schemeClr val="tx1"/>
                  </a:solidFill>
                  <a:prstDash val="solid"/>
                  <a:round/>
                  <a:headEnd type="none" w="med" len="med"/>
                  <a:tailEnd type="none" w="med" len="med"/>
                </a:ln>
                <a:effectLst/>
              </p:spPr>
            </p:cxnSp>
            <p:sp>
              <p:nvSpPr>
                <p:cNvPr id="70" name="Rectangle 69"/>
                <p:cNvSpPr/>
                <p:nvPr/>
              </p:nvSpPr>
              <p:spPr bwMode="auto">
                <a:xfrm>
                  <a:off x="5334000" y="838200"/>
                  <a:ext cx="2590800" cy="2209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he-IL" sz="2000" b="0" i="0" u="none" strike="noStrike" cap="none" normalizeH="0" baseline="0" smtClean="0">
                    <a:ln>
                      <a:noFill/>
                    </a:ln>
                    <a:solidFill>
                      <a:schemeClr val="tx1"/>
                    </a:solidFill>
                    <a:effectLst/>
                    <a:latin typeface="Comic Sans MS" pitchFamily="66" charset="0"/>
                  </a:endParaRPr>
                </a:p>
              </p:txBody>
            </p:sp>
            <p:cxnSp>
              <p:nvCxnSpPr>
                <p:cNvPr id="73" name="Straight Arrow Connector 72"/>
                <p:cNvCxnSpPr/>
                <p:nvPr/>
              </p:nvCxnSpPr>
              <p:spPr bwMode="auto">
                <a:xfrm>
                  <a:off x="3276600" y="2327475"/>
                  <a:ext cx="2209800" cy="0"/>
                </a:xfrm>
                <a:prstGeom prst="straightConnector1">
                  <a:avLst/>
                </a:prstGeom>
                <a:noFill/>
                <a:ln w="12700" cap="flat" cmpd="sng" algn="ctr">
                  <a:solidFill>
                    <a:schemeClr val="tx1"/>
                  </a:solidFill>
                  <a:prstDash val="solid"/>
                  <a:round/>
                  <a:headEnd type="none" w="med" len="med"/>
                  <a:tailEnd type="arrow"/>
                </a:ln>
                <a:effectLst/>
              </p:spPr>
            </p:cxnSp>
            <p:graphicFrame>
              <p:nvGraphicFramePr>
                <p:cNvPr id="8" name="Object 20"/>
                <p:cNvGraphicFramePr>
                  <a:graphicFrameLocks noChangeAspect="1"/>
                </p:cNvGraphicFramePr>
                <p:nvPr/>
              </p:nvGraphicFramePr>
              <p:xfrm>
                <a:off x="5486400" y="2293937"/>
                <a:ext cx="602859" cy="373063"/>
              </p:xfrm>
              <a:graphic>
                <a:graphicData uri="http://schemas.openxmlformats.org/presentationml/2006/ole">
                  <mc:AlternateContent xmlns:mc="http://schemas.openxmlformats.org/markup-compatibility/2006">
                    <mc:Choice xmlns:v="urn:schemas-microsoft-com:vml" Requires="v">
                      <p:oleObj spid="_x0000_s525689" name="משוואה" r:id="rId10" imgW="139680" imgH="177480" progId="Equation.3">
                        <p:embed/>
                      </p:oleObj>
                    </mc:Choice>
                    <mc:Fallback>
                      <p:oleObj name="משוואה" r:id="rId10" imgW="139680" imgH="177480" progId="Equation.3">
                        <p:embed/>
                        <p:pic>
                          <p:nvPicPr>
                            <p:cNvPr id="0" name="Object 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0" y="2293937"/>
                              <a:ext cx="602859" cy="373063"/>
                            </a:xfrm>
                            <a:prstGeom prst="rect">
                              <a:avLst/>
                            </a:prstGeom>
                            <a:solidFill>
                              <a:schemeClr val="bg1"/>
                            </a:solidFill>
                          </p:spPr>
                        </p:pic>
                      </p:oleObj>
                    </mc:Fallback>
                  </mc:AlternateContent>
                </a:graphicData>
              </a:graphic>
            </p:graphicFrame>
          </p:grpSp>
          <p:grpSp>
            <p:nvGrpSpPr>
              <p:cNvPr id="148" name="Group 147"/>
              <p:cNvGrpSpPr/>
              <p:nvPr/>
            </p:nvGrpSpPr>
            <p:grpSpPr>
              <a:xfrm>
                <a:off x="423862" y="2373775"/>
                <a:ext cx="3081338" cy="685800"/>
                <a:chOff x="-3962400" y="2362200"/>
                <a:chExt cx="3081338" cy="685800"/>
              </a:xfrm>
            </p:grpSpPr>
            <p:sp>
              <p:nvSpPr>
                <p:cNvPr id="147" name="Rectangle 146"/>
                <p:cNvSpPr/>
                <p:nvPr/>
              </p:nvSpPr>
              <p:spPr bwMode="auto">
                <a:xfrm>
                  <a:off x="-3962400" y="2362200"/>
                  <a:ext cx="2514600" cy="685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grpSp>
              <p:nvGrpSpPr>
                <p:cNvPr id="146" name="Group 145"/>
                <p:cNvGrpSpPr/>
                <p:nvPr/>
              </p:nvGrpSpPr>
              <p:grpSpPr>
                <a:xfrm>
                  <a:off x="-3886200" y="2438400"/>
                  <a:ext cx="3005138" cy="476113"/>
                  <a:chOff x="-3200400" y="2597550"/>
                  <a:chExt cx="3005138" cy="476113"/>
                </a:xfrm>
              </p:grpSpPr>
              <p:graphicFrame>
                <p:nvGraphicFramePr>
                  <p:cNvPr id="142" name="Object 3"/>
                  <p:cNvGraphicFramePr>
                    <a:graphicFrameLocks noChangeAspect="1"/>
                  </p:cNvGraphicFramePr>
                  <p:nvPr/>
                </p:nvGraphicFramePr>
                <p:xfrm>
                  <a:off x="-762000" y="2697298"/>
                  <a:ext cx="566738" cy="376238"/>
                </p:xfrm>
                <a:graphic>
                  <a:graphicData uri="http://schemas.openxmlformats.org/presentationml/2006/ole">
                    <mc:AlternateContent xmlns:mc="http://schemas.openxmlformats.org/markup-compatibility/2006">
                      <mc:Choice xmlns:v="urn:schemas-microsoft-com:vml" Requires="v">
                        <p:oleObj spid="_x0000_s525690" name="משוואה" r:id="rId12" imgW="241200" imgH="177480" progId="Equation.3">
                          <p:embed/>
                        </p:oleObj>
                      </mc:Choice>
                      <mc:Fallback>
                        <p:oleObj name="משוואה" r:id="rId12" imgW="241200" imgH="177480" progId="Equation.3">
                          <p:embed/>
                          <p:pic>
                            <p:nvPicPr>
                              <p:cNvPr id="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2697298"/>
                                <a:ext cx="566738" cy="376238"/>
                              </a:xfrm>
                              <a:prstGeom prst="rect">
                                <a:avLst/>
                              </a:prstGeom>
                              <a:solidFill>
                                <a:schemeClr val="bg1"/>
                              </a:solidFill>
                            </p:spPr>
                          </p:pic>
                        </p:oleObj>
                      </mc:Fallback>
                    </mc:AlternateContent>
                  </a:graphicData>
                </a:graphic>
              </p:graphicFrame>
              <p:graphicFrame>
                <p:nvGraphicFramePr>
                  <p:cNvPr id="143" name="Object 4"/>
                  <p:cNvGraphicFramePr>
                    <a:graphicFrameLocks noChangeAspect="1"/>
                  </p:cNvGraphicFramePr>
                  <p:nvPr>
                    <p:extLst>
                      <p:ext uri="{D42A27DB-BD31-4B8C-83A1-F6EECF244321}">
                        <p14:modId xmlns:p14="http://schemas.microsoft.com/office/powerpoint/2010/main" val="4177240886"/>
                      </p:ext>
                    </p:extLst>
                  </p:nvPr>
                </p:nvGraphicFramePr>
                <p:xfrm>
                  <a:off x="-3200400" y="2597550"/>
                  <a:ext cx="2430463" cy="463550"/>
                </p:xfrm>
                <a:graphic>
                  <a:graphicData uri="http://schemas.openxmlformats.org/presentationml/2006/ole">
                    <mc:AlternateContent xmlns:mc="http://schemas.openxmlformats.org/markup-compatibility/2006">
                      <mc:Choice xmlns:v="urn:schemas-microsoft-com:vml" Requires="v">
                        <p:oleObj spid="_x0000_s525691" name="משוואה" r:id="rId13" imgW="1066680" imgH="203040" progId="Equation.3">
                          <p:embed/>
                        </p:oleObj>
                      </mc:Choice>
                      <mc:Fallback>
                        <p:oleObj name="משוואה" r:id="rId13" imgW="1066680" imgH="203040" progId="Equation.3">
                          <p:embed/>
                          <p:pic>
                            <p:nvPicPr>
                              <p:cNvPr id="0" name="Picture 11"/>
                              <p:cNvPicPr>
                                <a:picLocks noChangeAspect="1" noChangeArrowheads="1"/>
                              </p:cNvPicPr>
                              <p:nvPr/>
                            </p:nvPicPr>
                            <p:blipFill>
                              <a:blip r:embed="rId14"/>
                              <a:srcRect/>
                              <a:stretch>
                                <a:fillRect/>
                              </a:stretch>
                            </p:blipFill>
                            <p:spPr bwMode="auto">
                              <a:xfrm>
                                <a:off x="-3200400" y="2597550"/>
                                <a:ext cx="2430463" cy="463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4" name="Line 45"/>
                  <p:cNvSpPr>
                    <a:spLocks noChangeShapeType="1"/>
                  </p:cNvSpPr>
                  <p:nvPr/>
                </p:nvSpPr>
                <p:spPr bwMode="auto">
                  <a:xfrm>
                    <a:off x="-1120775" y="2713300"/>
                    <a:ext cx="358775" cy="360363"/>
                  </a:xfrm>
                  <a:prstGeom prst="line">
                    <a:avLst/>
                  </a:prstGeom>
                  <a:noFill/>
                  <a:ln w="19050">
                    <a:solidFill>
                      <a:srgbClr val="FF3300"/>
                    </a:solidFill>
                    <a:round/>
                    <a:headEnd/>
                    <a:tailEnd/>
                  </a:ln>
                </p:spPr>
                <p:txBody>
                  <a:bodyPr/>
                  <a:lstStyle/>
                  <a:p>
                    <a:endParaRPr lang="en-US"/>
                  </a:p>
                </p:txBody>
              </p:sp>
              <p:sp>
                <p:nvSpPr>
                  <p:cNvPr id="145" name="Line 46"/>
                  <p:cNvSpPr>
                    <a:spLocks noChangeShapeType="1"/>
                  </p:cNvSpPr>
                  <p:nvPr/>
                </p:nvSpPr>
                <p:spPr bwMode="auto">
                  <a:xfrm flipH="1">
                    <a:off x="-1120775" y="2713300"/>
                    <a:ext cx="358775" cy="360363"/>
                  </a:xfrm>
                  <a:prstGeom prst="line">
                    <a:avLst/>
                  </a:prstGeom>
                  <a:noFill/>
                  <a:ln w="19050">
                    <a:solidFill>
                      <a:srgbClr val="FF3300"/>
                    </a:solidFill>
                    <a:round/>
                    <a:headEnd/>
                    <a:tailEnd/>
                  </a:ln>
                </p:spPr>
                <p:txBody>
                  <a:bodyPr/>
                  <a:lstStyle/>
                  <a:p>
                    <a:endParaRPr lang="en-US"/>
                  </a:p>
                </p:txBody>
              </p:sp>
            </p:grpSp>
          </p:grpSp>
        </p:grpSp>
        <p:sp>
          <p:nvSpPr>
            <p:cNvPr id="133" name="TextBox 132"/>
            <p:cNvSpPr txBox="1"/>
            <p:nvPr/>
          </p:nvSpPr>
          <p:spPr>
            <a:xfrm>
              <a:off x="6934200" y="3048000"/>
              <a:ext cx="685800" cy="584775"/>
            </a:xfrm>
            <a:prstGeom prst="rect">
              <a:avLst/>
            </a:prstGeom>
            <a:noFill/>
          </p:spPr>
          <p:txBody>
            <a:bodyPr wrap="square" rtlCol="0">
              <a:spAutoFit/>
            </a:bodyPr>
            <a:lstStyle/>
            <a:p>
              <a:r>
                <a:rPr lang="en-US" sz="3200" i="1" dirty="0" smtClean="0">
                  <a:solidFill>
                    <a:srgbClr val="0000FF"/>
                  </a:solidFill>
                  <a:latin typeface="+mj-lt"/>
                </a:rPr>
                <a:t>u</a:t>
              </a:r>
              <a:r>
                <a:rPr lang="en-US" sz="3200" i="1" baseline="-25000" dirty="0" smtClean="0">
                  <a:solidFill>
                    <a:srgbClr val="0000FF"/>
                  </a:solidFill>
                  <a:latin typeface="+mj-lt"/>
                </a:rPr>
                <a:t>+</a:t>
              </a:r>
              <a:endParaRPr lang="en-US" sz="3200" i="1" dirty="0">
                <a:solidFill>
                  <a:srgbClr val="0000FF"/>
                </a:solidFill>
                <a:latin typeface="+mj-lt"/>
              </a:endParaRPr>
            </a:p>
          </p:txBody>
        </p:sp>
        <p:sp>
          <p:nvSpPr>
            <p:cNvPr id="134" name="TextBox 133"/>
            <p:cNvSpPr txBox="1"/>
            <p:nvPr/>
          </p:nvSpPr>
          <p:spPr>
            <a:xfrm>
              <a:off x="5204750" y="4248875"/>
              <a:ext cx="685800" cy="584775"/>
            </a:xfrm>
            <a:prstGeom prst="rect">
              <a:avLst/>
            </a:prstGeom>
            <a:noFill/>
          </p:spPr>
          <p:txBody>
            <a:bodyPr wrap="square" rtlCol="0">
              <a:spAutoFit/>
            </a:bodyPr>
            <a:lstStyle/>
            <a:p>
              <a:r>
                <a:rPr lang="en-US" sz="3200" i="1" dirty="0" smtClean="0">
                  <a:solidFill>
                    <a:srgbClr val="FF6600"/>
                  </a:solidFill>
                  <a:latin typeface="+mj-lt"/>
                </a:rPr>
                <a:t>u</a:t>
              </a:r>
              <a:r>
                <a:rPr lang="en-US" sz="3200" i="1" baseline="-25000" dirty="0" smtClean="0">
                  <a:solidFill>
                    <a:srgbClr val="FF6600"/>
                  </a:solidFill>
                  <a:latin typeface="+mj-lt"/>
                </a:rPr>
                <a:t>-</a:t>
              </a:r>
              <a:endParaRPr lang="en-US" sz="3200" i="1" dirty="0">
                <a:solidFill>
                  <a:srgbClr val="FF6600"/>
                </a:solidFill>
                <a:latin typeface="+mj-lt"/>
              </a:endParaRPr>
            </a:p>
          </p:txBody>
        </p:sp>
      </p:grpSp>
      <p:grpSp>
        <p:nvGrpSpPr>
          <p:cNvPr id="2" name="Group 2"/>
          <p:cNvGrpSpPr>
            <a:grpSpLocks/>
          </p:cNvGrpSpPr>
          <p:nvPr/>
        </p:nvGrpSpPr>
        <p:grpSpPr bwMode="auto">
          <a:xfrm>
            <a:off x="8720138" y="0"/>
            <a:ext cx="457200" cy="6858000"/>
            <a:chOff x="5493" y="0"/>
            <a:chExt cx="288" cy="4320"/>
          </a:xfrm>
        </p:grpSpPr>
        <p:sp>
          <p:nvSpPr>
            <p:cNvPr id="18440" name="Rectangle 3"/>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dirty="0">
                <a:solidFill>
                  <a:schemeClr val="bg1"/>
                </a:solidFill>
              </a:endParaRPr>
            </a:p>
            <a:p>
              <a:pPr algn="ctr">
                <a:lnSpc>
                  <a:spcPct val="40000"/>
                </a:lnSpc>
              </a:pPr>
              <a:r>
                <a:rPr lang="en-US" altLang="he-IL" sz="1600" b="1" dirty="0">
                  <a:solidFill>
                    <a:schemeClr val="bg1"/>
                  </a:solidFill>
                </a:rPr>
                <a:t>     </a:t>
              </a:r>
              <a:r>
                <a:rPr lang="en-US" altLang="he-IL" sz="1600" dirty="0">
                  <a:solidFill>
                    <a:schemeClr val="bg1"/>
                  </a:solidFill>
                </a:rPr>
                <a:t>Ben </a:t>
              </a:r>
              <a:r>
                <a:rPr lang="en-US" altLang="he-IL" sz="1600" dirty="0" err="1">
                  <a:solidFill>
                    <a:schemeClr val="bg1"/>
                  </a:solidFill>
                </a:rPr>
                <a:t>Gurion</a:t>
              </a:r>
              <a:r>
                <a:rPr lang="en-US" altLang="he-IL" sz="1600" dirty="0">
                  <a:solidFill>
                    <a:schemeClr val="bg1"/>
                  </a:solidFill>
                </a:rPr>
                <a:t> University,  Ehud </a:t>
              </a:r>
              <a:r>
                <a:rPr lang="en-US" altLang="he-IL" sz="1600" dirty="0" err="1">
                  <a:solidFill>
                    <a:schemeClr val="bg1"/>
                  </a:solidFill>
                </a:rPr>
                <a:t>Meron</a:t>
              </a:r>
              <a:r>
                <a:rPr lang="en-US" altLang="he-IL" sz="1600" dirty="0">
                  <a:solidFill>
                    <a:schemeClr val="bg1"/>
                  </a:solidFill>
                </a:rPr>
                <a:t> -  www.bgu.ac.il/~ehud</a:t>
              </a:r>
              <a:endParaRPr lang="en-US" altLang="en-US" sz="1600" dirty="0">
                <a:solidFill>
                  <a:schemeClr val="bg1"/>
                </a:solidFill>
              </a:endParaRPr>
            </a:p>
          </p:txBody>
        </p:sp>
        <p:pic>
          <p:nvPicPr>
            <p:cNvPr id="18441" name="Picture 4" descr="bgu_logo_small"/>
            <p:cNvPicPr>
              <a:picLocks noChangeAspect="1" noChangeArrowheads="1"/>
            </p:cNvPicPr>
            <p:nvPr/>
          </p:nvPicPr>
          <p:blipFill>
            <a:blip r:embed="rId15" cstate="print"/>
            <a:srcRect/>
            <a:stretch>
              <a:fillRect/>
            </a:stretch>
          </p:blipFill>
          <p:spPr bwMode="auto">
            <a:xfrm>
              <a:off x="5493" y="21"/>
              <a:ext cx="288" cy="246"/>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dissolve">
                                      <p:cBhvr>
                                        <p:cTn id="7" dur="500"/>
                                        <p:tgtEl>
                                          <p:spTgt spid="13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dissolve">
                                      <p:cBhvr>
                                        <p:cTn id="12" dur="500"/>
                                        <p:tgtEl>
                                          <p:spTgt spid="13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0"/>
                                        </p:tgtEl>
                                        <p:attrNameLst>
                                          <p:attrName>style.visibility</p:attrName>
                                        </p:attrNameLst>
                                      </p:cBhvr>
                                      <p:to>
                                        <p:strVal val="visible"/>
                                      </p:to>
                                    </p:set>
                                    <p:animEffect transition="in" filter="dissolve">
                                      <p:cBhvr>
                                        <p:cTn id="17" dur="500"/>
                                        <p:tgtEl>
                                          <p:spTgt spid="14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9"/>
                                        </p:tgtEl>
                                        <p:attrNameLst>
                                          <p:attrName>style.visibility</p:attrName>
                                        </p:attrNameLst>
                                      </p:cBhvr>
                                      <p:to>
                                        <p:strVal val="visible"/>
                                      </p:to>
                                    </p:set>
                                    <p:animEffect transition="in" filter="dissolve">
                                      <p:cBhvr>
                                        <p:cTn id="22"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5"/>
          <p:cNvSpPr txBox="1">
            <a:spLocks noChangeArrowheads="1"/>
          </p:cNvSpPr>
          <p:nvPr/>
        </p:nvSpPr>
        <p:spPr bwMode="auto">
          <a:xfrm>
            <a:off x="0" y="-1924"/>
            <a:ext cx="8763000" cy="430887"/>
          </a:xfrm>
          <a:prstGeom prst="rect">
            <a:avLst/>
          </a:prstGeom>
          <a:solidFill>
            <a:srgbClr val="B2B2B2"/>
          </a:solidFill>
          <a:ln w="9525">
            <a:noFill/>
            <a:miter lim="800000"/>
            <a:headEnd/>
            <a:tailEnd/>
          </a:ln>
        </p:spPr>
        <p:txBody>
          <a:bodyPr anchor="ctr">
            <a:spAutoFit/>
          </a:bodyPr>
          <a:lstStyle/>
          <a:p>
            <a:r>
              <a:rPr lang="en-US" altLang="en-US" sz="2200" b="1" dirty="0" smtClean="0">
                <a:solidFill>
                  <a:srgbClr val="AC0000"/>
                </a:solidFill>
              </a:rPr>
              <a:t>  Pattern formation in </a:t>
            </a:r>
            <a:r>
              <a:rPr lang="en-US" altLang="en-US" sz="2200" b="1" dirty="0" err="1" smtClean="0">
                <a:solidFill>
                  <a:srgbClr val="AC0000"/>
                </a:solidFill>
              </a:rPr>
              <a:t>bistable</a:t>
            </a:r>
            <a:r>
              <a:rPr lang="en-US" altLang="en-US" sz="2200" b="1" dirty="0" smtClean="0">
                <a:solidFill>
                  <a:srgbClr val="AC0000"/>
                </a:solidFill>
              </a:rPr>
              <a:t> systems: fronts</a:t>
            </a:r>
            <a:endParaRPr lang="en-US" altLang="en-US" sz="2200" b="1" dirty="0">
              <a:solidFill>
                <a:srgbClr val="AC0000"/>
              </a:solidFill>
            </a:endParaRPr>
          </a:p>
        </p:txBody>
      </p:sp>
      <p:sp>
        <p:nvSpPr>
          <p:cNvPr id="95" name="TextBox 94"/>
          <p:cNvSpPr txBox="1"/>
          <p:nvPr/>
        </p:nvSpPr>
        <p:spPr>
          <a:xfrm>
            <a:off x="228600" y="666690"/>
            <a:ext cx="8382000" cy="707886"/>
          </a:xfrm>
          <a:prstGeom prst="rect">
            <a:avLst/>
          </a:prstGeom>
          <a:noFill/>
        </p:spPr>
        <p:txBody>
          <a:bodyPr wrap="square" rtlCol="0">
            <a:spAutoFit/>
          </a:bodyPr>
          <a:lstStyle/>
          <a:p>
            <a:r>
              <a:rPr lang="en-US" dirty="0" smtClean="0"/>
              <a:t>The fate of such initial domain patterns depends on the dynamics of the fronts that separate the up and down states. </a:t>
            </a:r>
            <a:endParaRPr lang="en-US" dirty="0"/>
          </a:p>
        </p:txBody>
      </p:sp>
      <p:grpSp>
        <p:nvGrpSpPr>
          <p:cNvPr id="45" name="Group 2"/>
          <p:cNvGrpSpPr>
            <a:grpSpLocks/>
          </p:cNvGrpSpPr>
          <p:nvPr/>
        </p:nvGrpSpPr>
        <p:grpSpPr bwMode="auto">
          <a:xfrm>
            <a:off x="8720138" y="0"/>
            <a:ext cx="457200" cy="6858000"/>
            <a:chOff x="5493" y="0"/>
            <a:chExt cx="288" cy="4320"/>
          </a:xfrm>
        </p:grpSpPr>
        <p:sp>
          <p:nvSpPr>
            <p:cNvPr id="18440" name="Rectangle 3"/>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chemeClr val="bg1"/>
                </a:solidFill>
              </a:endParaRPr>
            </a:p>
            <a:p>
              <a:pPr algn="ctr">
                <a:lnSpc>
                  <a:spcPct val="40000"/>
                </a:lnSpc>
              </a:pPr>
              <a:r>
                <a:rPr lang="en-US" altLang="he-IL" sz="1600" b="1">
                  <a:solidFill>
                    <a:schemeClr val="bg1"/>
                  </a:solidFill>
                </a:rPr>
                <a:t>     </a:t>
              </a:r>
              <a:r>
                <a:rPr lang="en-US" altLang="he-IL" sz="1600">
                  <a:solidFill>
                    <a:schemeClr val="bg1"/>
                  </a:solidFill>
                </a:rPr>
                <a:t>Ben Gurion University,  Ehud Meron -  www.bgu.ac.il/~ehud</a:t>
              </a:r>
              <a:endParaRPr lang="en-US" altLang="en-US" sz="1600">
                <a:solidFill>
                  <a:schemeClr val="bg1"/>
                </a:solidFill>
              </a:endParaRPr>
            </a:p>
          </p:txBody>
        </p:sp>
        <p:pic>
          <p:nvPicPr>
            <p:cNvPr id="18441" name="Picture 4" descr="bgu_logo_small"/>
            <p:cNvPicPr>
              <a:picLocks noChangeAspect="1" noChangeArrowheads="1"/>
            </p:cNvPicPr>
            <p:nvPr/>
          </p:nvPicPr>
          <p:blipFill>
            <a:blip r:embed="rId4" cstate="print"/>
            <a:srcRect/>
            <a:stretch>
              <a:fillRect/>
            </a:stretch>
          </p:blipFill>
          <p:spPr bwMode="auto">
            <a:xfrm>
              <a:off x="5493" y="21"/>
              <a:ext cx="288" cy="246"/>
            </a:xfrm>
            <a:prstGeom prst="rect">
              <a:avLst/>
            </a:prstGeom>
            <a:noFill/>
            <a:ln w="9525">
              <a:noFill/>
              <a:miter lim="800000"/>
              <a:headEnd/>
              <a:tailEnd/>
            </a:ln>
          </p:spPr>
        </p:pic>
      </p:grpSp>
      <p:grpSp>
        <p:nvGrpSpPr>
          <p:cNvPr id="190" name="Group 189"/>
          <p:cNvGrpSpPr/>
          <p:nvPr/>
        </p:nvGrpSpPr>
        <p:grpSpPr>
          <a:xfrm>
            <a:off x="4343400" y="1371600"/>
            <a:ext cx="4267199" cy="2392363"/>
            <a:chOff x="4191001" y="1882775"/>
            <a:chExt cx="4267199" cy="2392363"/>
          </a:xfrm>
        </p:grpSpPr>
        <p:grpSp>
          <p:nvGrpSpPr>
            <p:cNvPr id="170" name="Group 169"/>
            <p:cNvGrpSpPr/>
            <p:nvPr/>
          </p:nvGrpSpPr>
          <p:grpSpPr>
            <a:xfrm>
              <a:off x="5521125" y="2491450"/>
              <a:ext cx="2098875" cy="1089950"/>
              <a:chOff x="5867400" y="1905000"/>
              <a:chExt cx="2098875" cy="1089950"/>
            </a:xfrm>
          </p:grpSpPr>
          <p:sp>
            <p:nvSpPr>
              <p:cNvPr id="152" name="Parallelogram 151"/>
              <p:cNvSpPr/>
              <p:nvPr/>
            </p:nvSpPr>
            <p:spPr bwMode="auto">
              <a:xfrm>
                <a:off x="6155800" y="2353974"/>
                <a:ext cx="381000" cy="636151"/>
              </a:xfrm>
              <a:prstGeom prst="parallelogram">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grpSp>
            <p:nvGrpSpPr>
              <p:cNvPr id="139" name="Group 138"/>
              <p:cNvGrpSpPr/>
              <p:nvPr/>
            </p:nvGrpSpPr>
            <p:grpSpPr>
              <a:xfrm>
                <a:off x="5867400" y="1905000"/>
                <a:ext cx="381000" cy="1089950"/>
                <a:chOff x="5867400" y="1905000"/>
                <a:chExt cx="381000" cy="1089950"/>
              </a:xfrm>
            </p:grpSpPr>
            <p:sp>
              <p:nvSpPr>
                <p:cNvPr id="106" name="Parallelogram 105"/>
                <p:cNvSpPr/>
                <p:nvPr/>
              </p:nvSpPr>
              <p:spPr bwMode="auto">
                <a:xfrm>
                  <a:off x="5867400" y="1905000"/>
                  <a:ext cx="381000" cy="636151"/>
                </a:xfrm>
                <a:prstGeom prst="parallelogram">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cxnSp>
              <p:nvCxnSpPr>
                <p:cNvPr id="108" name="Straight Connector 107"/>
                <p:cNvCxnSpPr/>
                <p:nvPr/>
              </p:nvCxnSpPr>
              <p:spPr bwMode="auto">
                <a:xfrm>
                  <a:off x="5867400" y="2537750"/>
                  <a:ext cx="0" cy="457200"/>
                </a:xfrm>
                <a:prstGeom prst="line">
                  <a:avLst/>
                </a:prstGeom>
                <a:noFill/>
                <a:ln w="9525" cap="flat" cmpd="sng" algn="ctr">
                  <a:solidFill>
                    <a:schemeClr val="tx1"/>
                  </a:solidFill>
                  <a:prstDash val="solid"/>
                  <a:round/>
                  <a:headEnd type="none" w="med" len="med"/>
                  <a:tailEnd type="none" w="med" len="med"/>
                </a:ln>
                <a:effectLst/>
              </p:spPr>
            </p:cxnSp>
            <p:cxnSp>
              <p:nvCxnSpPr>
                <p:cNvPr id="117" name="Straight Connector 116"/>
                <p:cNvCxnSpPr/>
                <p:nvPr/>
              </p:nvCxnSpPr>
              <p:spPr bwMode="auto">
                <a:xfrm>
                  <a:off x="5867400" y="2983375"/>
                  <a:ext cx="304800" cy="0"/>
                </a:xfrm>
                <a:prstGeom prst="line">
                  <a:avLst/>
                </a:prstGeom>
                <a:noFill/>
                <a:ln w="9525" cap="flat" cmpd="sng" algn="ctr">
                  <a:solidFill>
                    <a:schemeClr val="tx1"/>
                  </a:solidFill>
                  <a:prstDash val="solid"/>
                  <a:round/>
                  <a:headEnd type="none" w="med" len="med"/>
                  <a:tailEnd type="none" w="med" len="med"/>
                </a:ln>
                <a:effectLst/>
              </p:spPr>
            </p:cxnSp>
            <p:cxnSp>
              <p:nvCxnSpPr>
                <p:cNvPr id="120" name="Straight Connector 119"/>
                <p:cNvCxnSpPr/>
                <p:nvPr/>
              </p:nvCxnSpPr>
              <p:spPr bwMode="auto">
                <a:xfrm>
                  <a:off x="6160625" y="2537750"/>
                  <a:ext cx="0" cy="457200"/>
                </a:xfrm>
                <a:prstGeom prst="line">
                  <a:avLst/>
                </a:prstGeom>
                <a:noFill/>
                <a:ln w="9525" cap="flat" cmpd="sng" algn="ctr">
                  <a:solidFill>
                    <a:schemeClr val="tx1"/>
                  </a:solidFill>
                  <a:prstDash val="solid"/>
                  <a:round/>
                  <a:headEnd type="none" w="med" len="med"/>
                  <a:tailEnd type="none" w="med" len="med"/>
                </a:ln>
                <a:effectLst/>
              </p:spPr>
            </p:cxnSp>
            <p:cxnSp>
              <p:nvCxnSpPr>
                <p:cNvPr id="131" name="Straight Connector 130"/>
                <p:cNvCxnSpPr/>
                <p:nvPr/>
              </p:nvCxnSpPr>
              <p:spPr bwMode="auto">
                <a:xfrm>
                  <a:off x="6248400" y="1905000"/>
                  <a:ext cx="0" cy="457200"/>
                </a:xfrm>
                <a:prstGeom prst="line">
                  <a:avLst/>
                </a:prstGeom>
                <a:noFill/>
                <a:ln w="9525" cap="flat" cmpd="sng" algn="ctr">
                  <a:solidFill>
                    <a:schemeClr val="tx1"/>
                  </a:solidFill>
                  <a:prstDash val="solid"/>
                  <a:round/>
                  <a:headEnd type="none" w="med" len="med"/>
                  <a:tailEnd type="none" w="med" len="med"/>
                </a:ln>
                <a:effectLst/>
              </p:spPr>
            </p:cxnSp>
            <p:cxnSp>
              <p:nvCxnSpPr>
                <p:cNvPr id="133" name="Straight Connector 132"/>
                <p:cNvCxnSpPr/>
                <p:nvPr/>
              </p:nvCxnSpPr>
              <p:spPr bwMode="auto">
                <a:xfrm flipH="1">
                  <a:off x="6172200" y="2362200"/>
                  <a:ext cx="76200" cy="609600"/>
                </a:xfrm>
                <a:prstGeom prst="line">
                  <a:avLst/>
                </a:prstGeom>
                <a:noFill/>
                <a:ln w="9525" cap="flat" cmpd="sng" algn="ctr">
                  <a:solidFill>
                    <a:schemeClr val="tx1"/>
                  </a:solidFill>
                  <a:prstDash val="solid"/>
                  <a:round/>
                  <a:headEnd type="none" w="med" len="med"/>
                  <a:tailEnd type="none" w="med" len="med"/>
                </a:ln>
                <a:effectLst/>
              </p:spPr>
            </p:cxnSp>
          </p:grpSp>
          <p:grpSp>
            <p:nvGrpSpPr>
              <p:cNvPr id="140" name="Group 139"/>
              <p:cNvGrpSpPr/>
              <p:nvPr/>
            </p:nvGrpSpPr>
            <p:grpSpPr>
              <a:xfrm>
                <a:off x="6442275" y="1905000"/>
                <a:ext cx="381000" cy="1089950"/>
                <a:chOff x="5867400" y="1905000"/>
                <a:chExt cx="381000" cy="1089950"/>
              </a:xfrm>
            </p:grpSpPr>
            <p:cxnSp>
              <p:nvCxnSpPr>
                <p:cNvPr id="146" name="Straight Connector 145"/>
                <p:cNvCxnSpPr/>
                <p:nvPr/>
              </p:nvCxnSpPr>
              <p:spPr bwMode="auto">
                <a:xfrm>
                  <a:off x="5867400" y="2537750"/>
                  <a:ext cx="0" cy="457200"/>
                </a:xfrm>
                <a:prstGeom prst="line">
                  <a:avLst/>
                </a:prstGeom>
                <a:noFill/>
                <a:ln w="9525" cap="flat" cmpd="sng" algn="ctr">
                  <a:solidFill>
                    <a:schemeClr val="tx1"/>
                  </a:solidFill>
                  <a:prstDash val="solid"/>
                  <a:round/>
                  <a:headEnd type="none" w="med" len="med"/>
                  <a:tailEnd type="none" w="med" len="med"/>
                </a:ln>
                <a:effectLst/>
              </p:spPr>
            </p:cxnSp>
            <p:cxnSp>
              <p:nvCxnSpPr>
                <p:cNvPr id="148" name="Straight Connector 147"/>
                <p:cNvCxnSpPr/>
                <p:nvPr/>
              </p:nvCxnSpPr>
              <p:spPr bwMode="auto">
                <a:xfrm>
                  <a:off x="5867400" y="2983375"/>
                  <a:ext cx="304800" cy="0"/>
                </a:xfrm>
                <a:prstGeom prst="line">
                  <a:avLst/>
                </a:prstGeom>
                <a:noFill/>
                <a:ln w="9525" cap="flat" cmpd="sng" algn="ctr">
                  <a:solidFill>
                    <a:schemeClr val="tx1"/>
                  </a:solidFill>
                  <a:prstDash val="solid"/>
                  <a:round/>
                  <a:headEnd type="none" w="med" len="med"/>
                  <a:tailEnd type="none" w="med" len="med"/>
                </a:ln>
                <a:effectLst/>
              </p:spPr>
            </p:cxnSp>
            <p:cxnSp>
              <p:nvCxnSpPr>
                <p:cNvPr id="149" name="Straight Connector 148"/>
                <p:cNvCxnSpPr/>
                <p:nvPr/>
              </p:nvCxnSpPr>
              <p:spPr bwMode="auto">
                <a:xfrm>
                  <a:off x="6160625" y="2537750"/>
                  <a:ext cx="0" cy="457200"/>
                </a:xfrm>
                <a:prstGeom prst="line">
                  <a:avLst/>
                </a:prstGeom>
                <a:noFill/>
                <a:ln w="9525" cap="flat" cmpd="sng" algn="ctr">
                  <a:solidFill>
                    <a:schemeClr val="tx1"/>
                  </a:solidFill>
                  <a:prstDash val="solid"/>
                  <a:round/>
                  <a:headEnd type="none" w="med" len="med"/>
                  <a:tailEnd type="none" w="med" len="med"/>
                </a:ln>
                <a:effectLst/>
              </p:spPr>
            </p:cxnSp>
            <p:cxnSp>
              <p:nvCxnSpPr>
                <p:cNvPr id="150" name="Straight Connector 149"/>
                <p:cNvCxnSpPr/>
                <p:nvPr/>
              </p:nvCxnSpPr>
              <p:spPr bwMode="auto">
                <a:xfrm>
                  <a:off x="6248400" y="1905000"/>
                  <a:ext cx="0" cy="457200"/>
                </a:xfrm>
                <a:prstGeom prst="line">
                  <a:avLst/>
                </a:prstGeom>
                <a:noFill/>
                <a:ln w="9525" cap="flat" cmpd="sng" algn="ctr">
                  <a:solidFill>
                    <a:schemeClr val="tx1"/>
                  </a:solidFill>
                  <a:prstDash val="solid"/>
                  <a:round/>
                  <a:headEnd type="none" w="med" len="med"/>
                  <a:tailEnd type="none" w="med" len="med"/>
                </a:ln>
                <a:effectLst/>
              </p:spPr>
            </p:cxnSp>
            <p:cxnSp>
              <p:nvCxnSpPr>
                <p:cNvPr id="151" name="Straight Connector 150"/>
                <p:cNvCxnSpPr/>
                <p:nvPr/>
              </p:nvCxnSpPr>
              <p:spPr bwMode="auto">
                <a:xfrm flipH="1">
                  <a:off x="6172200" y="2362200"/>
                  <a:ext cx="76200" cy="609600"/>
                </a:xfrm>
                <a:prstGeom prst="line">
                  <a:avLst/>
                </a:prstGeom>
                <a:noFill/>
                <a:ln w="9525" cap="flat" cmpd="sng" algn="ctr">
                  <a:solidFill>
                    <a:schemeClr val="tx1"/>
                  </a:solidFill>
                  <a:prstDash val="solid"/>
                  <a:round/>
                  <a:headEnd type="none" w="med" len="med"/>
                  <a:tailEnd type="none" w="med" len="med"/>
                </a:ln>
                <a:effectLst/>
              </p:spPr>
            </p:cxnSp>
            <p:sp>
              <p:nvSpPr>
                <p:cNvPr id="141" name="Parallelogram 140"/>
                <p:cNvSpPr/>
                <p:nvPr/>
              </p:nvSpPr>
              <p:spPr bwMode="auto">
                <a:xfrm>
                  <a:off x="5867400" y="1905000"/>
                  <a:ext cx="381000" cy="636151"/>
                </a:xfrm>
                <a:prstGeom prst="parallelogram">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grpSp>
          <p:sp>
            <p:nvSpPr>
              <p:cNvPr id="153" name="Parallelogram 152"/>
              <p:cNvSpPr/>
              <p:nvPr/>
            </p:nvSpPr>
            <p:spPr bwMode="auto">
              <a:xfrm>
                <a:off x="6728750" y="2350625"/>
                <a:ext cx="381000" cy="636151"/>
              </a:xfrm>
              <a:prstGeom prst="parallelogram">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154" name="Parallelogram 153"/>
              <p:cNvSpPr/>
              <p:nvPr/>
            </p:nvSpPr>
            <p:spPr bwMode="auto">
              <a:xfrm>
                <a:off x="7298800" y="2353974"/>
                <a:ext cx="381000" cy="636151"/>
              </a:xfrm>
              <a:prstGeom prst="parallelogram">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grpSp>
            <p:nvGrpSpPr>
              <p:cNvPr id="155" name="Group 154"/>
              <p:cNvGrpSpPr/>
              <p:nvPr/>
            </p:nvGrpSpPr>
            <p:grpSpPr>
              <a:xfrm>
                <a:off x="7010400" y="1905000"/>
                <a:ext cx="381000" cy="1089950"/>
                <a:chOff x="5867400" y="1905000"/>
                <a:chExt cx="381000" cy="1089950"/>
              </a:xfrm>
            </p:grpSpPr>
            <p:sp>
              <p:nvSpPr>
                <p:cNvPr id="156" name="Parallelogram 155"/>
                <p:cNvSpPr/>
                <p:nvPr/>
              </p:nvSpPr>
              <p:spPr bwMode="auto">
                <a:xfrm>
                  <a:off x="5867400" y="1905000"/>
                  <a:ext cx="381000" cy="636151"/>
                </a:xfrm>
                <a:prstGeom prst="parallelogram">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cxnSp>
              <p:nvCxnSpPr>
                <p:cNvPr id="157" name="Straight Connector 156"/>
                <p:cNvCxnSpPr/>
                <p:nvPr/>
              </p:nvCxnSpPr>
              <p:spPr bwMode="auto">
                <a:xfrm>
                  <a:off x="5867400" y="2537750"/>
                  <a:ext cx="0" cy="457200"/>
                </a:xfrm>
                <a:prstGeom prst="line">
                  <a:avLst/>
                </a:prstGeom>
                <a:noFill/>
                <a:ln w="9525" cap="flat" cmpd="sng" algn="ctr">
                  <a:solidFill>
                    <a:schemeClr val="tx1"/>
                  </a:solidFill>
                  <a:prstDash val="solid"/>
                  <a:round/>
                  <a:headEnd type="none" w="med" len="med"/>
                  <a:tailEnd type="none" w="med" len="med"/>
                </a:ln>
                <a:effectLst/>
              </p:spPr>
            </p:cxnSp>
            <p:cxnSp>
              <p:nvCxnSpPr>
                <p:cNvPr id="158" name="Straight Connector 157"/>
                <p:cNvCxnSpPr/>
                <p:nvPr/>
              </p:nvCxnSpPr>
              <p:spPr bwMode="auto">
                <a:xfrm>
                  <a:off x="5867400" y="2983375"/>
                  <a:ext cx="304800" cy="0"/>
                </a:xfrm>
                <a:prstGeom prst="line">
                  <a:avLst/>
                </a:prstGeom>
                <a:noFill/>
                <a:ln w="9525" cap="flat" cmpd="sng" algn="ctr">
                  <a:solidFill>
                    <a:schemeClr val="tx1"/>
                  </a:solidFill>
                  <a:prstDash val="solid"/>
                  <a:round/>
                  <a:headEnd type="none" w="med" len="med"/>
                  <a:tailEnd type="none" w="med" len="med"/>
                </a:ln>
                <a:effectLst/>
              </p:spPr>
            </p:cxnSp>
            <p:cxnSp>
              <p:nvCxnSpPr>
                <p:cNvPr id="159" name="Straight Connector 158"/>
                <p:cNvCxnSpPr/>
                <p:nvPr/>
              </p:nvCxnSpPr>
              <p:spPr bwMode="auto">
                <a:xfrm>
                  <a:off x="6160625" y="2537750"/>
                  <a:ext cx="0" cy="457200"/>
                </a:xfrm>
                <a:prstGeom prst="line">
                  <a:avLst/>
                </a:prstGeom>
                <a:noFill/>
                <a:ln w="9525" cap="flat" cmpd="sng" algn="ctr">
                  <a:solidFill>
                    <a:schemeClr val="tx1"/>
                  </a:solidFill>
                  <a:prstDash val="solid"/>
                  <a:round/>
                  <a:headEnd type="none" w="med" len="med"/>
                  <a:tailEnd type="none" w="med" len="med"/>
                </a:ln>
                <a:effectLst/>
              </p:spPr>
            </p:cxnSp>
            <p:cxnSp>
              <p:nvCxnSpPr>
                <p:cNvPr id="160" name="Straight Connector 159"/>
                <p:cNvCxnSpPr/>
                <p:nvPr/>
              </p:nvCxnSpPr>
              <p:spPr bwMode="auto">
                <a:xfrm>
                  <a:off x="6248400" y="1905000"/>
                  <a:ext cx="0" cy="457200"/>
                </a:xfrm>
                <a:prstGeom prst="line">
                  <a:avLst/>
                </a:prstGeom>
                <a:noFill/>
                <a:ln w="9525" cap="flat" cmpd="sng" algn="ctr">
                  <a:solidFill>
                    <a:schemeClr val="tx1"/>
                  </a:solidFill>
                  <a:prstDash val="solid"/>
                  <a:round/>
                  <a:headEnd type="none" w="med" len="med"/>
                  <a:tailEnd type="none" w="med" len="med"/>
                </a:ln>
                <a:effectLst/>
              </p:spPr>
            </p:cxnSp>
            <p:cxnSp>
              <p:nvCxnSpPr>
                <p:cNvPr id="161" name="Straight Connector 160"/>
                <p:cNvCxnSpPr/>
                <p:nvPr/>
              </p:nvCxnSpPr>
              <p:spPr bwMode="auto">
                <a:xfrm flipH="1">
                  <a:off x="6172200" y="2362200"/>
                  <a:ext cx="76200" cy="609600"/>
                </a:xfrm>
                <a:prstGeom prst="line">
                  <a:avLst/>
                </a:prstGeom>
                <a:noFill/>
                <a:ln w="9525" cap="flat" cmpd="sng" algn="ctr">
                  <a:solidFill>
                    <a:schemeClr val="tx1"/>
                  </a:solidFill>
                  <a:prstDash val="solid"/>
                  <a:round/>
                  <a:headEnd type="none" w="med" len="med"/>
                  <a:tailEnd type="none" w="med" len="med"/>
                </a:ln>
                <a:effectLst/>
              </p:spPr>
            </p:cxnSp>
          </p:grpSp>
          <p:grpSp>
            <p:nvGrpSpPr>
              <p:cNvPr id="162" name="Group 161"/>
              <p:cNvGrpSpPr/>
              <p:nvPr/>
            </p:nvGrpSpPr>
            <p:grpSpPr>
              <a:xfrm>
                <a:off x="7585275" y="1905000"/>
                <a:ext cx="381000" cy="1089950"/>
                <a:chOff x="5867400" y="1905000"/>
                <a:chExt cx="381000" cy="1089950"/>
              </a:xfrm>
            </p:grpSpPr>
            <p:cxnSp>
              <p:nvCxnSpPr>
                <p:cNvPr id="163" name="Straight Connector 162"/>
                <p:cNvCxnSpPr/>
                <p:nvPr/>
              </p:nvCxnSpPr>
              <p:spPr bwMode="auto">
                <a:xfrm>
                  <a:off x="5867400" y="2537750"/>
                  <a:ext cx="0" cy="457200"/>
                </a:xfrm>
                <a:prstGeom prst="line">
                  <a:avLst/>
                </a:prstGeom>
                <a:noFill/>
                <a:ln w="9525" cap="flat" cmpd="sng" algn="ctr">
                  <a:solidFill>
                    <a:schemeClr val="tx1"/>
                  </a:solidFill>
                  <a:prstDash val="solid"/>
                  <a:round/>
                  <a:headEnd type="none" w="med" len="med"/>
                  <a:tailEnd type="none" w="med" len="med"/>
                </a:ln>
                <a:effectLst/>
              </p:spPr>
            </p:cxnSp>
            <p:cxnSp>
              <p:nvCxnSpPr>
                <p:cNvPr id="164" name="Straight Connector 163"/>
                <p:cNvCxnSpPr/>
                <p:nvPr/>
              </p:nvCxnSpPr>
              <p:spPr bwMode="auto">
                <a:xfrm>
                  <a:off x="5867400" y="2983375"/>
                  <a:ext cx="304800" cy="0"/>
                </a:xfrm>
                <a:prstGeom prst="line">
                  <a:avLst/>
                </a:prstGeom>
                <a:noFill/>
                <a:ln w="9525" cap="flat" cmpd="sng" algn="ctr">
                  <a:solidFill>
                    <a:schemeClr val="tx1"/>
                  </a:solidFill>
                  <a:prstDash val="solid"/>
                  <a:round/>
                  <a:headEnd type="none" w="med" len="med"/>
                  <a:tailEnd type="none" w="med" len="med"/>
                </a:ln>
                <a:effectLst/>
              </p:spPr>
            </p:cxnSp>
            <p:cxnSp>
              <p:nvCxnSpPr>
                <p:cNvPr id="165" name="Straight Connector 164"/>
                <p:cNvCxnSpPr/>
                <p:nvPr/>
              </p:nvCxnSpPr>
              <p:spPr bwMode="auto">
                <a:xfrm>
                  <a:off x="6160625" y="2537750"/>
                  <a:ext cx="0" cy="457200"/>
                </a:xfrm>
                <a:prstGeom prst="line">
                  <a:avLst/>
                </a:prstGeom>
                <a:noFill/>
                <a:ln w="9525" cap="flat" cmpd="sng" algn="ctr">
                  <a:solidFill>
                    <a:schemeClr val="tx1"/>
                  </a:solidFill>
                  <a:prstDash val="solid"/>
                  <a:round/>
                  <a:headEnd type="none" w="med" len="med"/>
                  <a:tailEnd type="none" w="med" len="med"/>
                </a:ln>
                <a:effectLst/>
              </p:spPr>
            </p:cxnSp>
            <p:cxnSp>
              <p:nvCxnSpPr>
                <p:cNvPr id="166" name="Straight Connector 165"/>
                <p:cNvCxnSpPr/>
                <p:nvPr/>
              </p:nvCxnSpPr>
              <p:spPr bwMode="auto">
                <a:xfrm>
                  <a:off x="6248400" y="1905000"/>
                  <a:ext cx="0" cy="457200"/>
                </a:xfrm>
                <a:prstGeom prst="line">
                  <a:avLst/>
                </a:prstGeom>
                <a:noFill/>
                <a:ln w="9525" cap="flat" cmpd="sng" algn="ctr">
                  <a:solidFill>
                    <a:schemeClr val="tx1"/>
                  </a:solidFill>
                  <a:prstDash val="solid"/>
                  <a:round/>
                  <a:headEnd type="none" w="med" len="med"/>
                  <a:tailEnd type="none" w="med" len="med"/>
                </a:ln>
                <a:effectLst/>
              </p:spPr>
            </p:cxnSp>
            <p:cxnSp>
              <p:nvCxnSpPr>
                <p:cNvPr id="167" name="Straight Connector 166"/>
                <p:cNvCxnSpPr/>
                <p:nvPr/>
              </p:nvCxnSpPr>
              <p:spPr bwMode="auto">
                <a:xfrm flipH="1">
                  <a:off x="6172200" y="2362200"/>
                  <a:ext cx="76200" cy="609600"/>
                </a:xfrm>
                <a:prstGeom prst="line">
                  <a:avLst/>
                </a:prstGeom>
                <a:noFill/>
                <a:ln w="9525" cap="flat" cmpd="sng" algn="ctr">
                  <a:solidFill>
                    <a:schemeClr val="tx1"/>
                  </a:solidFill>
                  <a:prstDash val="solid"/>
                  <a:round/>
                  <a:headEnd type="none" w="med" len="med"/>
                  <a:tailEnd type="none" w="med" len="med"/>
                </a:ln>
                <a:effectLst/>
              </p:spPr>
            </p:cxnSp>
            <p:sp>
              <p:nvSpPr>
                <p:cNvPr id="168" name="Parallelogram 167"/>
                <p:cNvSpPr/>
                <p:nvPr/>
              </p:nvSpPr>
              <p:spPr bwMode="auto">
                <a:xfrm>
                  <a:off x="5867400" y="1905000"/>
                  <a:ext cx="381000" cy="636151"/>
                </a:xfrm>
                <a:prstGeom prst="parallelogram">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grpSp>
        </p:grpSp>
        <p:sp>
          <p:nvSpPr>
            <p:cNvPr id="172" name="TextBox 171"/>
            <p:cNvSpPr txBox="1"/>
            <p:nvPr/>
          </p:nvSpPr>
          <p:spPr>
            <a:xfrm>
              <a:off x="4191001" y="2286000"/>
              <a:ext cx="914400" cy="523220"/>
            </a:xfrm>
            <a:prstGeom prst="rect">
              <a:avLst/>
            </a:prstGeom>
            <a:noFill/>
          </p:spPr>
          <p:txBody>
            <a:bodyPr wrap="square" rtlCol="0">
              <a:spAutoFit/>
            </a:bodyPr>
            <a:lstStyle/>
            <a:p>
              <a:r>
                <a:rPr lang="en-US" sz="1400" dirty="0" smtClean="0"/>
                <a:t>State variable</a:t>
              </a:r>
              <a:endParaRPr lang="en-US" sz="1400" dirty="0"/>
            </a:p>
          </p:txBody>
        </p:sp>
        <p:cxnSp>
          <p:nvCxnSpPr>
            <p:cNvPr id="174" name="Straight Arrow Connector 173"/>
            <p:cNvCxnSpPr/>
            <p:nvPr/>
          </p:nvCxnSpPr>
          <p:spPr bwMode="auto">
            <a:xfrm flipV="1">
              <a:off x="5093825" y="2514600"/>
              <a:ext cx="11575" cy="1341700"/>
            </a:xfrm>
            <a:prstGeom prst="straightConnector1">
              <a:avLst/>
            </a:prstGeom>
            <a:noFill/>
            <a:ln w="19050" cap="flat" cmpd="sng" algn="ctr">
              <a:solidFill>
                <a:schemeClr val="tx1"/>
              </a:solidFill>
              <a:prstDash val="solid"/>
              <a:round/>
              <a:headEnd type="none" w="med" len="med"/>
              <a:tailEnd type="arrow"/>
            </a:ln>
            <a:effectLst/>
          </p:spPr>
        </p:cxnSp>
        <p:cxnSp>
          <p:nvCxnSpPr>
            <p:cNvPr id="182" name="Straight Arrow Connector 181"/>
            <p:cNvCxnSpPr/>
            <p:nvPr/>
          </p:nvCxnSpPr>
          <p:spPr bwMode="auto">
            <a:xfrm>
              <a:off x="5105400" y="3886200"/>
              <a:ext cx="3124200" cy="0"/>
            </a:xfrm>
            <a:prstGeom prst="straightConnector1">
              <a:avLst/>
            </a:prstGeom>
            <a:noFill/>
            <a:ln w="19050" cap="flat" cmpd="sng" algn="ctr">
              <a:solidFill>
                <a:schemeClr val="tx1"/>
              </a:solidFill>
              <a:prstDash val="solid"/>
              <a:round/>
              <a:headEnd type="none" w="med" len="med"/>
              <a:tailEnd type="arrow"/>
            </a:ln>
            <a:effectLst/>
          </p:spPr>
        </p:cxnSp>
        <p:cxnSp>
          <p:nvCxnSpPr>
            <p:cNvPr id="186" name="Straight Arrow Connector 185"/>
            <p:cNvCxnSpPr/>
            <p:nvPr/>
          </p:nvCxnSpPr>
          <p:spPr bwMode="auto">
            <a:xfrm flipV="1">
              <a:off x="5105400" y="2057400"/>
              <a:ext cx="228600" cy="1828800"/>
            </a:xfrm>
            <a:prstGeom prst="straightConnector1">
              <a:avLst/>
            </a:prstGeom>
            <a:noFill/>
            <a:ln w="19050" cap="flat" cmpd="sng" algn="ctr">
              <a:solidFill>
                <a:schemeClr val="tx1"/>
              </a:solidFill>
              <a:prstDash val="solid"/>
              <a:round/>
              <a:headEnd type="none" w="med" len="med"/>
              <a:tailEnd type="arrow"/>
            </a:ln>
            <a:effectLst/>
          </p:spPr>
        </p:cxnSp>
        <p:graphicFrame>
          <p:nvGraphicFramePr>
            <p:cNvPr id="189" name="Object 4"/>
            <p:cNvGraphicFramePr>
              <a:graphicFrameLocks noChangeAspect="1"/>
            </p:cNvGraphicFramePr>
            <p:nvPr/>
          </p:nvGraphicFramePr>
          <p:xfrm>
            <a:off x="8207375" y="3998913"/>
            <a:ext cx="250825" cy="276225"/>
          </p:xfrm>
          <a:graphic>
            <a:graphicData uri="http://schemas.openxmlformats.org/presentationml/2006/ole">
              <mc:AlternateContent xmlns:mc="http://schemas.openxmlformats.org/markup-compatibility/2006">
                <mc:Choice xmlns:v="urn:schemas-microsoft-com:vml" Requires="v">
                  <p:oleObj spid="_x0000_s530571" name="משוואה" r:id="rId5" imgW="126720" imgH="139680" progId="Equation.3">
                    <p:embed/>
                  </p:oleObj>
                </mc:Choice>
                <mc:Fallback>
                  <p:oleObj name="משוואה" r:id="rId5" imgW="126720" imgH="139680" progId="Equation.3">
                    <p:embed/>
                    <p:pic>
                      <p:nvPicPr>
                        <p:cNvPr id="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7375" y="3998913"/>
                          <a:ext cx="25082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2377" name="Object 9"/>
            <p:cNvGraphicFramePr>
              <a:graphicFrameLocks noChangeAspect="1"/>
            </p:cNvGraphicFramePr>
            <p:nvPr/>
          </p:nvGraphicFramePr>
          <p:xfrm>
            <a:off x="5029200" y="1882775"/>
            <a:ext cx="276225" cy="327025"/>
          </p:xfrm>
          <a:graphic>
            <a:graphicData uri="http://schemas.openxmlformats.org/presentationml/2006/ole">
              <mc:AlternateContent xmlns:mc="http://schemas.openxmlformats.org/markup-compatibility/2006">
                <mc:Choice xmlns:v="urn:schemas-microsoft-com:vml" Requires="v">
                  <p:oleObj spid="_x0000_s530572" name="משוואה" r:id="rId7" imgW="139680" imgH="164880" progId="Equation.3">
                    <p:embed/>
                  </p:oleObj>
                </mc:Choice>
                <mc:Fallback>
                  <p:oleObj name="משוואה" r:id="rId7" imgW="139680" imgH="164880" progId="Equation.3">
                    <p:embed/>
                    <p:pic>
                      <p:nvPicPr>
                        <p:cNvPr id="0"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200" y="1882775"/>
                          <a:ext cx="276225" cy="327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91" name="TextBox 190"/>
          <p:cNvSpPr txBox="1"/>
          <p:nvPr/>
        </p:nvSpPr>
        <p:spPr>
          <a:xfrm>
            <a:off x="228600" y="1425714"/>
            <a:ext cx="4343400" cy="1631216"/>
          </a:xfrm>
          <a:prstGeom prst="rect">
            <a:avLst/>
          </a:prstGeom>
          <a:noFill/>
        </p:spPr>
        <p:txBody>
          <a:bodyPr wrap="square" rtlCol="0">
            <a:spAutoFit/>
          </a:bodyPr>
          <a:lstStyle/>
          <a:p>
            <a:r>
              <a:rPr lang="en-US" dirty="0" smtClean="0"/>
              <a:t>Two aspects of these dynamics:</a:t>
            </a:r>
          </a:p>
          <a:p>
            <a:pPr marL="457200" indent="-457200">
              <a:buFont typeface="+mj-lt"/>
              <a:buAutoNum type="arabicPeriod"/>
            </a:pPr>
            <a:r>
              <a:rPr lang="en-US" dirty="0" smtClean="0"/>
              <a:t>Motion of a single front</a:t>
            </a:r>
          </a:p>
          <a:p>
            <a:pPr marL="457200" indent="-457200">
              <a:buFont typeface="+mj-lt"/>
              <a:buAutoNum type="arabicPeriod"/>
            </a:pPr>
            <a:r>
              <a:rPr lang="en-US" dirty="0" smtClean="0"/>
              <a:t>Interaction between adjacent fronts</a:t>
            </a:r>
            <a:endParaRPr lang="en-US" dirty="0"/>
          </a:p>
        </p:txBody>
      </p:sp>
      <p:cxnSp>
        <p:nvCxnSpPr>
          <p:cNvPr id="196" name="Straight Arrow Connector 195"/>
          <p:cNvCxnSpPr/>
          <p:nvPr/>
        </p:nvCxnSpPr>
        <p:spPr bwMode="auto">
          <a:xfrm flipH="1">
            <a:off x="6019800" y="1600200"/>
            <a:ext cx="381000" cy="914400"/>
          </a:xfrm>
          <a:prstGeom prst="straightConnector1">
            <a:avLst/>
          </a:prstGeom>
          <a:noFill/>
          <a:ln w="12700" cap="flat" cmpd="sng" algn="ctr">
            <a:solidFill>
              <a:schemeClr val="tx1"/>
            </a:solidFill>
            <a:prstDash val="solid"/>
            <a:round/>
            <a:headEnd type="none" w="med" len="med"/>
            <a:tailEnd type="triangle" w="lg" len="lg"/>
          </a:ln>
          <a:effectLst/>
        </p:spPr>
      </p:cxnSp>
      <p:sp>
        <p:nvSpPr>
          <p:cNvPr id="197" name="TextBox 196"/>
          <p:cNvSpPr txBox="1"/>
          <p:nvPr/>
        </p:nvSpPr>
        <p:spPr>
          <a:xfrm>
            <a:off x="6400800" y="1371600"/>
            <a:ext cx="914400" cy="338554"/>
          </a:xfrm>
          <a:prstGeom prst="rect">
            <a:avLst/>
          </a:prstGeom>
          <a:noFill/>
        </p:spPr>
        <p:txBody>
          <a:bodyPr wrap="square" rtlCol="0">
            <a:spAutoFit/>
          </a:bodyPr>
          <a:lstStyle/>
          <a:p>
            <a:r>
              <a:rPr lang="en-US" sz="1600" dirty="0" smtClean="0">
                <a:solidFill>
                  <a:srgbClr val="C00000"/>
                </a:solidFill>
              </a:rPr>
              <a:t>front</a:t>
            </a:r>
            <a:endParaRPr lang="en-US" sz="1600" dirty="0">
              <a:solidFill>
                <a:srgbClr val="C00000"/>
              </a:solidFill>
            </a:endParaRPr>
          </a:p>
        </p:txBody>
      </p:sp>
      <p:grpSp>
        <p:nvGrpSpPr>
          <p:cNvPr id="201" name="Group 200"/>
          <p:cNvGrpSpPr/>
          <p:nvPr/>
        </p:nvGrpSpPr>
        <p:grpSpPr>
          <a:xfrm>
            <a:off x="228600" y="4248090"/>
            <a:ext cx="8382000" cy="1009710"/>
            <a:chOff x="228600" y="4248090"/>
            <a:chExt cx="8382000" cy="1009710"/>
          </a:xfrm>
        </p:grpSpPr>
        <p:graphicFrame>
          <p:nvGraphicFramePr>
            <p:cNvPr id="442378" name="Object 4"/>
            <p:cNvGraphicFramePr>
              <a:graphicFrameLocks noChangeAspect="1"/>
            </p:cNvGraphicFramePr>
            <p:nvPr/>
          </p:nvGraphicFramePr>
          <p:xfrm>
            <a:off x="1439863" y="4792663"/>
            <a:ext cx="2141537" cy="465137"/>
          </p:xfrm>
          <a:graphic>
            <a:graphicData uri="http://schemas.openxmlformats.org/presentationml/2006/ole">
              <mc:AlternateContent xmlns:mc="http://schemas.openxmlformats.org/markup-compatibility/2006">
                <mc:Choice xmlns:v="urn:schemas-microsoft-com:vml" Requires="v">
                  <p:oleObj spid="_x0000_s530573" name="משוואה" r:id="rId9" imgW="939600" imgH="203040" progId="Equation.3">
                    <p:embed/>
                  </p:oleObj>
                </mc:Choice>
                <mc:Fallback>
                  <p:oleObj name="משוואה" r:id="rId9" imgW="939600" imgH="203040" progId="Equation.3">
                    <p:embed/>
                    <p:pic>
                      <p:nvPicPr>
                        <p:cNvPr id="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39863" y="4792663"/>
                          <a:ext cx="2141537" cy="465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8" name="TextBox 197"/>
            <p:cNvSpPr txBox="1"/>
            <p:nvPr/>
          </p:nvSpPr>
          <p:spPr>
            <a:xfrm>
              <a:off x="228600" y="4248090"/>
              <a:ext cx="8382000" cy="400110"/>
            </a:xfrm>
            <a:prstGeom prst="rect">
              <a:avLst/>
            </a:prstGeom>
            <a:noFill/>
          </p:spPr>
          <p:txBody>
            <a:bodyPr wrap="square" rtlCol="0">
              <a:spAutoFit/>
            </a:bodyPr>
            <a:lstStyle/>
            <a:p>
              <a:r>
                <a:rPr lang="en-US" dirty="0" smtClean="0"/>
                <a:t>Consider as an example:</a:t>
              </a:r>
              <a:endParaRPr lang="en-US" dirty="0"/>
            </a:p>
          </p:txBody>
        </p:sp>
      </p:grpSp>
      <p:grpSp>
        <p:nvGrpSpPr>
          <p:cNvPr id="202" name="Group 201"/>
          <p:cNvGrpSpPr/>
          <p:nvPr/>
        </p:nvGrpSpPr>
        <p:grpSpPr>
          <a:xfrm>
            <a:off x="228600" y="5710963"/>
            <a:ext cx="4337050" cy="900112"/>
            <a:chOff x="228600" y="5710963"/>
            <a:chExt cx="4337050" cy="900112"/>
          </a:xfrm>
        </p:grpSpPr>
        <p:sp>
          <p:nvSpPr>
            <p:cNvPr id="199" name="TextBox 198"/>
            <p:cNvSpPr txBox="1"/>
            <p:nvPr/>
          </p:nvSpPr>
          <p:spPr>
            <a:xfrm>
              <a:off x="228600" y="5924490"/>
              <a:ext cx="1219200" cy="400110"/>
            </a:xfrm>
            <a:prstGeom prst="rect">
              <a:avLst/>
            </a:prstGeom>
            <a:noFill/>
          </p:spPr>
          <p:txBody>
            <a:bodyPr wrap="square" rtlCol="0">
              <a:spAutoFit/>
            </a:bodyPr>
            <a:lstStyle/>
            <a:p>
              <a:r>
                <a:rPr lang="en-US" dirty="0" smtClean="0"/>
                <a:t>Then</a:t>
              </a:r>
              <a:endParaRPr lang="en-US" dirty="0"/>
            </a:p>
          </p:txBody>
        </p:sp>
        <p:graphicFrame>
          <p:nvGraphicFramePr>
            <p:cNvPr id="442379" name="Object 11"/>
            <p:cNvGraphicFramePr>
              <a:graphicFrameLocks noChangeAspect="1"/>
            </p:cNvGraphicFramePr>
            <p:nvPr/>
          </p:nvGraphicFramePr>
          <p:xfrm>
            <a:off x="1295400" y="5710963"/>
            <a:ext cx="3270250" cy="900112"/>
          </p:xfrm>
          <a:graphic>
            <a:graphicData uri="http://schemas.openxmlformats.org/presentationml/2006/ole">
              <mc:AlternateContent xmlns:mc="http://schemas.openxmlformats.org/markup-compatibility/2006">
                <mc:Choice xmlns:v="urn:schemas-microsoft-com:vml" Requires="v">
                  <p:oleObj spid="_x0000_s530574" name="משוואה" r:id="rId11" imgW="1434960" imgH="393480" progId="Equation.3">
                    <p:embed/>
                  </p:oleObj>
                </mc:Choice>
                <mc:Fallback>
                  <p:oleObj name="משוואה" r:id="rId11" imgW="1434960" imgH="393480" progId="Equation.3">
                    <p:embed/>
                    <p:pic>
                      <p:nvPicPr>
                        <p:cNvPr id="0"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95400" y="5710963"/>
                          <a:ext cx="3270250" cy="900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00" name="TextBox 199"/>
          <p:cNvSpPr txBox="1"/>
          <p:nvPr/>
        </p:nvSpPr>
        <p:spPr>
          <a:xfrm>
            <a:off x="4876800" y="5943600"/>
            <a:ext cx="3657600" cy="461665"/>
          </a:xfrm>
          <a:prstGeom prst="rect">
            <a:avLst/>
          </a:prstGeom>
          <a:noFill/>
        </p:spPr>
        <p:txBody>
          <a:bodyPr wrap="square" rtlCol="0">
            <a:spAutoFit/>
          </a:bodyPr>
          <a:lstStyle/>
          <a:p>
            <a:r>
              <a:rPr lang="en-US" sz="2400" dirty="0" smtClean="0">
                <a:sym typeface="Symbol"/>
              </a:rPr>
              <a:t></a:t>
            </a:r>
            <a:r>
              <a:rPr lang="en-US" dirty="0" smtClean="0">
                <a:sym typeface="Symbol"/>
              </a:rPr>
              <a:t>  </a:t>
            </a:r>
            <a:r>
              <a:rPr lang="en-US" sz="2400" i="1" dirty="0" smtClean="0">
                <a:solidFill>
                  <a:srgbClr val="C00000"/>
                </a:solidFill>
                <a:latin typeface="+mj-lt"/>
                <a:sym typeface="Symbol"/>
              </a:rPr>
              <a:t>V</a:t>
            </a:r>
            <a:r>
              <a:rPr lang="en-US" dirty="0" smtClean="0">
                <a:solidFill>
                  <a:srgbClr val="C00000"/>
                </a:solidFill>
                <a:sym typeface="Symbol"/>
              </a:rPr>
              <a:t> is a </a:t>
            </a:r>
            <a:r>
              <a:rPr lang="en-US" dirty="0" err="1" smtClean="0">
                <a:solidFill>
                  <a:srgbClr val="C00000"/>
                </a:solidFill>
                <a:sym typeface="Symbol"/>
              </a:rPr>
              <a:t>Lyapunov</a:t>
            </a:r>
            <a:r>
              <a:rPr lang="en-US" dirty="0" smtClean="0">
                <a:solidFill>
                  <a:srgbClr val="C00000"/>
                </a:solidFill>
                <a:sym typeface="Symbol"/>
              </a:rPr>
              <a:t> function</a:t>
            </a:r>
            <a:endParaRPr lang="en-US" dirty="0">
              <a:solidFill>
                <a:srgbClr val="C00000"/>
              </a:solidFill>
            </a:endParaRPr>
          </a:p>
        </p:txBody>
      </p:sp>
      <p:grpSp>
        <p:nvGrpSpPr>
          <p:cNvPr id="204" name="Group 203"/>
          <p:cNvGrpSpPr/>
          <p:nvPr/>
        </p:nvGrpSpPr>
        <p:grpSpPr>
          <a:xfrm>
            <a:off x="228600" y="3124200"/>
            <a:ext cx="8382000" cy="1085125"/>
            <a:chOff x="228600" y="3124200"/>
            <a:chExt cx="8382000" cy="1085125"/>
          </a:xfrm>
        </p:grpSpPr>
        <p:sp>
          <p:nvSpPr>
            <p:cNvPr id="192" name="TextBox 191"/>
            <p:cNvSpPr txBox="1"/>
            <p:nvPr/>
          </p:nvSpPr>
          <p:spPr>
            <a:xfrm>
              <a:off x="228600" y="3124200"/>
              <a:ext cx="8382000" cy="784830"/>
            </a:xfrm>
            <a:prstGeom prst="rect">
              <a:avLst/>
            </a:prstGeom>
            <a:noFill/>
          </p:spPr>
          <p:txBody>
            <a:bodyPr wrap="square" rtlCol="0">
              <a:spAutoFit/>
            </a:bodyPr>
            <a:lstStyle/>
            <a:p>
              <a:r>
                <a:rPr lang="en-US" dirty="0" smtClean="0">
                  <a:solidFill>
                    <a:srgbClr val="0000FF"/>
                  </a:solidFill>
                </a:rPr>
                <a:t>A useful concept: </a:t>
              </a:r>
            </a:p>
            <a:p>
              <a:pPr>
                <a:spcBef>
                  <a:spcPts val="600"/>
                </a:spcBef>
              </a:pPr>
              <a:r>
                <a:rPr lang="en-US" dirty="0" smtClean="0">
                  <a:solidFill>
                    <a:srgbClr val="C00000"/>
                  </a:solidFill>
                </a:rPr>
                <a:t>The</a:t>
              </a:r>
              <a:r>
                <a:rPr lang="en-US" dirty="0" smtClean="0">
                  <a:solidFill>
                    <a:srgbClr val="0000FF"/>
                  </a:solidFill>
                </a:rPr>
                <a:t> </a:t>
              </a:r>
              <a:r>
                <a:rPr lang="en-US" dirty="0" err="1" smtClean="0">
                  <a:solidFill>
                    <a:srgbClr val="C00000"/>
                  </a:solidFill>
                </a:rPr>
                <a:t>Lyapunov</a:t>
              </a:r>
              <a:r>
                <a:rPr lang="en-US" dirty="0" smtClean="0">
                  <a:solidFill>
                    <a:srgbClr val="C00000"/>
                  </a:solidFill>
                </a:rPr>
                <a:t> function (or “energy” function) - a quantity that </a:t>
              </a:r>
              <a:endParaRPr lang="en-US" dirty="0">
                <a:solidFill>
                  <a:srgbClr val="C00000"/>
                </a:solidFill>
              </a:endParaRPr>
            </a:p>
          </p:txBody>
        </p:sp>
        <p:sp>
          <p:nvSpPr>
            <p:cNvPr id="203" name="Rectangle 202"/>
            <p:cNvSpPr/>
            <p:nvPr/>
          </p:nvSpPr>
          <p:spPr>
            <a:xfrm>
              <a:off x="246925" y="3809215"/>
              <a:ext cx="8305800" cy="400110"/>
            </a:xfrm>
            <a:prstGeom prst="rect">
              <a:avLst/>
            </a:prstGeom>
          </p:spPr>
          <p:txBody>
            <a:bodyPr wrap="square">
              <a:spAutoFit/>
            </a:bodyPr>
            <a:lstStyle/>
            <a:p>
              <a:r>
                <a:rPr lang="en-US" dirty="0" smtClean="0">
                  <a:solidFill>
                    <a:srgbClr val="C00000"/>
                  </a:solidFill>
                </a:rPr>
                <a:t>cannot increase in time.</a:t>
              </a:r>
              <a:endParaRPr lang="en-US" dirty="0"/>
            </a:p>
          </p:txBody>
        </p:sp>
      </p:grpSp>
      <p:grpSp>
        <p:nvGrpSpPr>
          <p:cNvPr id="5" name="Group 4"/>
          <p:cNvGrpSpPr/>
          <p:nvPr/>
        </p:nvGrpSpPr>
        <p:grpSpPr>
          <a:xfrm>
            <a:off x="3657600" y="4191000"/>
            <a:ext cx="4267200" cy="1336875"/>
            <a:chOff x="3657600" y="4191000"/>
            <a:chExt cx="4267200" cy="1336875"/>
          </a:xfrm>
        </p:grpSpPr>
        <p:graphicFrame>
          <p:nvGraphicFramePr>
            <p:cNvPr id="442380" name="Object 12"/>
            <p:cNvGraphicFramePr>
              <a:graphicFrameLocks noChangeAspect="1"/>
            </p:cNvGraphicFramePr>
            <p:nvPr>
              <p:extLst>
                <p:ext uri="{D42A27DB-BD31-4B8C-83A1-F6EECF244321}">
                  <p14:modId xmlns:p14="http://schemas.microsoft.com/office/powerpoint/2010/main" val="1575676088"/>
                </p:ext>
              </p:extLst>
            </p:nvPr>
          </p:nvGraphicFramePr>
          <p:xfrm>
            <a:off x="3657600" y="4627763"/>
            <a:ext cx="3414713" cy="900112"/>
          </p:xfrm>
          <a:graphic>
            <a:graphicData uri="http://schemas.openxmlformats.org/presentationml/2006/ole">
              <mc:AlternateContent xmlns:mc="http://schemas.openxmlformats.org/markup-compatibility/2006">
                <mc:Choice xmlns:v="urn:schemas-microsoft-com:vml" Requires="v">
                  <p:oleObj spid="_x0000_s530575" name="משוואה" r:id="rId13" imgW="1498320" imgH="393480" progId="Equation.3">
                    <p:embed/>
                  </p:oleObj>
                </mc:Choice>
                <mc:Fallback>
                  <p:oleObj name="משוואה" r:id="rId13" imgW="1498320" imgH="393480" progId="Equation.3">
                    <p:embed/>
                    <p:pic>
                      <p:nvPicPr>
                        <p:cNvPr id="0"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57600" y="4627763"/>
                          <a:ext cx="3414713" cy="900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p:cNvSpPr txBox="1"/>
            <p:nvPr/>
          </p:nvSpPr>
          <p:spPr>
            <a:xfrm>
              <a:off x="6534874" y="4191000"/>
              <a:ext cx="1389926" cy="461665"/>
            </a:xfrm>
            <a:prstGeom prst="rect">
              <a:avLst/>
            </a:prstGeom>
            <a:noFill/>
          </p:spPr>
          <p:txBody>
            <a:bodyPr wrap="square" rtlCol="0">
              <a:spAutoFit/>
            </a:bodyPr>
            <a:lstStyle/>
            <a:p>
              <a:r>
                <a:rPr lang="en-US" sz="1200" dirty="0" smtClean="0"/>
                <a:t>No explicit time dependence</a:t>
              </a:r>
              <a:endParaRPr lang="en-US" sz="1200" dirty="0"/>
            </a:p>
          </p:txBody>
        </p:sp>
        <p:cxnSp>
          <p:nvCxnSpPr>
            <p:cNvPr id="4" name="Straight Arrow Connector 3"/>
            <p:cNvCxnSpPr/>
            <p:nvPr/>
          </p:nvCxnSpPr>
          <p:spPr bwMode="auto">
            <a:xfrm>
              <a:off x="6534874" y="4448145"/>
              <a:ext cx="6750" cy="428655"/>
            </a:xfrm>
            <a:prstGeom prst="straightConnector1">
              <a:avLst/>
            </a:prstGeom>
            <a:noFill/>
            <a:ln w="9525" cap="flat" cmpd="sng" algn="ctr">
              <a:solidFill>
                <a:schemeClr val="tx1"/>
              </a:solidFill>
              <a:prstDash val="solid"/>
              <a:round/>
              <a:headEnd type="none" w="med" len="med"/>
              <a:tailEnd type="arrow"/>
            </a:ln>
            <a:effec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4"/>
                                        </p:tgtEl>
                                        <p:attrNameLst>
                                          <p:attrName>style.visibility</p:attrName>
                                        </p:attrNameLst>
                                      </p:cBhvr>
                                      <p:to>
                                        <p:strVal val="visible"/>
                                      </p:to>
                                    </p:set>
                                    <p:animEffect transition="in" filter="dissolve">
                                      <p:cBhvr>
                                        <p:cTn id="7" dur="500"/>
                                        <p:tgtEl>
                                          <p:spTgt spid="20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1"/>
                                        </p:tgtEl>
                                        <p:attrNameLst>
                                          <p:attrName>style.visibility</p:attrName>
                                        </p:attrNameLst>
                                      </p:cBhvr>
                                      <p:to>
                                        <p:strVal val="visible"/>
                                      </p:to>
                                    </p:set>
                                    <p:animEffect transition="in" filter="dissolve">
                                      <p:cBhvr>
                                        <p:cTn id="12" dur="500"/>
                                        <p:tgtEl>
                                          <p:spTgt spid="20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02"/>
                                        </p:tgtEl>
                                        <p:attrNameLst>
                                          <p:attrName>style.visibility</p:attrName>
                                        </p:attrNameLst>
                                      </p:cBhvr>
                                      <p:to>
                                        <p:strVal val="visible"/>
                                      </p:to>
                                    </p:set>
                                    <p:animEffect transition="in" filter="dissolve">
                                      <p:cBhvr>
                                        <p:cTn id="22" dur="500"/>
                                        <p:tgtEl>
                                          <p:spTgt spid="20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00"/>
                                        </p:tgtEl>
                                        <p:attrNameLst>
                                          <p:attrName>style.visibility</p:attrName>
                                        </p:attrNameLst>
                                      </p:cBhvr>
                                      <p:to>
                                        <p:strVal val="visible"/>
                                      </p:to>
                                    </p:set>
                                    <p:animEffect transition="in" filter="dissolve">
                                      <p:cBhvr>
                                        <p:cTn id="27" dur="5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5"/>
          <p:cNvSpPr txBox="1">
            <a:spLocks noChangeArrowheads="1"/>
          </p:cNvSpPr>
          <p:nvPr/>
        </p:nvSpPr>
        <p:spPr bwMode="auto">
          <a:xfrm>
            <a:off x="0" y="-1924"/>
            <a:ext cx="8763000" cy="430887"/>
          </a:xfrm>
          <a:prstGeom prst="rect">
            <a:avLst/>
          </a:prstGeom>
          <a:solidFill>
            <a:srgbClr val="B2B2B2"/>
          </a:solidFill>
          <a:ln w="9525">
            <a:noFill/>
            <a:miter lim="800000"/>
            <a:headEnd/>
            <a:tailEnd/>
          </a:ln>
        </p:spPr>
        <p:txBody>
          <a:bodyPr anchor="ctr">
            <a:spAutoFit/>
          </a:bodyPr>
          <a:lstStyle/>
          <a:p>
            <a:r>
              <a:rPr lang="en-US" altLang="en-US" sz="2200" b="1" dirty="0" smtClean="0">
                <a:solidFill>
                  <a:srgbClr val="AC0000"/>
                </a:solidFill>
              </a:rPr>
              <a:t>  Pattern formation in </a:t>
            </a:r>
            <a:r>
              <a:rPr lang="en-US" altLang="en-US" sz="2200" b="1" dirty="0" err="1" smtClean="0">
                <a:solidFill>
                  <a:srgbClr val="AC0000"/>
                </a:solidFill>
              </a:rPr>
              <a:t>bistable</a:t>
            </a:r>
            <a:r>
              <a:rPr lang="en-US" altLang="en-US" sz="2200" b="1" dirty="0" smtClean="0">
                <a:solidFill>
                  <a:srgbClr val="AC0000"/>
                </a:solidFill>
              </a:rPr>
              <a:t> systems: fronts</a:t>
            </a:r>
            <a:endParaRPr lang="en-US" altLang="en-US" sz="2200" b="1" dirty="0">
              <a:solidFill>
                <a:srgbClr val="AC0000"/>
              </a:solidFill>
            </a:endParaRPr>
          </a:p>
        </p:txBody>
      </p:sp>
      <mc:AlternateContent xmlns:mc="http://schemas.openxmlformats.org/markup-compatibility/2006" xmlns:a14="http://schemas.microsoft.com/office/drawing/2010/main">
        <mc:Choice Requires="a14">
          <p:sp>
            <p:nvSpPr>
              <p:cNvPr id="95" name="TextBox 94"/>
              <p:cNvSpPr txBox="1"/>
              <p:nvPr/>
            </p:nvSpPr>
            <p:spPr>
              <a:xfrm>
                <a:off x="228600" y="681335"/>
                <a:ext cx="8382000" cy="461665"/>
              </a:xfrm>
              <a:prstGeom prst="rect">
                <a:avLst/>
              </a:prstGeom>
              <a:noFill/>
            </p:spPr>
            <p:txBody>
              <a:bodyPr wrap="square" rtlCol="0">
                <a:spAutoFit/>
              </a:bodyPr>
              <a:lstStyle/>
              <a:p>
                <a:r>
                  <a:rPr lang="en-US" dirty="0" smtClean="0"/>
                  <a:t>How does </a:t>
                </a:r>
                <a14:m>
                  <m:oMath xmlns:m="http://schemas.openxmlformats.org/officeDocument/2006/math">
                    <m:r>
                      <a:rPr lang="en-US" sz="2400" i="1" dirty="0" smtClean="0">
                        <a:latin typeface="Cambria Math"/>
                      </a:rPr>
                      <m:t>𝑉</m:t>
                    </m:r>
                  </m:oMath>
                </a14:m>
                <a:r>
                  <a:rPr lang="en-US" dirty="0" smtClean="0"/>
                  <a:t> look like for </a:t>
                </a:r>
                <a14:m>
                  <m:oMath xmlns:m="http://schemas.openxmlformats.org/officeDocument/2006/math">
                    <m:r>
                      <a:rPr lang="en-US" b="0" i="1" smtClean="0">
                        <a:latin typeface="Cambria Math"/>
                      </a:rPr>
                      <m:t>𝜆</m:t>
                    </m:r>
                    <m:r>
                      <a:rPr lang="en-US" b="0" i="1" smtClean="0">
                        <a:latin typeface="Cambria Math"/>
                      </a:rPr>
                      <m:t>&gt;</m:t>
                    </m:r>
                    <m:r>
                      <a:rPr lang="en-US" b="0" i="1" smtClean="0">
                        <a:latin typeface="Cambria Math"/>
                      </a:rPr>
                      <m:t>0</m:t>
                    </m:r>
                  </m:oMath>
                </a14:m>
                <a:r>
                  <a:rPr lang="en-US" dirty="0" smtClean="0"/>
                  <a:t>?  </a:t>
                </a:r>
                <a:endParaRPr lang="en-US" dirty="0"/>
              </a:p>
            </p:txBody>
          </p:sp>
        </mc:Choice>
        <mc:Fallback xmlns="">
          <p:sp>
            <p:nvSpPr>
              <p:cNvPr id="95" name="TextBox 94"/>
              <p:cNvSpPr txBox="1">
                <a:spLocks noRot="1" noChangeAspect="1" noMove="1" noResize="1" noEditPoints="1" noAdjustHandles="1" noChangeArrowheads="1" noChangeShapeType="1" noTextEdit="1"/>
              </p:cNvSpPr>
              <p:nvPr/>
            </p:nvSpPr>
            <p:spPr>
              <a:xfrm>
                <a:off x="228600" y="681335"/>
                <a:ext cx="8382000" cy="461665"/>
              </a:xfrm>
              <a:prstGeom prst="rect">
                <a:avLst/>
              </a:prstGeom>
              <a:blipFill rotWithShape="1">
                <a:blip r:embed="rId4"/>
                <a:stretch>
                  <a:fillRect l="-800" b="-19737"/>
                </a:stretch>
              </a:blipFill>
            </p:spPr>
            <p:txBody>
              <a:bodyPr/>
              <a:lstStyle/>
              <a:p>
                <a:r>
                  <a:rPr lang="en-US">
                    <a:noFill/>
                  </a:rPr>
                  <a:t> </a:t>
                </a:r>
              </a:p>
            </p:txBody>
          </p:sp>
        </mc:Fallback>
      </mc:AlternateContent>
      <p:grpSp>
        <p:nvGrpSpPr>
          <p:cNvPr id="2" name="Group 140"/>
          <p:cNvGrpSpPr/>
          <p:nvPr/>
        </p:nvGrpSpPr>
        <p:grpSpPr>
          <a:xfrm>
            <a:off x="-5867400" y="2061563"/>
            <a:ext cx="5334000" cy="3272437"/>
            <a:chOff x="228600" y="2015925"/>
            <a:chExt cx="5334000" cy="3272437"/>
          </a:xfrm>
        </p:grpSpPr>
        <p:sp>
          <p:nvSpPr>
            <p:cNvPr id="11" name="Rectangle 11"/>
            <p:cNvSpPr>
              <a:spLocks noChangeArrowheads="1"/>
            </p:cNvSpPr>
            <p:nvPr/>
          </p:nvSpPr>
          <p:spPr bwMode="auto">
            <a:xfrm>
              <a:off x="228600" y="2015925"/>
              <a:ext cx="5334000" cy="400110"/>
            </a:xfrm>
            <a:prstGeom prst="rect">
              <a:avLst/>
            </a:prstGeom>
            <a:noFill/>
            <a:ln w="9525">
              <a:noFill/>
              <a:miter lim="800000"/>
              <a:headEnd/>
              <a:tailEnd/>
            </a:ln>
          </p:spPr>
          <p:txBody>
            <a:bodyPr wrap="square">
              <a:spAutoFit/>
            </a:bodyPr>
            <a:lstStyle/>
            <a:p>
              <a:pPr>
                <a:spcBef>
                  <a:spcPct val="0"/>
                </a:spcBef>
                <a:spcAft>
                  <a:spcPts val="600"/>
                </a:spcAft>
              </a:pPr>
              <a:r>
                <a:rPr lang="en-US" dirty="0" smtClean="0">
                  <a:solidFill>
                    <a:srgbClr val="0000FF"/>
                  </a:solidFill>
                  <a:cs typeface="Times New Roman" pitchFamily="18" charset="0"/>
                </a:rPr>
                <a:t>Consider </a:t>
              </a:r>
              <a:r>
                <a:rPr lang="en-US" dirty="0" err="1" smtClean="0">
                  <a:solidFill>
                    <a:srgbClr val="0000FF"/>
                  </a:solidFill>
                  <a:cs typeface="Times New Roman" pitchFamily="18" charset="0"/>
                </a:rPr>
                <a:t>bistability</a:t>
              </a:r>
              <a:r>
                <a:rPr lang="en-US" dirty="0" smtClean="0">
                  <a:solidFill>
                    <a:srgbClr val="0000FF"/>
                  </a:solidFill>
                  <a:cs typeface="Times New Roman" pitchFamily="18" charset="0"/>
                </a:rPr>
                <a:t> of uniform states:</a:t>
              </a:r>
              <a:endParaRPr lang="en-US" dirty="0">
                <a:solidFill>
                  <a:srgbClr val="0000FF"/>
                </a:solidFill>
                <a:cs typeface="Times New Roman" pitchFamily="18" charset="0"/>
              </a:endParaRPr>
            </a:p>
          </p:txBody>
        </p:sp>
        <p:graphicFrame>
          <p:nvGraphicFramePr>
            <p:cNvPr id="85" name="Object 3"/>
            <p:cNvGraphicFramePr>
              <a:graphicFrameLocks noChangeAspect="1"/>
            </p:cNvGraphicFramePr>
            <p:nvPr/>
          </p:nvGraphicFramePr>
          <p:xfrm>
            <a:off x="2965050" y="2544898"/>
            <a:ext cx="566738" cy="376238"/>
          </p:xfrm>
          <a:graphic>
            <a:graphicData uri="http://schemas.openxmlformats.org/presentationml/2006/ole">
              <mc:AlternateContent xmlns:mc="http://schemas.openxmlformats.org/markup-compatibility/2006">
                <mc:Choice xmlns:v="urn:schemas-microsoft-com:vml" Requires="v">
                  <p:oleObj spid="_x0000_s507570" name="משוואה" r:id="rId5" imgW="241200" imgH="177480" progId="Equation.3">
                    <p:embed/>
                  </p:oleObj>
                </mc:Choice>
                <mc:Fallback>
                  <p:oleObj name="משוואה" r:id="rId5" imgW="241200" imgH="177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5050" y="2544898"/>
                          <a:ext cx="566738" cy="376238"/>
                        </a:xfrm>
                        <a:prstGeom prst="rect">
                          <a:avLst/>
                        </a:prstGeom>
                        <a:solidFill>
                          <a:schemeClr val="bg1"/>
                        </a:solidFill>
                      </p:spPr>
                    </p:pic>
                  </p:oleObj>
                </mc:Fallback>
              </mc:AlternateContent>
            </a:graphicData>
          </a:graphic>
        </p:graphicFrame>
        <p:graphicFrame>
          <p:nvGraphicFramePr>
            <p:cNvPr id="81" name="Object 4"/>
            <p:cNvGraphicFramePr>
              <a:graphicFrameLocks noChangeAspect="1"/>
            </p:cNvGraphicFramePr>
            <p:nvPr/>
          </p:nvGraphicFramePr>
          <p:xfrm>
            <a:off x="534587" y="2445150"/>
            <a:ext cx="2430463" cy="463550"/>
          </p:xfrm>
          <a:graphic>
            <a:graphicData uri="http://schemas.openxmlformats.org/presentationml/2006/ole">
              <mc:AlternateContent xmlns:mc="http://schemas.openxmlformats.org/markup-compatibility/2006">
                <mc:Choice xmlns:v="urn:schemas-microsoft-com:vml" Requires="v">
                  <p:oleObj spid="_x0000_s507571" name="משוואה" r:id="rId7" imgW="1066680" imgH="203040" progId="Equation.3">
                    <p:embed/>
                  </p:oleObj>
                </mc:Choice>
                <mc:Fallback>
                  <p:oleObj name="משוואה" r:id="rId7" imgW="1066680" imgH="203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4587" y="2445150"/>
                          <a:ext cx="2430463" cy="463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44"/>
            <p:cNvGrpSpPr>
              <a:grpSpLocks/>
            </p:cNvGrpSpPr>
            <p:nvPr/>
          </p:nvGrpSpPr>
          <p:grpSpPr bwMode="auto">
            <a:xfrm>
              <a:off x="1898117" y="2565799"/>
              <a:ext cx="358775" cy="360363"/>
              <a:chOff x="878" y="436"/>
              <a:chExt cx="226" cy="227"/>
            </a:xfrm>
          </p:grpSpPr>
          <p:sp>
            <p:nvSpPr>
              <p:cNvPr id="92" name="Line 45"/>
              <p:cNvSpPr>
                <a:spLocks noChangeShapeType="1"/>
              </p:cNvSpPr>
              <p:nvPr/>
            </p:nvSpPr>
            <p:spPr bwMode="auto">
              <a:xfrm>
                <a:off x="878" y="436"/>
                <a:ext cx="226" cy="227"/>
              </a:xfrm>
              <a:prstGeom prst="line">
                <a:avLst/>
              </a:prstGeom>
              <a:noFill/>
              <a:ln w="19050">
                <a:solidFill>
                  <a:srgbClr val="FF3300"/>
                </a:solidFill>
                <a:round/>
                <a:headEnd/>
                <a:tailEnd/>
              </a:ln>
            </p:spPr>
            <p:txBody>
              <a:bodyPr/>
              <a:lstStyle/>
              <a:p>
                <a:endParaRPr lang="en-US"/>
              </a:p>
            </p:txBody>
          </p:sp>
          <p:sp>
            <p:nvSpPr>
              <p:cNvPr id="93" name="Line 46"/>
              <p:cNvSpPr>
                <a:spLocks noChangeShapeType="1"/>
              </p:cNvSpPr>
              <p:nvPr/>
            </p:nvSpPr>
            <p:spPr bwMode="auto">
              <a:xfrm flipH="1">
                <a:off x="878" y="436"/>
                <a:ext cx="226" cy="227"/>
              </a:xfrm>
              <a:prstGeom prst="line">
                <a:avLst/>
              </a:prstGeom>
              <a:noFill/>
              <a:ln w="19050">
                <a:solidFill>
                  <a:srgbClr val="FF3300"/>
                </a:solidFill>
                <a:round/>
                <a:headEnd/>
                <a:tailEnd/>
              </a:ln>
            </p:spPr>
            <p:txBody>
              <a:bodyPr/>
              <a:lstStyle/>
              <a:p>
                <a:endParaRPr lang="en-US"/>
              </a:p>
            </p:txBody>
          </p:sp>
        </p:grpSp>
        <p:grpSp>
          <p:nvGrpSpPr>
            <p:cNvPr id="4" name="Group 131"/>
            <p:cNvGrpSpPr/>
            <p:nvPr/>
          </p:nvGrpSpPr>
          <p:grpSpPr>
            <a:xfrm>
              <a:off x="494502" y="2962256"/>
              <a:ext cx="3848898" cy="2326106"/>
              <a:chOff x="4819577" y="1653250"/>
              <a:chExt cx="3848898" cy="2326106"/>
            </a:xfrm>
          </p:grpSpPr>
          <p:grpSp>
            <p:nvGrpSpPr>
              <p:cNvPr id="5" name="Group 79"/>
              <p:cNvGrpSpPr/>
              <p:nvPr/>
            </p:nvGrpSpPr>
            <p:grpSpPr>
              <a:xfrm>
                <a:off x="4819577" y="1653250"/>
                <a:ext cx="3848898" cy="2326106"/>
                <a:chOff x="884202" y="990600"/>
                <a:chExt cx="3848898" cy="2326106"/>
              </a:xfrm>
            </p:grpSpPr>
            <p:grpSp>
              <p:nvGrpSpPr>
                <p:cNvPr id="6" name="Group 77"/>
                <p:cNvGrpSpPr/>
                <p:nvPr/>
              </p:nvGrpSpPr>
              <p:grpSpPr>
                <a:xfrm>
                  <a:off x="884202" y="990600"/>
                  <a:ext cx="3532524" cy="2326106"/>
                  <a:chOff x="179388" y="2882899"/>
                  <a:chExt cx="4271262" cy="2455334"/>
                </a:xfrm>
              </p:grpSpPr>
              <p:sp>
                <p:nvSpPr>
                  <p:cNvPr id="40" name="Freeform 9"/>
                  <p:cNvSpPr>
                    <a:spLocks/>
                  </p:cNvSpPr>
                  <p:nvPr/>
                </p:nvSpPr>
                <p:spPr bwMode="auto">
                  <a:xfrm>
                    <a:off x="486662" y="4341330"/>
                    <a:ext cx="3963988" cy="1588"/>
                  </a:xfrm>
                  <a:custGeom>
                    <a:avLst/>
                    <a:gdLst>
                      <a:gd name="T0" fmla="*/ 0 w 2497"/>
                      <a:gd name="T1" fmla="*/ 0 h 1"/>
                      <a:gd name="T2" fmla="*/ 3963988 w 2497"/>
                      <a:gd name="T3" fmla="*/ 1588 h 1"/>
                      <a:gd name="T4" fmla="*/ 0 60000 65536"/>
                      <a:gd name="T5" fmla="*/ 0 60000 65536"/>
                      <a:gd name="T6" fmla="*/ 0 w 2497"/>
                      <a:gd name="T7" fmla="*/ 0 h 1"/>
                      <a:gd name="T8" fmla="*/ 2497 w 2497"/>
                      <a:gd name="T9" fmla="*/ 1 h 1"/>
                    </a:gdLst>
                    <a:ahLst/>
                    <a:cxnLst>
                      <a:cxn ang="T4">
                        <a:pos x="T0" y="T1"/>
                      </a:cxn>
                      <a:cxn ang="T5">
                        <a:pos x="T2" y="T3"/>
                      </a:cxn>
                    </a:cxnLst>
                    <a:rect l="T6" t="T7" r="T8" b="T9"/>
                    <a:pathLst>
                      <a:path w="2497" h="1">
                        <a:moveTo>
                          <a:pt x="0" y="0"/>
                        </a:moveTo>
                        <a:lnTo>
                          <a:pt x="2497" y="1"/>
                        </a:lnTo>
                      </a:path>
                    </a:pathLst>
                  </a:custGeom>
                  <a:noFill/>
                  <a:ln w="12700">
                    <a:solidFill>
                      <a:schemeClr val="tx1"/>
                    </a:solidFill>
                    <a:round/>
                    <a:headEnd type="none" w="med" len="med"/>
                    <a:tailEnd type="arrow" w="med" len="med"/>
                  </a:ln>
                </p:spPr>
                <p:txBody>
                  <a:bodyPr>
                    <a:spAutoFit/>
                  </a:bodyPr>
                  <a:lstStyle/>
                  <a:p>
                    <a:endParaRPr lang="en-US"/>
                  </a:p>
                </p:txBody>
              </p:sp>
              <p:sp>
                <p:nvSpPr>
                  <p:cNvPr id="41" name="Line 10"/>
                  <p:cNvSpPr>
                    <a:spLocks noChangeShapeType="1"/>
                  </p:cNvSpPr>
                  <p:nvPr/>
                </p:nvSpPr>
                <p:spPr bwMode="auto">
                  <a:xfrm flipV="1">
                    <a:off x="2415511" y="3204633"/>
                    <a:ext cx="0" cy="2133600"/>
                  </a:xfrm>
                  <a:prstGeom prst="line">
                    <a:avLst/>
                  </a:prstGeom>
                  <a:noFill/>
                  <a:ln w="12700">
                    <a:solidFill>
                      <a:schemeClr val="tx1"/>
                    </a:solidFill>
                    <a:round/>
                    <a:headEnd type="none" w="med" len="med"/>
                    <a:tailEnd type="arrow" w="med" len="med"/>
                  </a:ln>
                </p:spPr>
                <p:txBody>
                  <a:bodyPr>
                    <a:spAutoFit/>
                  </a:bodyPr>
                  <a:lstStyle/>
                  <a:p>
                    <a:endParaRPr lang="en-US"/>
                  </a:p>
                </p:txBody>
              </p:sp>
              <p:sp>
                <p:nvSpPr>
                  <p:cNvPr id="42" name="Text Box 11"/>
                  <p:cNvSpPr txBox="1">
                    <a:spLocks noChangeArrowheads="1"/>
                  </p:cNvSpPr>
                  <p:nvPr/>
                </p:nvSpPr>
                <p:spPr bwMode="auto">
                  <a:xfrm>
                    <a:off x="1874337" y="2882899"/>
                    <a:ext cx="457200" cy="457200"/>
                  </a:xfrm>
                  <a:prstGeom prst="rect">
                    <a:avLst/>
                  </a:prstGeom>
                  <a:noFill/>
                  <a:ln w="9525">
                    <a:noFill/>
                    <a:miter lim="800000"/>
                    <a:headEnd/>
                    <a:tailEnd/>
                  </a:ln>
                </p:spPr>
                <p:txBody>
                  <a:bodyPr>
                    <a:spAutoFit/>
                  </a:bodyPr>
                  <a:lstStyle/>
                  <a:p>
                    <a:pPr algn="l" rtl="0" eaLnBrk="0" hangingPunct="0">
                      <a:spcBef>
                        <a:spcPct val="50000"/>
                      </a:spcBef>
                    </a:pPr>
                    <a:r>
                      <a:rPr lang="en-US" altLang="en-US" sz="2400" i="1" dirty="0">
                        <a:latin typeface="+mj-lt"/>
                        <a:cs typeface="Levenim MT" pitchFamily="2" charset="-79"/>
                        <a:sym typeface="Math1" pitchFamily="2" charset="2"/>
                      </a:rPr>
                      <a:t>u</a:t>
                    </a:r>
                    <a:endParaRPr lang="en-US" altLang="en-US" sz="2400" i="1" baseline="-25000" dirty="0">
                      <a:latin typeface="+mj-lt"/>
                      <a:cs typeface="Levenim MT" pitchFamily="2" charset="-79"/>
                      <a:sym typeface="Math1" pitchFamily="2" charset="2"/>
                    </a:endParaRPr>
                  </a:p>
                </p:txBody>
              </p:sp>
              <p:grpSp>
                <p:nvGrpSpPr>
                  <p:cNvPr id="7" name="Group 52"/>
                  <p:cNvGrpSpPr>
                    <a:grpSpLocks/>
                  </p:cNvGrpSpPr>
                  <p:nvPr/>
                </p:nvGrpSpPr>
                <p:grpSpPr bwMode="auto">
                  <a:xfrm>
                    <a:off x="179388" y="3505200"/>
                    <a:ext cx="4075113" cy="1676400"/>
                    <a:chOff x="113" y="712"/>
                    <a:chExt cx="2567" cy="1056"/>
                  </a:xfrm>
                </p:grpSpPr>
                <p:grpSp>
                  <p:nvGrpSpPr>
                    <p:cNvPr id="8" name="Group 6"/>
                    <p:cNvGrpSpPr>
                      <a:grpSpLocks/>
                    </p:cNvGrpSpPr>
                    <p:nvPr/>
                  </p:nvGrpSpPr>
                  <p:grpSpPr bwMode="auto">
                    <a:xfrm>
                      <a:off x="424" y="712"/>
                      <a:ext cx="2256" cy="1056"/>
                      <a:chOff x="3358" y="960"/>
                      <a:chExt cx="1730" cy="1488"/>
                    </a:xfrm>
                  </p:grpSpPr>
                  <p:sp>
                    <p:nvSpPr>
                      <p:cNvPr id="68" name="Freeform 7"/>
                      <p:cNvSpPr>
                        <a:spLocks/>
                      </p:cNvSpPr>
                      <p:nvPr/>
                    </p:nvSpPr>
                    <p:spPr bwMode="auto">
                      <a:xfrm>
                        <a:off x="3809" y="960"/>
                        <a:ext cx="1279" cy="768"/>
                      </a:xfrm>
                      <a:custGeom>
                        <a:avLst/>
                        <a:gdLst>
                          <a:gd name="T0" fmla="*/ 1279 w 1279"/>
                          <a:gd name="T1" fmla="*/ 0 h 768"/>
                          <a:gd name="T2" fmla="*/ 895 w 1279"/>
                          <a:gd name="T3" fmla="*/ 48 h 768"/>
                          <a:gd name="T4" fmla="*/ 499 w 1279"/>
                          <a:gd name="T5" fmla="*/ 129 h 768"/>
                          <a:gd name="T6" fmla="*/ 175 w 1279"/>
                          <a:gd name="T7" fmla="*/ 240 h 768"/>
                          <a:gd name="T8" fmla="*/ 31 w 1279"/>
                          <a:gd name="T9" fmla="*/ 336 h 768"/>
                          <a:gd name="T10" fmla="*/ 2 w 1279"/>
                          <a:gd name="T11" fmla="*/ 437 h 768"/>
                          <a:gd name="T12" fmla="*/ 42 w 1279"/>
                          <a:gd name="T13" fmla="*/ 523 h 768"/>
                          <a:gd name="T14" fmla="*/ 215 w 1279"/>
                          <a:gd name="T15" fmla="*/ 642 h 768"/>
                          <a:gd name="T16" fmla="*/ 373 w 1279"/>
                          <a:gd name="T17" fmla="*/ 729 h 768"/>
                          <a:gd name="T18" fmla="*/ 460 w 1279"/>
                          <a:gd name="T19" fmla="*/ 768 h 7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9"/>
                          <a:gd name="T31" fmla="*/ 0 h 768"/>
                          <a:gd name="T32" fmla="*/ 1279 w 1279"/>
                          <a:gd name="T33" fmla="*/ 768 h 7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9" h="768">
                            <a:moveTo>
                              <a:pt x="1279" y="0"/>
                            </a:moveTo>
                            <a:cubicBezTo>
                              <a:pt x="1151" y="12"/>
                              <a:pt x="1025" y="26"/>
                              <a:pt x="895" y="48"/>
                            </a:cubicBezTo>
                            <a:cubicBezTo>
                              <a:pt x="765" y="70"/>
                              <a:pt x="619" y="97"/>
                              <a:pt x="499" y="129"/>
                            </a:cubicBezTo>
                            <a:cubicBezTo>
                              <a:pt x="379" y="161"/>
                              <a:pt x="253" y="206"/>
                              <a:pt x="175" y="240"/>
                            </a:cubicBezTo>
                            <a:cubicBezTo>
                              <a:pt x="97" y="274"/>
                              <a:pt x="60" y="303"/>
                              <a:pt x="31" y="336"/>
                            </a:cubicBezTo>
                            <a:cubicBezTo>
                              <a:pt x="2" y="369"/>
                              <a:pt x="0" y="406"/>
                              <a:pt x="2" y="437"/>
                            </a:cubicBezTo>
                            <a:cubicBezTo>
                              <a:pt x="4" y="468"/>
                              <a:pt x="6" y="489"/>
                              <a:pt x="42" y="523"/>
                            </a:cubicBezTo>
                            <a:cubicBezTo>
                              <a:pt x="78" y="557"/>
                              <a:pt x="160" y="608"/>
                              <a:pt x="215" y="642"/>
                            </a:cubicBezTo>
                            <a:cubicBezTo>
                              <a:pt x="270" y="676"/>
                              <a:pt x="332" y="708"/>
                              <a:pt x="373" y="729"/>
                            </a:cubicBezTo>
                            <a:cubicBezTo>
                              <a:pt x="414" y="750"/>
                              <a:pt x="442" y="760"/>
                              <a:pt x="460" y="768"/>
                            </a:cubicBezTo>
                          </a:path>
                        </a:pathLst>
                      </a:custGeom>
                      <a:noFill/>
                      <a:ln w="38100" cap="flat" cmpd="sng">
                        <a:solidFill>
                          <a:schemeClr val="tx1"/>
                        </a:solidFill>
                        <a:prstDash val="solid"/>
                        <a:round/>
                        <a:headEnd/>
                        <a:tailEnd/>
                      </a:ln>
                    </p:spPr>
                    <p:txBody>
                      <a:bodyPr>
                        <a:spAutoFit/>
                      </a:bodyPr>
                      <a:lstStyle/>
                      <a:p>
                        <a:endParaRPr lang="en-US"/>
                      </a:p>
                    </p:txBody>
                  </p:sp>
                  <p:sp>
                    <p:nvSpPr>
                      <p:cNvPr id="69" name="Freeform 8"/>
                      <p:cNvSpPr>
                        <a:spLocks/>
                      </p:cNvSpPr>
                      <p:nvPr/>
                    </p:nvSpPr>
                    <p:spPr bwMode="auto">
                      <a:xfrm>
                        <a:off x="3358" y="1704"/>
                        <a:ext cx="1289" cy="744"/>
                      </a:xfrm>
                      <a:custGeom>
                        <a:avLst/>
                        <a:gdLst>
                          <a:gd name="T0" fmla="*/ 0 w 1289"/>
                          <a:gd name="T1" fmla="*/ 744 h 744"/>
                          <a:gd name="T2" fmla="*/ 384 w 1289"/>
                          <a:gd name="T3" fmla="*/ 696 h 744"/>
                          <a:gd name="T4" fmla="*/ 780 w 1289"/>
                          <a:gd name="T5" fmla="*/ 615 h 744"/>
                          <a:gd name="T6" fmla="*/ 1104 w 1289"/>
                          <a:gd name="T7" fmla="*/ 504 h 744"/>
                          <a:gd name="T8" fmla="*/ 1234 w 1289"/>
                          <a:gd name="T9" fmla="*/ 426 h 744"/>
                          <a:gd name="T10" fmla="*/ 1289 w 1289"/>
                          <a:gd name="T11" fmla="*/ 332 h 744"/>
                          <a:gd name="T12" fmla="*/ 1237 w 1289"/>
                          <a:gd name="T13" fmla="*/ 221 h 744"/>
                          <a:gd name="T14" fmla="*/ 1064 w 1289"/>
                          <a:gd name="T15" fmla="*/ 102 h 744"/>
                          <a:gd name="T16" fmla="*/ 942 w 1289"/>
                          <a:gd name="T17" fmla="*/ 40 h 744"/>
                          <a:gd name="T18" fmla="*/ 863 w 1289"/>
                          <a:gd name="T19" fmla="*/ 0 h 7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89"/>
                          <a:gd name="T31" fmla="*/ 0 h 744"/>
                          <a:gd name="T32" fmla="*/ 1289 w 1289"/>
                          <a:gd name="T33" fmla="*/ 744 h 7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89" h="744">
                            <a:moveTo>
                              <a:pt x="0" y="744"/>
                            </a:moveTo>
                            <a:cubicBezTo>
                              <a:pt x="128" y="732"/>
                              <a:pt x="254" y="718"/>
                              <a:pt x="384" y="696"/>
                            </a:cubicBezTo>
                            <a:cubicBezTo>
                              <a:pt x="514" y="674"/>
                              <a:pt x="660" y="647"/>
                              <a:pt x="780" y="615"/>
                            </a:cubicBezTo>
                            <a:cubicBezTo>
                              <a:pt x="900" y="583"/>
                              <a:pt x="1028" y="535"/>
                              <a:pt x="1104" y="504"/>
                            </a:cubicBezTo>
                            <a:cubicBezTo>
                              <a:pt x="1180" y="473"/>
                              <a:pt x="1203" y="455"/>
                              <a:pt x="1234" y="426"/>
                            </a:cubicBezTo>
                            <a:cubicBezTo>
                              <a:pt x="1265" y="397"/>
                              <a:pt x="1289" y="366"/>
                              <a:pt x="1289" y="332"/>
                            </a:cubicBezTo>
                            <a:cubicBezTo>
                              <a:pt x="1289" y="298"/>
                              <a:pt x="1274" y="259"/>
                              <a:pt x="1237" y="221"/>
                            </a:cubicBezTo>
                            <a:cubicBezTo>
                              <a:pt x="1200" y="183"/>
                              <a:pt x="1113" y="132"/>
                              <a:pt x="1064" y="102"/>
                            </a:cubicBezTo>
                            <a:cubicBezTo>
                              <a:pt x="1015" y="72"/>
                              <a:pt x="975" y="57"/>
                              <a:pt x="942" y="40"/>
                            </a:cubicBezTo>
                            <a:cubicBezTo>
                              <a:pt x="909" y="23"/>
                              <a:pt x="879" y="8"/>
                              <a:pt x="863" y="0"/>
                            </a:cubicBezTo>
                          </a:path>
                        </a:pathLst>
                      </a:custGeom>
                      <a:noFill/>
                      <a:ln w="38100" cap="flat" cmpd="sng">
                        <a:solidFill>
                          <a:schemeClr val="tx1"/>
                        </a:solidFill>
                        <a:prstDash val="solid"/>
                        <a:round/>
                        <a:headEnd/>
                        <a:tailEnd/>
                      </a:ln>
                    </p:spPr>
                    <p:txBody>
                      <a:bodyPr>
                        <a:spAutoFit/>
                      </a:bodyPr>
                      <a:lstStyle/>
                      <a:p>
                        <a:endParaRPr lang="en-US"/>
                      </a:p>
                    </p:txBody>
                  </p:sp>
                </p:grpSp>
                <p:grpSp>
                  <p:nvGrpSpPr>
                    <p:cNvPr id="9" name="Group 51"/>
                    <p:cNvGrpSpPr>
                      <a:grpSpLocks/>
                    </p:cNvGrpSpPr>
                    <p:nvPr/>
                  </p:nvGrpSpPr>
                  <p:grpSpPr bwMode="auto">
                    <a:xfrm>
                      <a:off x="113" y="979"/>
                      <a:ext cx="1996" cy="532"/>
                      <a:chOff x="113" y="979"/>
                      <a:chExt cx="1996" cy="532"/>
                    </a:xfrm>
                  </p:grpSpPr>
                  <p:grpSp>
                    <p:nvGrpSpPr>
                      <p:cNvPr id="10" name="Group 44"/>
                      <p:cNvGrpSpPr>
                        <a:grpSpLocks/>
                      </p:cNvGrpSpPr>
                      <p:nvPr/>
                    </p:nvGrpSpPr>
                    <p:grpSpPr bwMode="auto">
                      <a:xfrm>
                        <a:off x="113" y="979"/>
                        <a:ext cx="1905" cy="532"/>
                        <a:chOff x="113" y="979"/>
                        <a:chExt cx="1905" cy="532"/>
                      </a:xfrm>
                    </p:grpSpPr>
                    <p:grpSp>
                      <p:nvGrpSpPr>
                        <p:cNvPr id="12" name="Group 38"/>
                        <p:cNvGrpSpPr>
                          <a:grpSpLocks/>
                        </p:cNvGrpSpPr>
                        <p:nvPr/>
                      </p:nvGrpSpPr>
                      <p:grpSpPr bwMode="auto">
                        <a:xfrm>
                          <a:off x="1111" y="979"/>
                          <a:ext cx="378" cy="255"/>
                          <a:chOff x="1111" y="979"/>
                          <a:chExt cx="378" cy="255"/>
                        </a:xfrm>
                      </p:grpSpPr>
                      <p:sp>
                        <p:nvSpPr>
                          <p:cNvPr id="64" name="Rectangle 32"/>
                          <p:cNvSpPr>
                            <a:spLocks noChangeArrowheads="1"/>
                          </p:cNvSpPr>
                          <p:nvPr/>
                        </p:nvSpPr>
                        <p:spPr bwMode="auto">
                          <a:xfrm rot="1037747">
                            <a:off x="1111" y="981"/>
                            <a:ext cx="45" cy="227"/>
                          </a:xfrm>
                          <a:prstGeom prst="rect">
                            <a:avLst/>
                          </a:prstGeom>
                          <a:solidFill>
                            <a:schemeClr val="bg1"/>
                          </a:solidFill>
                          <a:ln w="9525">
                            <a:noFill/>
                            <a:miter lim="800000"/>
                            <a:headEnd/>
                            <a:tailEnd/>
                          </a:ln>
                        </p:spPr>
                        <p:txBody>
                          <a:bodyPr wrap="none" anchor="ctr"/>
                          <a:lstStyle/>
                          <a:p>
                            <a:endParaRPr lang="en-US"/>
                          </a:p>
                        </p:txBody>
                      </p:sp>
                      <p:sp>
                        <p:nvSpPr>
                          <p:cNvPr id="65" name="Rectangle 33"/>
                          <p:cNvSpPr>
                            <a:spLocks noChangeArrowheads="1"/>
                          </p:cNvSpPr>
                          <p:nvPr/>
                        </p:nvSpPr>
                        <p:spPr bwMode="auto">
                          <a:xfrm rot="1037747">
                            <a:off x="1228" y="1003"/>
                            <a:ext cx="45" cy="227"/>
                          </a:xfrm>
                          <a:prstGeom prst="rect">
                            <a:avLst/>
                          </a:prstGeom>
                          <a:solidFill>
                            <a:schemeClr val="bg1"/>
                          </a:solidFill>
                          <a:ln w="9525">
                            <a:noFill/>
                            <a:miter lim="800000"/>
                            <a:headEnd/>
                            <a:tailEnd/>
                          </a:ln>
                        </p:spPr>
                        <p:txBody>
                          <a:bodyPr wrap="none" anchor="ctr"/>
                          <a:lstStyle/>
                          <a:p>
                            <a:endParaRPr lang="en-US"/>
                          </a:p>
                        </p:txBody>
                      </p:sp>
                      <p:sp>
                        <p:nvSpPr>
                          <p:cNvPr id="66" name="Rectangle 34"/>
                          <p:cNvSpPr>
                            <a:spLocks noChangeArrowheads="1"/>
                          </p:cNvSpPr>
                          <p:nvPr/>
                        </p:nvSpPr>
                        <p:spPr bwMode="auto">
                          <a:xfrm rot="1037747">
                            <a:off x="1337" y="979"/>
                            <a:ext cx="45" cy="227"/>
                          </a:xfrm>
                          <a:prstGeom prst="rect">
                            <a:avLst/>
                          </a:prstGeom>
                          <a:solidFill>
                            <a:schemeClr val="bg1"/>
                          </a:solidFill>
                          <a:ln w="9525">
                            <a:noFill/>
                            <a:miter lim="800000"/>
                            <a:headEnd/>
                            <a:tailEnd/>
                          </a:ln>
                        </p:spPr>
                        <p:txBody>
                          <a:bodyPr wrap="none" anchor="ctr"/>
                          <a:lstStyle/>
                          <a:p>
                            <a:endParaRPr lang="en-US"/>
                          </a:p>
                        </p:txBody>
                      </p:sp>
                      <p:sp>
                        <p:nvSpPr>
                          <p:cNvPr id="67" name="Rectangle 35"/>
                          <p:cNvSpPr>
                            <a:spLocks noChangeArrowheads="1"/>
                          </p:cNvSpPr>
                          <p:nvPr/>
                        </p:nvSpPr>
                        <p:spPr bwMode="auto">
                          <a:xfrm rot="1037747">
                            <a:off x="1446" y="1109"/>
                            <a:ext cx="43" cy="125"/>
                          </a:xfrm>
                          <a:prstGeom prst="rect">
                            <a:avLst/>
                          </a:prstGeom>
                          <a:solidFill>
                            <a:schemeClr val="bg1"/>
                          </a:solidFill>
                          <a:ln w="9525">
                            <a:noFill/>
                            <a:miter lim="800000"/>
                            <a:headEnd/>
                            <a:tailEnd/>
                          </a:ln>
                        </p:spPr>
                        <p:txBody>
                          <a:bodyPr wrap="none" anchor="ctr"/>
                          <a:lstStyle/>
                          <a:p>
                            <a:endParaRPr lang="en-US"/>
                          </a:p>
                        </p:txBody>
                      </p:sp>
                    </p:grpSp>
                    <p:sp>
                      <p:nvSpPr>
                        <p:cNvPr id="57" name="Rectangle 36"/>
                        <p:cNvSpPr>
                          <a:spLocks noChangeArrowheads="1"/>
                        </p:cNvSpPr>
                        <p:nvPr/>
                      </p:nvSpPr>
                      <p:spPr bwMode="auto">
                        <a:xfrm rot="1037747">
                          <a:off x="1973" y="1253"/>
                          <a:ext cx="45" cy="227"/>
                        </a:xfrm>
                        <a:prstGeom prst="rect">
                          <a:avLst/>
                        </a:prstGeom>
                        <a:solidFill>
                          <a:schemeClr val="bg1"/>
                        </a:solidFill>
                        <a:ln w="9525">
                          <a:noFill/>
                          <a:miter lim="800000"/>
                          <a:headEnd/>
                          <a:tailEnd/>
                        </a:ln>
                      </p:spPr>
                      <p:txBody>
                        <a:bodyPr wrap="none" anchor="ctr"/>
                        <a:lstStyle/>
                        <a:p>
                          <a:endParaRPr lang="en-US"/>
                        </a:p>
                      </p:txBody>
                    </p:sp>
                    <p:sp>
                      <p:nvSpPr>
                        <p:cNvPr id="58" name="Rectangle 37"/>
                        <p:cNvSpPr>
                          <a:spLocks noChangeArrowheads="1"/>
                        </p:cNvSpPr>
                        <p:nvPr/>
                      </p:nvSpPr>
                      <p:spPr bwMode="auto">
                        <a:xfrm rot="1037747">
                          <a:off x="1855" y="1284"/>
                          <a:ext cx="45" cy="227"/>
                        </a:xfrm>
                        <a:prstGeom prst="rect">
                          <a:avLst/>
                        </a:prstGeom>
                        <a:solidFill>
                          <a:schemeClr val="bg1"/>
                        </a:solidFill>
                        <a:ln w="9525">
                          <a:noFill/>
                          <a:miter lim="800000"/>
                          <a:headEnd/>
                          <a:tailEnd/>
                        </a:ln>
                      </p:spPr>
                      <p:txBody>
                        <a:bodyPr wrap="none" anchor="ctr"/>
                        <a:lstStyle/>
                        <a:p>
                          <a:endParaRPr lang="en-US"/>
                        </a:p>
                      </p:txBody>
                    </p:sp>
                    <p:grpSp>
                      <p:nvGrpSpPr>
                        <p:cNvPr id="13" name="Group 39"/>
                        <p:cNvGrpSpPr>
                          <a:grpSpLocks/>
                        </p:cNvGrpSpPr>
                        <p:nvPr/>
                      </p:nvGrpSpPr>
                      <p:grpSpPr bwMode="auto">
                        <a:xfrm>
                          <a:off x="113" y="1117"/>
                          <a:ext cx="1678" cy="363"/>
                          <a:chOff x="-250" y="981"/>
                          <a:chExt cx="1678" cy="363"/>
                        </a:xfrm>
                      </p:grpSpPr>
                      <p:sp>
                        <p:nvSpPr>
                          <p:cNvPr id="60" name="Rectangle 40"/>
                          <p:cNvSpPr>
                            <a:spLocks noChangeArrowheads="1"/>
                          </p:cNvSpPr>
                          <p:nvPr/>
                        </p:nvSpPr>
                        <p:spPr bwMode="auto">
                          <a:xfrm rot="1037747">
                            <a:off x="-250" y="981"/>
                            <a:ext cx="45" cy="227"/>
                          </a:xfrm>
                          <a:prstGeom prst="rect">
                            <a:avLst/>
                          </a:prstGeom>
                          <a:solidFill>
                            <a:schemeClr val="bg1"/>
                          </a:solidFill>
                          <a:ln w="9525">
                            <a:noFill/>
                            <a:miter lim="800000"/>
                            <a:headEnd/>
                            <a:tailEnd/>
                          </a:ln>
                        </p:spPr>
                        <p:txBody>
                          <a:bodyPr wrap="none" anchor="ctr"/>
                          <a:lstStyle/>
                          <a:p>
                            <a:endParaRPr lang="en-US"/>
                          </a:p>
                        </p:txBody>
                      </p:sp>
                      <p:sp>
                        <p:nvSpPr>
                          <p:cNvPr id="61" name="Rectangle 41"/>
                          <p:cNvSpPr>
                            <a:spLocks noChangeArrowheads="1"/>
                          </p:cNvSpPr>
                          <p:nvPr/>
                        </p:nvSpPr>
                        <p:spPr bwMode="auto">
                          <a:xfrm rot="1037747">
                            <a:off x="1188" y="1106"/>
                            <a:ext cx="35" cy="120"/>
                          </a:xfrm>
                          <a:prstGeom prst="rect">
                            <a:avLst/>
                          </a:prstGeom>
                          <a:solidFill>
                            <a:schemeClr val="bg1"/>
                          </a:solidFill>
                          <a:ln w="9525">
                            <a:noFill/>
                            <a:miter lim="800000"/>
                            <a:headEnd/>
                            <a:tailEnd/>
                          </a:ln>
                        </p:spPr>
                        <p:txBody>
                          <a:bodyPr wrap="none" anchor="ctr"/>
                          <a:lstStyle/>
                          <a:p>
                            <a:endParaRPr lang="en-US"/>
                          </a:p>
                        </p:txBody>
                      </p:sp>
                      <p:sp>
                        <p:nvSpPr>
                          <p:cNvPr id="62" name="Rectangle 42"/>
                          <p:cNvSpPr>
                            <a:spLocks noChangeArrowheads="1"/>
                          </p:cNvSpPr>
                          <p:nvPr/>
                        </p:nvSpPr>
                        <p:spPr bwMode="auto">
                          <a:xfrm rot="1037747">
                            <a:off x="1277" y="1105"/>
                            <a:ext cx="45" cy="227"/>
                          </a:xfrm>
                          <a:prstGeom prst="rect">
                            <a:avLst/>
                          </a:prstGeom>
                          <a:solidFill>
                            <a:schemeClr val="bg1"/>
                          </a:solidFill>
                          <a:ln w="9525">
                            <a:noFill/>
                            <a:miter lim="800000"/>
                            <a:headEnd/>
                            <a:tailEnd/>
                          </a:ln>
                        </p:spPr>
                        <p:txBody>
                          <a:bodyPr wrap="none" anchor="ctr"/>
                          <a:lstStyle/>
                          <a:p>
                            <a:endParaRPr lang="en-US"/>
                          </a:p>
                        </p:txBody>
                      </p:sp>
                      <p:sp>
                        <p:nvSpPr>
                          <p:cNvPr id="63" name="Rectangle 43"/>
                          <p:cNvSpPr>
                            <a:spLocks noChangeArrowheads="1"/>
                          </p:cNvSpPr>
                          <p:nvPr/>
                        </p:nvSpPr>
                        <p:spPr bwMode="auto">
                          <a:xfrm rot="1037747">
                            <a:off x="1383" y="1117"/>
                            <a:ext cx="45" cy="227"/>
                          </a:xfrm>
                          <a:prstGeom prst="rect">
                            <a:avLst/>
                          </a:prstGeom>
                          <a:solidFill>
                            <a:schemeClr val="bg1"/>
                          </a:solidFill>
                          <a:ln w="9525">
                            <a:noFill/>
                            <a:miter lim="800000"/>
                            <a:headEnd/>
                            <a:tailEnd/>
                          </a:ln>
                        </p:spPr>
                        <p:txBody>
                          <a:bodyPr wrap="none" anchor="ctr"/>
                          <a:lstStyle/>
                          <a:p>
                            <a:endParaRPr lang="en-US"/>
                          </a:p>
                        </p:txBody>
                      </p:sp>
                    </p:grpSp>
                  </p:grpSp>
                  <p:sp>
                    <p:nvSpPr>
                      <p:cNvPr id="54" name="Rectangle 49"/>
                      <p:cNvSpPr>
                        <a:spLocks noChangeArrowheads="1"/>
                      </p:cNvSpPr>
                      <p:nvPr/>
                    </p:nvSpPr>
                    <p:spPr bwMode="auto">
                      <a:xfrm rot="1729720">
                        <a:off x="2064" y="1389"/>
                        <a:ext cx="45" cy="91"/>
                      </a:xfrm>
                      <a:prstGeom prst="rect">
                        <a:avLst/>
                      </a:prstGeom>
                      <a:solidFill>
                        <a:schemeClr val="bg1"/>
                      </a:solidFill>
                      <a:ln w="9525">
                        <a:noFill/>
                        <a:miter lim="800000"/>
                        <a:headEnd/>
                        <a:tailEnd/>
                      </a:ln>
                    </p:spPr>
                    <p:txBody>
                      <a:bodyPr wrap="none" anchor="ctr"/>
                      <a:lstStyle/>
                      <a:p>
                        <a:endParaRPr lang="en-US"/>
                      </a:p>
                    </p:txBody>
                  </p:sp>
                  <p:sp>
                    <p:nvSpPr>
                      <p:cNvPr id="55" name="Rectangle 50"/>
                      <p:cNvSpPr>
                        <a:spLocks noChangeArrowheads="1"/>
                      </p:cNvSpPr>
                      <p:nvPr/>
                    </p:nvSpPr>
                    <p:spPr bwMode="auto">
                      <a:xfrm rot="1729720">
                        <a:off x="1020" y="1026"/>
                        <a:ext cx="45" cy="91"/>
                      </a:xfrm>
                      <a:prstGeom prst="rect">
                        <a:avLst/>
                      </a:prstGeom>
                      <a:solidFill>
                        <a:schemeClr val="bg1"/>
                      </a:solidFill>
                      <a:ln w="9525">
                        <a:noFill/>
                        <a:miter lim="800000"/>
                        <a:headEnd/>
                        <a:tailEnd/>
                      </a:ln>
                    </p:spPr>
                    <p:txBody>
                      <a:bodyPr wrap="none" anchor="ctr"/>
                      <a:lstStyle/>
                      <a:p>
                        <a:endParaRPr lang="en-US"/>
                      </a:p>
                    </p:txBody>
                  </p:sp>
                </p:grpSp>
              </p:grpSp>
            </p:grpSp>
            <p:sp>
              <p:nvSpPr>
                <p:cNvPr id="79" name="Text Box 11"/>
                <p:cNvSpPr txBox="1">
                  <a:spLocks noChangeArrowheads="1"/>
                </p:cNvSpPr>
                <p:nvPr/>
              </p:nvSpPr>
              <p:spPr bwMode="auto">
                <a:xfrm>
                  <a:off x="4354975" y="2285999"/>
                  <a:ext cx="378125" cy="461665"/>
                </a:xfrm>
                <a:prstGeom prst="rect">
                  <a:avLst/>
                </a:prstGeom>
                <a:noFill/>
                <a:ln w="9525">
                  <a:noFill/>
                  <a:miter lim="800000"/>
                  <a:headEnd/>
                  <a:tailEnd/>
                </a:ln>
              </p:spPr>
              <p:txBody>
                <a:bodyPr>
                  <a:spAutoFit/>
                </a:bodyPr>
                <a:lstStyle/>
                <a:p>
                  <a:pPr algn="l" rtl="0" eaLnBrk="0" hangingPunct="0">
                    <a:spcBef>
                      <a:spcPct val="50000"/>
                    </a:spcBef>
                  </a:pPr>
                  <a:r>
                    <a:rPr lang="en-US" altLang="en-US" sz="2400" i="1" dirty="0" smtClean="0">
                      <a:latin typeface="+mj-lt"/>
                      <a:cs typeface="Levenim MT" pitchFamily="2" charset="-79"/>
                      <a:sym typeface="Math1" pitchFamily="2" charset="2"/>
                    </a:rPr>
                    <a:t>b</a:t>
                  </a:r>
                  <a:endParaRPr lang="en-US" altLang="en-US" sz="2400" i="1" baseline="-25000" dirty="0">
                    <a:latin typeface="+mj-lt"/>
                    <a:cs typeface="Levenim MT" pitchFamily="2" charset="-79"/>
                    <a:sym typeface="Math1" pitchFamily="2" charset="2"/>
                  </a:endParaRPr>
                </a:p>
              </p:txBody>
            </p:sp>
          </p:grpSp>
          <p:grpSp>
            <p:nvGrpSpPr>
              <p:cNvPr id="14" name="Group 105"/>
              <p:cNvGrpSpPr/>
              <p:nvPr/>
            </p:nvGrpSpPr>
            <p:grpSpPr>
              <a:xfrm>
                <a:off x="7721275" y="1669650"/>
                <a:ext cx="457200" cy="584775"/>
                <a:chOff x="7522575" y="1669650"/>
                <a:chExt cx="457200" cy="584775"/>
              </a:xfrm>
            </p:grpSpPr>
            <p:sp>
              <p:nvSpPr>
                <p:cNvPr id="97" name="Rectangle 96"/>
                <p:cNvSpPr/>
                <p:nvPr/>
              </p:nvSpPr>
              <p:spPr bwMode="auto">
                <a:xfrm rot="5400000">
                  <a:off x="7591455" y="1781145"/>
                  <a:ext cx="304800" cy="400110"/>
                </a:xfrm>
                <a:prstGeom prst="rect">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he-IL" sz="2000" b="0" i="0" u="none" strike="noStrike" cap="none" normalizeH="0" baseline="0" smtClean="0">
                    <a:ln>
                      <a:noFill/>
                    </a:ln>
                    <a:solidFill>
                      <a:schemeClr val="tx1"/>
                    </a:solidFill>
                    <a:effectLst/>
                    <a:latin typeface="Comic Sans MS" pitchFamily="66" charset="0"/>
                  </a:endParaRPr>
                </a:p>
              </p:txBody>
            </p:sp>
            <p:sp>
              <p:nvSpPr>
                <p:cNvPr id="104" name="TextBox 103"/>
                <p:cNvSpPr txBox="1"/>
                <p:nvPr/>
              </p:nvSpPr>
              <p:spPr>
                <a:xfrm>
                  <a:off x="7522575" y="1669650"/>
                  <a:ext cx="457200" cy="584775"/>
                </a:xfrm>
                <a:prstGeom prst="rect">
                  <a:avLst/>
                </a:prstGeom>
                <a:noFill/>
              </p:spPr>
              <p:txBody>
                <a:bodyPr wrap="square" rtlCol="1">
                  <a:spAutoFit/>
                </a:bodyPr>
                <a:lstStyle/>
                <a:p>
                  <a:pPr algn="ctr">
                    <a:spcBef>
                      <a:spcPts val="0"/>
                    </a:spcBef>
                  </a:pPr>
                  <a:r>
                    <a:rPr lang="en-US" sz="3200" dirty="0" smtClean="0">
                      <a:solidFill>
                        <a:schemeClr val="bg1"/>
                      </a:solidFill>
                    </a:rPr>
                    <a:t>+</a:t>
                  </a:r>
                  <a:endParaRPr lang="he-IL" sz="3200" dirty="0">
                    <a:solidFill>
                      <a:schemeClr val="bg1"/>
                    </a:solidFill>
                  </a:endParaRPr>
                </a:p>
              </p:txBody>
            </p:sp>
          </p:grpSp>
          <p:grpSp>
            <p:nvGrpSpPr>
              <p:cNvPr id="15" name="Group 106"/>
              <p:cNvGrpSpPr/>
              <p:nvPr/>
            </p:nvGrpSpPr>
            <p:grpSpPr>
              <a:xfrm>
                <a:off x="5292525" y="3255125"/>
                <a:ext cx="457200" cy="584775"/>
                <a:chOff x="5093825" y="3255125"/>
                <a:chExt cx="457200" cy="584775"/>
              </a:xfrm>
            </p:grpSpPr>
            <p:sp>
              <p:nvSpPr>
                <p:cNvPr id="98" name="Rectangle 97"/>
                <p:cNvSpPr/>
                <p:nvPr/>
              </p:nvSpPr>
              <p:spPr bwMode="auto">
                <a:xfrm rot="5400000">
                  <a:off x="5153055" y="3339870"/>
                  <a:ext cx="304800" cy="400110"/>
                </a:xfrm>
                <a:prstGeom prst="rect">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he-IL" sz="2000" b="0" i="0" u="none" strike="noStrike" cap="none" normalizeH="0" baseline="0" smtClean="0">
                    <a:ln>
                      <a:noFill/>
                    </a:ln>
                    <a:solidFill>
                      <a:schemeClr val="tx1"/>
                    </a:solidFill>
                    <a:effectLst/>
                    <a:latin typeface="Comic Sans MS" pitchFamily="66" charset="0"/>
                  </a:endParaRPr>
                </a:p>
              </p:txBody>
            </p:sp>
            <p:sp>
              <p:nvSpPr>
                <p:cNvPr id="105" name="TextBox 104"/>
                <p:cNvSpPr txBox="1"/>
                <p:nvPr/>
              </p:nvSpPr>
              <p:spPr>
                <a:xfrm>
                  <a:off x="5093825" y="3255125"/>
                  <a:ext cx="457200" cy="584775"/>
                </a:xfrm>
                <a:prstGeom prst="rect">
                  <a:avLst/>
                </a:prstGeom>
                <a:noFill/>
              </p:spPr>
              <p:txBody>
                <a:bodyPr wrap="square" rtlCol="1">
                  <a:spAutoFit/>
                </a:bodyPr>
                <a:lstStyle/>
                <a:p>
                  <a:pPr algn="ctr">
                    <a:spcBef>
                      <a:spcPts val="0"/>
                    </a:spcBef>
                  </a:pPr>
                  <a:r>
                    <a:rPr lang="en-US" sz="3200" dirty="0" smtClean="0">
                      <a:solidFill>
                        <a:schemeClr val="bg1"/>
                      </a:solidFill>
                    </a:rPr>
                    <a:t>-</a:t>
                  </a:r>
                  <a:endParaRPr lang="he-IL" sz="3200" dirty="0">
                    <a:solidFill>
                      <a:schemeClr val="bg1"/>
                    </a:solidFill>
                  </a:endParaRPr>
                </a:p>
              </p:txBody>
            </p:sp>
          </p:grpSp>
        </p:grpSp>
      </p:grpSp>
      <p:grpSp>
        <p:nvGrpSpPr>
          <p:cNvPr id="16" name="Group 2"/>
          <p:cNvGrpSpPr>
            <a:grpSpLocks/>
          </p:cNvGrpSpPr>
          <p:nvPr/>
        </p:nvGrpSpPr>
        <p:grpSpPr bwMode="auto">
          <a:xfrm>
            <a:off x="8720138" y="0"/>
            <a:ext cx="457200" cy="6858000"/>
            <a:chOff x="5493" y="0"/>
            <a:chExt cx="288" cy="4320"/>
          </a:xfrm>
        </p:grpSpPr>
        <p:sp>
          <p:nvSpPr>
            <p:cNvPr id="18440" name="Rectangle 3"/>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chemeClr val="bg1"/>
                </a:solidFill>
              </a:endParaRPr>
            </a:p>
            <a:p>
              <a:pPr algn="ctr">
                <a:lnSpc>
                  <a:spcPct val="40000"/>
                </a:lnSpc>
              </a:pPr>
              <a:r>
                <a:rPr lang="en-US" altLang="he-IL" sz="1600" b="1">
                  <a:solidFill>
                    <a:schemeClr val="bg1"/>
                  </a:solidFill>
                </a:rPr>
                <a:t>     </a:t>
              </a:r>
              <a:r>
                <a:rPr lang="en-US" altLang="he-IL" sz="1600">
                  <a:solidFill>
                    <a:schemeClr val="bg1"/>
                  </a:solidFill>
                </a:rPr>
                <a:t>Ben Gurion University,  Ehud Meron -  www.bgu.ac.il/~ehud</a:t>
              </a:r>
              <a:endParaRPr lang="en-US" altLang="en-US" sz="1600">
                <a:solidFill>
                  <a:schemeClr val="bg1"/>
                </a:solidFill>
              </a:endParaRPr>
            </a:p>
          </p:txBody>
        </p:sp>
        <p:pic>
          <p:nvPicPr>
            <p:cNvPr id="18441" name="Picture 4" descr="bgu_logo_small"/>
            <p:cNvPicPr>
              <a:picLocks noChangeAspect="1" noChangeArrowheads="1"/>
            </p:cNvPicPr>
            <p:nvPr/>
          </p:nvPicPr>
          <p:blipFill>
            <a:blip r:embed="rId9" cstate="print"/>
            <a:srcRect/>
            <a:stretch>
              <a:fillRect/>
            </a:stretch>
          </p:blipFill>
          <p:spPr bwMode="auto">
            <a:xfrm>
              <a:off x="5493" y="21"/>
              <a:ext cx="288" cy="246"/>
            </a:xfrm>
            <a:prstGeom prst="rect">
              <a:avLst/>
            </a:prstGeom>
            <a:noFill/>
            <a:ln w="9525">
              <a:noFill/>
              <a:miter lim="800000"/>
              <a:headEnd/>
              <a:tailEnd/>
            </a:ln>
          </p:spPr>
        </p:pic>
      </p:grpSp>
      <p:sp>
        <p:nvSpPr>
          <p:cNvPr id="443467" name="Rectangle 7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48519"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48522"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48523" name="Rectangle 11"/>
          <p:cNvSpPr>
            <a:spLocks noChangeArrowheads="1"/>
          </p:cNvSpPr>
          <p:nvPr/>
        </p:nvSpPr>
        <p:spPr bwMode="auto">
          <a:xfrm>
            <a:off x="0" y="6858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48526"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8" name="Rectangle 27"/>
          <p:cNvSpPr/>
          <p:nvPr/>
        </p:nvSpPr>
        <p:spPr>
          <a:xfrm>
            <a:off x="228600" y="1352490"/>
            <a:ext cx="1991251" cy="400110"/>
          </a:xfrm>
          <a:prstGeom prst="rect">
            <a:avLst/>
          </a:prstGeom>
        </p:spPr>
        <p:txBody>
          <a:bodyPr wrap="none">
            <a:spAutoFit/>
          </a:bodyPr>
          <a:lstStyle/>
          <a:p>
            <a:r>
              <a:rPr lang="en-US" dirty="0" smtClean="0"/>
              <a:t>Integration of </a:t>
            </a:r>
            <a:endParaRPr lang="en-US" dirty="0"/>
          </a:p>
        </p:txBody>
      </p:sp>
      <p:sp>
        <p:nvSpPr>
          <p:cNvPr id="174" name="Rectangle 173"/>
          <p:cNvSpPr/>
          <p:nvPr/>
        </p:nvSpPr>
        <p:spPr>
          <a:xfrm>
            <a:off x="271036" y="1962090"/>
            <a:ext cx="784189" cy="400110"/>
          </a:xfrm>
          <a:prstGeom prst="rect">
            <a:avLst/>
          </a:prstGeom>
        </p:spPr>
        <p:txBody>
          <a:bodyPr wrap="none">
            <a:spAutoFit/>
          </a:bodyPr>
          <a:lstStyle/>
          <a:p>
            <a:r>
              <a:rPr lang="en-US" dirty="0" smtClean="0"/>
              <a:t>gives</a:t>
            </a:r>
            <a:endParaRPr lang="en-US" dirty="0"/>
          </a:p>
        </p:txBody>
      </p:sp>
      <p:grpSp>
        <p:nvGrpSpPr>
          <p:cNvPr id="17" name="Group 16"/>
          <p:cNvGrpSpPr/>
          <p:nvPr/>
        </p:nvGrpSpPr>
        <p:grpSpPr>
          <a:xfrm>
            <a:off x="4648200" y="544010"/>
            <a:ext cx="3886201" cy="4320378"/>
            <a:chOff x="4074289" y="544009"/>
            <a:chExt cx="4536312" cy="4825247"/>
          </a:xfrm>
        </p:grpSpPr>
        <p:pic>
          <p:nvPicPr>
            <p:cNvPr id="31" name="Picture 30"/>
            <p:cNvPicPr>
              <a:picLocks noChangeAspect="1"/>
            </p:cNvPicPr>
            <p:nvPr/>
          </p:nvPicPr>
          <p:blipFill rotWithShape="1">
            <a:blip r:embed="rId10" cstate="print">
              <a:extLst>
                <a:ext uri="{28A0092B-C50C-407E-A947-70E740481C1C}">
                  <a14:useLocalDpi xmlns:a14="http://schemas.microsoft.com/office/drawing/2010/main" val="0"/>
                </a:ext>
              </a:extLst>
            </a:blip>
            <a:srcRect l="4838" t="6533" r="12137"/>
            <a:stretch/>
          </p:blipFill>
          <p:spPr>
            <a:xfrm>
              <a:off x="4074289" y="544009"/>
              <a:ext cx="4536312" cy="4825247"/>
            </a:xfrm>
            <a:prstGeom prst="rect">
              <a:avLst/>
            </a:prstGeom>
          </p:spPr>
        </p:pic>
        <mc:AlternateContent xmlns:mc="http://schemas.openxmlformats.org/markup-compatibility/2006" xmlns:a14="http://schemas.microsoft.com/office/drawing/2010/main">
          <mc:Choice Requires="a14">
            <p:sp>
              <p:nvSpPr>
                <p:cNvPr id="29" name="TextBox 28"/>
                <p:cNvSpPr txBox="1"/>
                <p:nvPr/>
              </p:nvSpPr>
              <p:spPr>
                <a:xfrm>
                  <a:off x="4381500" y="1695510"/>
                  <a:ext cx="342900" cy="40011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𝑉</m:t>
                        </m:r>
                      </m:oMath>
                    </m:oMathPara>
                  </a14:m>
                  <a:endParaRPr lang="en-US" dirty="0"/>
                </a:p>
              </p:txBody>
            </p:sp>
          </mc:Choice>
          <mc:Fallback xmlns="">
            <p:sp>
              <p:nvSpPr>
                <p:cNvPr id="29" name="TextBox 28"/>
                <p:cNvSpPr txBox="1">
                  <a:spLocks noRot="1" noChangeAspect="1" noMove="1" noResize="1" noEditPoints="1" noAdjustHandles="1" noChangeArrowheads="1" noChangeShapeType="1" noTextEdit="1"/>
                </p:cNvSpPr>
                <p:nvPr/>
              </p:nvSpPr>
              <p:spPr>
                <a:xfrm>
                  <a:off x="4381500" y="1695510"/>
                  <a:ext cx="342900" cy="400110"/>
                </a:xfrm>
                <a:prstGeom prst="rect">
                  <a:avLst/>
                </a:prstGeom>
                <a:blipFill rotWithShape="1">
                  <a:blip r:embed="rId16"/>
                  <a:stretch>
                    <a:fillRect/>
                  </a:stretch>
                </a:blipFill>
              </p:spPr>
              <p:txBody>
                <a:bodyPr/>
                <a:lstStyle/>
                <a:p>
                  <a:r>
                    <a:rPr lang="en-US">
                      <a:noFill/>
                    </a:rPr>
                    <a:t> </a:t>
                  </a:r>
                </a:p>
              </p:txBody>
            </p:sp>
          </mc:Fallback>
        </mc:AlternateContent>
      </p:grpSp>
      <p:sp>
        <p:nvSpPr>
          <p:cNvPr id="32" name="TextBox 31"/>
          <p:cNvSpPr txBox="1"/>
          <p:nvPr/>
        </p:nvSpPr>
        <p:spPr>
          <a:xfrm>
            <a:off x="1163255" y="2951544"/>
            <a:ext cx="184731" cy="400110"/>
          </a:xfrm>
          <a:prstGeom prst="rect">
            <a:avLst/>
          </a:prstGeom>
          <a:noFill/>
        </p:spPr>
        <p:txBody>
          <a:bodyPr wrap="none" rtlCol="0">
            <a:spAutoFit/>
          </a:bodyPr>
          <a:lstStyle/>
          <a:p>
            <a:endParaRPr lang="en-US" dirty="0"/>
          </a:p>
        </p:txBody>
      </p:sp>
      <p:grpSp>
        <p:nvGrpSpPr>
          <p:cNvPr id="19" name="Group 18"/>
          <p:cNvGrpSpPr/>
          <p:nvPr/>
        </p:nvGrpSpPr>
        <p:grpSpPr>
          <a:xfrm>
            <a:off x="259887" y="4606667"/>
            <a:ext cx="8491538" cy="1330236"/>
            <a:chOff x="228600" y="4550658"/>
            <a:chExt cx="8491538" cy="1330236"/>
          </a:xfrm>
        </p:grpSpPr>
        <mc:AlternateContent xmlns:mc="http://schemas.openxmlformats.org/markup-compatibility/2006" xmlns:a14="http://schemas.microsoft.com/office/drawing/2010/main">
          <mc:Choice Requires="a14">
            <p:sp>
              <p:nvSpPr>
                <p:cNvPr id="175" name="Rectangle 174"/>
                <p:cNvSpPr/>
                <p:nvPr/>
              </p:nvSpPr>
              <p:spPr>
                <a:xfrm>
                  <a:off x="228600" y="4550658"/>
                  <a:ext cx="8491538" cy="1330236"/>
                </a:xfrm>
                <a:prstGeom prst="rect">
                  <a:avLst/>
                </a:prstGeom>
              </p:spPr>
              <p:txBody>
                <a:bodyPr wrap="square">
                  <a:spAutoFit/>
                </a:bodyPr>
                <a:lstStyle/>
                <a:p>
                  <a:pPr lvl="0"/>
                  <a:r>
                    <a:rPr lang="en-US" dirty="0">
                      <a:solidFill>
                        <a:srgbClr val="000000"/>
                      </a:solidFill>
                    </a:rPr>
                    <a:t>For any fixed value of </a:t>
                  </a:r>
                  <a14:m>
                    <m:oMath xmlns:m="http://schemas.openxmlformats.org/officeDocument/2006/math">
                      <m:r>
                        <a:rPr lang="en-US" i="1">
                          <a:solidFill>
                            <a:srgbClr val="000000"/>
                          </a:solidFill>
                          <a:latin typeface="Cambria Math"/>
                        </a:rPr>
                        <m:t>𝑏</m:t>
                      </m:r>
                    </m:oMath>
                  </a14:m>
                  <a:r>
                    <a:rPr lang="en-US" dirty="0">
                      <a:solidFill>
                        <a:srgbClr val="000000"/>
                      </a:solidFill>
                    </a:rPr>
                    <a:t> in the range </a:t>
                  </a:r>
                  <a14:m>
                    <m:oMath xmlns:m="http://schemas.openxmlformats.org/officeDocument/2006/math">
                      <m:sSub>
                        <m:sSubPr>
                          <m:ctrlPr>
                            <a:rPr lang="en-US" b="0" i="1" smtClean="0">
                              <a:latin typeface="Cambria Math"/>
                            </a:rPr>
                          </m:ctrlPr>
                        </m:sSubPr>
                        <m:e>
                          <m:r>
                            <a:rPr lang="en-US" i="1">
                              <a:latin typeface="Cambria Math"/>
                            </a:rPr>
                            <m:t>𝑏</m:t>
                          </m:r>
                        </m:e>
                        <m:sub>
                          <m:r>
                            <a:rPr lang="en-US" b="0" i="1" smtClean="0">
                              <a:latin typeface="Cambria Math"/>
                            </a:rPr>
                            <m:t>1</m:t>
                          </m:r>
                        </m:sub>
                      </m:sSub>
                      <m:r>
                        <a:rPr lang="en-US" b="0" i="1" smtClean="0">
                          <a:latin typeface="Cambria Math"/>
                        </a:rPr>
                        <m:t>&lt;</m:t>
                      </m:r>
                      <m:r>
                        <a:rPr lang="en-US" b="0" i="1" smtClean="0">
                          <a:latin typeface="Cambria Math"/>
                        </a:rPr>
                        <m:t>𝑏</m:t>
                      </m:r>
                      <m:r>
                        <a:rPr lang="en-US" b="0" i="1" smtClean="0">
                          <a:latin typeface="Cambria Math"/>
                        </a:rPr>
                        <m:t>&lt;</m:t>
                      </m:r>
                      <m:sSub>
                        <m:sSubPr>
                          <m:ctrlPr>
                            <a:rPr lang="en-US" b="0" i="1" smtClean="0">
                              <a:latin typeface="Cambria Math"/>
                            </a:rPr>
                          </m:ctrlPr>
                        </m:sSubPr>
                        <m:e>
                          <m:r>
                            <a:rPr lang="en-US" b="0" i="1" smtClean="0">
                              <a:latin typeface="Cambria Math"/>
                            </a:rPr>
                            <m:t>𝑏</m:t>
                          </m:r>
                        </m:e>
                        <m:sub>
                          <m:r>
                            <a:rPr lang="en-US" b="0" i="1" smtClean="0">
                              <a:latin typeface="Cambria Math"/>
                            </a:rPr>
                            <m:t>2</m:t>
                          </m:r>
                        </m:sub>
                      </m:sSub>
                    </m:oMath>
                  </a14:m>
                  <a:r>
                    <a:rPr lang="en-US" dirty="0" smtClean="0"/>
                    <a:t>  the function </a:t>
                  </a:r>
                  <a14:m>
                    <m:oMath xmlns:m="http://schemas.openxmlformats.org/officeDocument/2006/math">
                      <m:r>
                        <a:rPr lang="en-US" b="0" i="1" smtClean="0">
                          <a:latin typeface="Cambria Math"/>
                        </a:rPr>
                        <m:t>𝑉</m:t>
                      </m:r>
                    </m:oMath>
                  </a14:m>
                  <a:r>
                    <a:rPr lang="en-US" dirty="0" smtClean="0"/>
                    <a:t> has two minima, which correspond to the two stable states, </a:t>
                  </a:r>
                  <a14:m>
                    <m:oMath xmlns:m="http://schemas.openxmlformats.org/officeDocument/2006/math">
                      <m:sSub>
                        <m:sSubPr>
                          <m:ctrlPr>
                            <a:rPr lang="en-US" b="0" i="1" smtClean="0">
                              <a:latin typeface="Cambria Math"/>
                            </a:rPr>
                          </m:ctrlPr>
                        </m:sSubPr>
                        <m:e>
                          <m:r>
                            <a:rPr lang="en-US" b="0" i="1" smtClean="0">
                              <a:latin typeface="Cambria Math"/>
                            </a:rPr>
                            <m:t>𝑢</m:t>
                          </m:r>
                        </m:e>
                        <m:sub>
                          <m:r>
                            <a:rPr lang="en-US" b="0" i="1" smtClean="0">
                              <a:latin typeface="Cambria Math"/>
                            </a:rPr>
                            <m:t>±</m:t>
                          </m:r>
                        </m:sub>
                      </m:sSub>
                    </m:oMath>
                  </a14:m>
                  <a:r>
                    <a:rPr lang="en-US" dirty="0" smtClean="0"/>
                    <a:t>. The two minima and the maximum in between trace the </a:t>
                  </a:r>
                  <a:r>
                    <a:rPr lang="en-US" dirty="0" err="1" smtClean="0"/>
                    <a:t>the</a:t>
                  </a:r>
                  <a:r>
                    <a:rPr lang="en-US" dirty="0" smtClean="0"/>
                    <a:t> sigmoidal red line, which we are already familiar with:  </a:t>
                  </a:r>
                  <a:endParaRPr lang="en-US" dirty="0"/>
                </a:p>
              </p:txBody>
            </p:sp>
          </mc:Choice>
          <mc:Fallback xmlns="">
            <p:sp>
              <p:nvSpPr>
                <p:cNvPr id="175" name="Rectangle 174"/>
                <p:cNvSpPr>
                  <a:spLocks noRot="1" noChangeAspect="1" noMove="1" noResize="1" noEditPoints="1" noAdjustHandles="1" noChangeArrowheads="1" noChangeShapeType="1" noTextEdit="1"/>
                </p:cNvSpPr>
                <p:nvPr/>
              </p:nvSpPr>
              <p:spPr>
                <a:xfrm>
                  <a:off x="228600" y="4550658"/>
                  <a:ext cx="8491538" cy="1330236"/>
                </a:xfrm>
                <a:prstGeom prst="rect">
                  <a:avLst/>
                </a:prstGeom>
                <a:blipFill rotWithShape="1">
                  <a:blip r:embed="rId17"/>
                  <a:stretch>
                    <a:fillRect l="-790" t="-2294" b="-7339"/>
                  </a:stretch>
                </a:blipFill>
              </p:spPr>
              <p:txBody>
                <a:bodyPr/>
                <a:lstStyle/>
                <a:p>
                  <a:r>
                    <a:rPr lang="en-US">
                      <a:noFill/>
                    </a:rPr>
                    <a:t> </a:t>
                  </a:r>
                </a:p>
              </p:txBody>
            </p:sp>
          </mc:Fallback>
        </mc:AlternateContent>
        <p:sp>
          <p:nvSpPr>
            <p:cNvPr id="18" name="Rectangle 17"/>
            <p:cNvSpPr/>
            <p:nvPr/>
          </p:nvSpPr>
          <p:spPr>
            <a:xfrm>
              <a:off x="228600" y="4629090"/>
              <a:ext cx="184731" cy="400110"/>
            </a:xfrm>
            <a:prstGeom prst="rect">
              <a:avLst/>
            </a:prstGeom>
          </p:spPr>
          <p:txBody>
            <a:bodyPr wrap="none">
              <a:spAutoFit/>
            </a:bodyPr>
            <a:lstStyle/>
            <a:p>
              <a:endParaRPr lang="en-US" dirty="0"/>
            </a:p>
          </p:txBody>
        </p:sp>
      </p:grpSp>
      <mc:AlternateContent xmlns:mc="http://schemas.openxmlformats.org/markup-compatibility/2006" xmlns:a14="http://schemas.microsoft.com/office/drawing/2010/main">
        <mc:Choice Requires="a14">
          <p:sp>
            <p:nvSpPr>
              <p:cNvPr id="20" name="TextBox 19"/>
              <p:cNvSpPr txBox="1"/>
              <p:nvPr/>
            </p:nvSpPr>
            <p:spPr>
              <a:xfrm>
                <a:off x="1941420" y="1219200"/>
                <a:ext cx="2859180" cy="60683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box>
                        <m:boxPr>
                          <m:ctrlPr>
                            <a:rPr lang="en-US" sz="2800" i="1" smtClean="0">
                              <a:latin typeface="Cambria Math"/>
                            </a:rPr>
                          </m:ctrlPr>
                        </m:boxPr>
                        <m:e>
                          <m:argPr>
                            <m:argSz m:val="-1"/>
                          </m:argPr>
                          <m:f>
                            <m:fPr>
                              <m:ctrlPr>
                                <a:rPr lang="en-US" sz="2800" i="1" smtClean="0">
                                  <a:latin typeface="Cambria Math"/>
                                </a:rPr>
                              </m:ctrlPr>
                            </m:fPr>
                            <m:num>
                              <m:r>
                                <a:rPr lang="en-US" sz="2800" b="0" i="1" smtClean="0">
                                  <a:latin typeface="Cambria Math"/>
                                </a:rPr>
                                <m:t>𝑑𝑉</m:t>
                              </m:r>
                            </m:num>
                            <m:den>
                              <m:r>
                                <a:rPr lang="en-US" sz="2800" b="0" i="1" smtClean="0">
                                  <a:latin typeface="Cambria Math"/>
                                </a:rPr>
                                <m:t>𝑑𝑢</m:t>
                              </m:r>
                            </m:den>
                          </m:f>
                          <m:r>
                            <a:rPr lang="en-US" sz="2800" b="0" i="1" smtClean="0">
                              <a:latin typeface="Cambria Math"/>
                            </a:rPr>
                            <m:t>=−</m:t>
                          </m:r>
                          <m:r>
                            <a:rPr lang="en-US" sz="2800" b="0" i="1" smtClean="0">
                              <a:latin typeface="Cambria Math"/>
                            </a:rPr>
                            <m:t>𝜆</m:t>
                          </m:r>
                          <m:r>
                            <a:rPr lang="en-US" sz="2800" b="0" i="1" smtClean="0">
                              <a:latin typeface="Cambria Math"/>
                            </a:rPr>
                            <m:t>𝑢</m:t>
                          </m:r>
                          <m:r>
                            <a:rPr lang="en-US" sz="2800" b="0" i="1" smtClean="0">
                              <a:latin typeface="Cambria Math"/>
                            </a:rPr>
                            <m:t>+</m:t>
                          </m:r>
                          <m:sSup>
                            <m:sSupPr>
                              <m:ctrlPr>
                                <a:rPr lang="en-US" sz="2800" b="0" i="1" smtClean="0">
                                  <a:latin typeface="Cambria Math"/>
                                </a:rPr>
                              </m:ctrlPr>
                            </m:sSupPr>
                            <m:e>
                              <m:r>
                                <a:rPr lang="en-US" sz="2800" b="0" i="1" smtClean="0">
                                  <a:latin typeface="Cambria Math"/>
                                </a:rPr>
                                <m:t>𝑢</m:t>
                              </m:r>
                            </m:e>
                            <m:sup>
                              <m:r>
                                <a:rPr lang="en-US" sz="2800" b="0" i="1" smtClean="0">
                                  <a:latin typeface="Cambria Math"/>
                                </a:rPr>
                                <m:t>3</m:t>
                              </m:r>
                            </m:sup>
                          </m:sSup>
                          <m:r>
                            <a:rPr lang="en-US" sz="2800" b="0" i="1" smtClean="0">
                              <a:latin typeface="Cambria Math"/>
                            </a:rPr>
                            <m:t>−</m:t>
                          </m:r>
                          <m:r>
                            <a:rPr lang="en-US" sz="2800" b="0" i="1" smtClean="0">
                              <a:latin typeface="Cambria Math"/>
                            </a:rPr>
                            <m:t>𝑏</m:t>
                          </m:r>
                        </m:e>
                      </m:box>
                    </m:oMath>
                  </m:oMathPara>
                </a14:m>
                <a:endParaRPr lang="en-US" sz="2800" dirty="0"/>
              </a:p>
            </p:txBody>
          </p:sp>
        </mc:Choice>
        <mc:Fallback xmlns="">
          <p:sp>
            <p:nvSpPr>
              <p:cNvPr id="20" name="TextBox 19"/>
              <p:cNvSpPr txBox="1">
                <a:spLocks noRot="1" noChangeAspect="1" noMove="1" noResize="1" noEditPoints="1" noAdjustHandles="1" noChangeArrowheads="1" noChangeShapeType="1" noTextEdit="1"/>
              </p:cNvSpPr>
              <p:nvPr/>
            </p:nvSpPr>
            <p:spPr>
              <a:xfrm>
                <a:off x="1941420" y="1219200"/>
                <a:ext cx="2859180" cy="606833"/>
              </a:xfrm>
              <a:prstGeom prst="rect">
                <a:avLst/>
              </a:prstGeom>
              <a:blipFill rotWithShape="1">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861450" y="1828800"/>
                <a:ext cx="3939150" cy="6170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a:rPr>
                        <m:t>𝑉</m:t>
                      </m:r>
                      <m:r>
                        <a:rPr lang="en-US" sz="2800" b="0" i="1" smtClean="0">
                          <a:latin typeface="Cambria Math"/>
                        </a:rPr>
                        <m:t>=−</m:t>
                      </m:r>
                      <m:box>
                        <m:boxPr>
                          <m:ctrlPr>
                            <a:rPr lang="en-US" sz="2800" b="0" i="1" smtClean="0">
                              <a:latin typeface="Cambria Math"/>
                            </a:rPr>
                          </m:ctrlPr>
                        </m:boxPr>
                        <m:e>
                          <m:argPr>
                            <m:argSz m:val="-1"/>
                          </m:argPr>
                          <m:f>
                            <m:fPr>
                              <m:ctrlPr>
                                <a:rPr lang="en-US" sz="2800" b="0" i="1" smtClean="0">
                                  <a:latin typeface="Cambria Math"/>
                                </a:rPr>
                              </m:ctrlPr>
                            </m:fPr>
                            <m:num>
                              <m:r>
                                <a:rPr lang="en-US" sz="2800" b="0" i="1" smtClean="0">
                                  <a:latin typeface="Cambria Math"/>
                                </a:rPr>
                                <m:t>𝜆</m:t>
                              </m:r>
                            </m:num>
                            <m:den>
                              <m:r>
                                <a:rPr lang="en-US" sz="2800" b="0" i="1" smtClean="0">
                                  <a:latin typeface="Cambria Math"/>
                                </a:rPr>
                                <m:t>2</m:t>
                              </m:r>
                            </m:den>
                          </m:f>
                          <m:sSup>
                            <m:sSupPr>
                              <m:ctrlPr>
                                <a:rPr lang="en-US" sz="2800" b="0" i="1" smtClean="0">
                                  <a:latin typeface="Cambria Math"/>
                                </a:rPr>
                              </m:ctrlPr>
                            </m:sSupPr>
                            <m:e>
                              <m:r>
                                <a:rPr lang="en-US" sz="2800" b="0" i="1" smtClean="0">
                                  <a:latin typeface="Cambria Math"/>
                                </a:rPr>
                                <m:t>𝑢</m:t>
                              </m:r>
                            </m:e>
                            <m:sup>
                              <m:r>
                                <a:rPr lang="en-US" sz="2800" b="0" i="1" smtClean="0">
                                  <a:latin typeface="Cambria Math"/>
                                </a:rPr>
                                <m:t>2</m:t>
                              </m:r>
                            </m:sup>
                          </m:sSup>
                          <m:r>
                            <a:rPr lang="en-US" sz="2800" b="0" i="1" smtClean="0">
                              <a:latin typeface="Cambria Math"/>
                            </a:rPr>
                            <m:t>+</m:t>
                          </m:r>
                          <m:box>
                            <m:boxPr>
                              <m:ctrlPr>
                                <a:rPr lang="en-US" sz="2800" b="0" i="1" smtClean="0">
                                  <a:latin typeface="Cambria Math"/>
                                </a:rPr>
                              </m:ctrlPr>
                            </m:boxPr>
                            <m:e>
                              <m:argPr>
                                <m:argSz m:val="-1"/>
                              </m:argPr>
                              <m:f>
                                <m:fPr>
                                  <m:ctrlPr>
                                    <a:rPr lang="en-US" sz="2800" b="0" i="1" smtClean="0">
                                      <a:latin typeface="Cambria Math"/>
                                    </a:rPr>
                                  </m:ctrlPr>
                                </m:fPr>
                                <m:num>
                                  <m:r>
                                    <a:rPr lang="en-US" sz="2800" b="0" i="1" smtClean="0">
                                      <a:latin typeface="Cambria Math"/>
                                    </a:rPr>
                                    <m:t>1</m:t>
                                  </m:r>
                                </m:num>
                                <m:den>
                                  <m:r>
                                    <a:rPr lang="en-US" sz="2800" b="0" i="1" smtClean="0">
                                      <a:latin typeface="Cambria Math"/>
                                    </a:rPr>
                                    <m:t>4</m:t>
                                  </m:r>
                                </m:den>
                              </m:f>
                              <m:sSup>
                                <m:sSupPr>
                                  <m:ctrlPr>
                                    <a:rPr lang="en-US" sz="2800" b="0" i="1" smtClean="0">
                                      <a:latin typeface="Cambria Math"/>
                                    </a:rPr>
                                  </m:ctrlPr>
                                </m:sSupPr>
                                <m:e>
                                  <m:r>
                                    <a:rPr lang="en-US" sz="2800" b="0" i="1" smtClean="0">
                                      <a:latin typeface="Cambria Math"/>
                                    </a:rPr>
                                    <m:t>𝑢</m:t>
                                  </m:r>
                                </m:e>
                                <m:sup>
                                  <m:r>
                                    <a:rPr lang="en-US" sz="2800" b="0" i="1" smtClean="0">
                                      <a:latin typeface="Cambria Math"/>
                                    </a:rPr>
                                    <m:t>4</m:t>
                                  </m:r>
                                </m:sup>
                              </m:sSup>
                              <m:r>
                                <a:rPr lang="en-US" sz="2800" b="0" i="1" smtClean="0">
                                  <a:latin typeface="Cambria Math"/>
                                </a:rPr>
                                <m:t>−</m:t>
                              </m:r>
                              <m:r>
                                <a:rPr lang="en-US" sz="2800" b="0" i="1" smtClean="0">
                                  <a:latin typeface="Cambria Math"/>
                                </a:rPr>
                                <m:t>𝑏𝑢</m:t>
                              </m:r>
                              <m:r>
                                <a:rPr lang="en-US" sz="2800" b="0" i="1" smtClean="0">
                                  <a:latin typeface="Cambria Math"/>
                                </a:rPr>
                                <m:t>+</m:t>
                              </m:r>
                              <m:sSub>
                                <m:sSubPr>
                                  <m:ctrlPr>
                                    <a:rPr lang="en-US" sz="2800" b="0" i="1" smtClean="0">
                                      <a:latin typeface="Cambria Math"/>
                                    </a:rPr>
                                  </m:ctrlPr>
                                </m:sSubPr>
                                <m:e>
                                  <m:r>
                                    <a:rPr lang="en-US" sz="2800" b="0" i="1" smtClean="0">
                                      <a:latin typeface="Cambria Math"/>
                                    </a:rPr>
                                    <m:t>𝑉</m:t>
                                  </m:r>
                                </m:e>
                                <m:sub>
                                  <m:r>
                                    <a:rPr lang="en-US" sz="2800" b="0" i="1" smtClean="0">
                                      <a:latin typeface="Cambria Math"/>
                                    </a:rPr>
                                    <m:t>0</m:t>
                                  </m:r>
                                </m:sub>
                              </m:sSub>
                            </m:e>
                          </m:box>
                        </m:e>
                      </m:box>
                    </m:oMath>
                  </m:oMathPara>
                </a14:m>
                <a:endParaRPr lang="en-US" sz="2800" dirty="0"/>
              </a:p>
            </p:txBody>
          </p:sp>
        </mc:Choice>
        <mc:Fallback xmlns="">
          <p:sp>
            <p:nvSpPr>
              <p:cNvPr id="21" name="TextBox 20"/>
              <p:cNvSpPr txBox="1">
                <a:spLocks noRot="1" noChangeAspect="1" noMove="1" noResize="1" noEditPoints="1" noAdjustHandles="1" noChangeArrowheads="1" noChangeShapeType="1" noTextEdit="1"/>
              </p:cNvSpPr>
              <p:nvPr/>
            </p:nvSpPr>
            <p:spPr>
              <a:xfrm>
                <a:off x="861450" y="1828800"/>
                <a:ext cx="3939150" cy="617028"/>
              </a:xfrm>
              <a:prstGeom prst="rect">
                <a:avLst/>
              </a:prstGeom>
              <a:blipFill rotWithShape="1">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Rectangle 69"/>
              <p:cNvSpPr/>
              <p:nvPr/>
            </p:nvSpPr>
            <p:spPr>
              <a:xfrm>
                <a:off x="258500" y="2585564"/>
                <a:ext cx="4900342" cy="843436"/>
              </a:xfrm>
              <a:prstGeom prst="rect">
                <a:avLst/>
              </a:prstGeom>
            </p:spPr>
            <p:txBody>
              <a:bodyPr wrap="square">
                <a:spAutoFit/>
              </a:bodyPr>
              <a:lstStyle/>
              <a:p>
                <a:r>
                  <a:rPr lang="en-US" dirty="0" smtClean="0"/>
                  <a:t>Since  </a:t>
                </a:r>
                <a14:m>
                  <m:oMath xmlns:m="http://schemas.openxmlformats.org/officeDocument/2006/math">
                    <m:acc>
                      <m:accPr>
                        <m:chr m:val="̇"/>
                        <m:ctrlPr>
                          <a:rPr lang="en-US" b="0" i="1" smtClean="0">
                            <a:latin typeface="Cambria Math"/>
                          </a:rPr>
                        </m:ctrlPr>
                      </m:accPr>
                      <m:e>
                        <m:r>
                          <a:rPr lang="en-US" b="0" i="1" smtClean="0">
                            <a:latin typeface="Cambria Math"/>
                          </a:rPr>
                          <m:t>𝑢</m:t>
                        </m:r>
                      </m:e>
                    </m:acc>
                    <m:r>
                      <a:rPr lang="en-US" b="0" i="1" dirty="0" smtClean="0">
                        <a:latin typeface="Cambria Math"/>
                      </a:rPr>
                      <m:t>=−</m:t>
                    </m:r>
                    <m:f>
                      <m:fPr>
                        <m:ctrlPr>
                          <a:rPr lang="en-US" b="0" i="1" dirty="0" smtClean="0">
                            <a:latin typeface="Cambria Math"/>
                          </a:rPr>
                        </m:ctrlPr>
                      </m:fPr>
                      <m:num>
                        <m:r>
                          <a:rPr lang="en-US" b="0" i="1" dirty="0" smtClean="0">
                            <a:latin typeface="Cambria Math"/>
                          </a:rPr>
                          <m:t>𝑑𝑉</m:t>
                        </m:r>
                      </m:num>
                      <m:den>
                        <m:r>
                          <a:rPr lang="en-US" b="0" i="1" dirty="0" smtClean="0">
                            <a:latin typeface="Cambria Math"/>
                          </a:rPr>
                          <m:t>𝑑𝑢</m:t>
                        </m:r>
                      </m:den>
                    </m:f>
                    <m:r>
                      <a:rPr lang="en-US" b="0" i="1" dirty="0" smtClean="0">
                        <a:latin typeface="Cambria Math"/>
                      </a:rPr>
                      <m:t> ,  </m:t>
                    </m:r>
                  </m:oMath>
                </a14:m>
                <a:r>
                  <a:rPr lang="en-US" dirty="0" smtClean="0"/>
                  <a:t>extremum points of </a:t>
                </a:r>
                <a14:m>
                  <m:oMath xmlns:m="http://schemas.openxmlformats.org/officeDocument/2006/math">
                    <m:r>
                      <a:rPr lang="en-US" i="1" dirty="0" smtClean="0">
                        <a:latin typeface="Cambria Math"/>
                      </a:rPr>
                      <m:t>𝑉</m:t>
                    </m:r>
                  </m:oMath>
                </a14:m>
                <a:r>
                  <a:rPr lang="en-US" dirty="0" smtClean="0"/>
                  <a:t> correspond to steady-state solutions.   </a:t>
                </a:r>
                <a:endParaRPr lang="en-US" dirty="0"/>
              </a:p>
            </p:txBody>
          </p:sp>
        </mc:Choice>
        <mc:Fallback xmlns="">
          <p:sp>
            <p:nvSpPr>
              <p:cNvPr id="70" name="Rectangle 69"/>
              <p:cNvSpPr>
                <a:spLocks noRot="1" noChangeAspect="1" noMove="1" noResize="1" noEditPoints="1" noAdjustHandles="1" noChangeArrowheads="1" noChangeShapeType="1" noTextEdit="1"/>
              </p:cNvSpPr>
              <p:nvPr/>
            </p:nvSpPr>
            <p:spPr>
              <a:xfrm>
                <a:off x="258500" y="2585564"/>
                <a:ext cx="4900342" cy="843436"/>
              </a:xfrm>
              <a:prstGeom prst="rect">
                <a:avLst/>
              </a:prstGeom>
              <a:blipFill rotWithShape="1">
                <a:blip r:embed="rId20"/>
                <a:stretch>
                  <a:fillRect l="-1244" r="-373" b="-11511"/>
                </a:stretch>
              </a:blipFill>
            </p:spPr>
            <p:txBody>
              <a:bodyPr/>
              <a:lstStyle/>
              <a:p>
                <a:r>
                  <a:rPr lang="en-US">
                    <a:noFill/>
                  </a:rPr>
                  <a:t> </a:t>
                </a:r>
              </a:p>
            </p:txBody>
          </p:sp>
        </mc:Fallback>
      </mc:AlternateContent>
      <p:grpSp>
        <p:nvGrpSpPr>
          <p:cNvPr id="23" name="Group 22"/>
          <p:cNvGrpSpPr/>
          <p:nvPr/>
        </p:nvGrpSpPr>
        <p:grpSpPr>
          <a:xfrm>
            <a:off x="6934200" y="5482379"/>
            <a:ext cx="1726384" cy="1299421"/>
            <a:chOff x="6934200" y="5482379"/>
            <a:chExt cx="1726384" cy="1299421"/>
          </a:xfrm>
        </p:grpSpPr>
        <p:grpSp>
          <p:nvGrpSpPr>
            <p:cNvPr id="80" name="Group 79"/>
            <p:cNvGrpSpPr>
              <a:grpSpLocks noChangeAspect="1"/>
            </p:cNvGrpSpPr>
            <p:nvPr/>
          </p:nvGrpSpPr>
          <p:grpSpPr>
            <a:xfrm>
              <a:off x="6934200" y="5514375"/>
              <a:ext cx="1551877" cy="1038825"/>
              <a:chOff x="884202" y="740259"/>
              <a:chExt cx="3848898" cy="2576449"/>
            </a:xfrm>
          </p:grpSpPr>
          <p:grpSp>
            <p:nvGrpSpPr>
              <p:cNvPr id="82" name="Group 81"/>
              <p:cNvGrpSpPr/>
              <p:nvPr/>
            </p:nvGrpSpPr>
            <p:grpSpPr>
              <a:xfrm>
                <a:off x="884202" y="740259"/>
                <a:ext cx="3532524" cy="2576449"/>
                <a:chOff x="179388" y="2618650"/>
                <a:chExt cx="4271262" cy="2719583"/>
              </a:xfrm>
            </p:grpSpPr>
            <p:sp>
              <p:nvSpPr>
                <p:cNvPr id="84" name="Freeform 9"/>
                <p:cNvSpPr>
                  <a:spLocks/>
                </p:cNvSpPr>
                <p:nvPr/>
              </p:nvSpPr>
              <p:spPr bwMode="auto">
                <a:xfrm>
                  <a:off x="486662" y="4341330"/>
                  <a:ext cx="3963988" cy="1588"/>
                </a:xfrm>
                <a:custGeom>
                  <a:avLst/>
                  <a:gdLst>
                    <a:gd name="T0" fmla="*/ 0 w 2497"/>
                    <a:gd name="T1" fmla="*/ 0 h 1"/>
                    <a:gd name="T2" fmla="*/ 3963988 w 2497"/>
                    <a:gd name="T3" fmla="*/ 1588 h 1"/>
                    <a:gd name="T4" fmla="*/ 0 60000 65536"/>
                    <a:gd name="T5" fmla="*/ 0 60000 65536"/>
                    <a:gd name="T6" fmla="*/ 0 w 2497"/>
                    <a:gd name="T7" fmla="*/ 0 h 1"/>
                    <a:gd name="T8" fmla="*/ 2497 w 2497"/>
                    <a:gd name="T9" fmla="*/ 1 h 1"/>
                  </a:gdLst>
                  <a:ahLst/>
                  <a:cxnLst>
                    <a:cxn ang="T4">
                      <a:pos x="T0" y="T1"/>
                    </a:cxn>
                    <a:cxn ang="T5">
                      <a:pos x="T2" y="T3"/>
                    </a:cxn>
                  </a:cxnLst>
                  <a:rect l="T6" t="T7" r="T8" b="T9"/>
                  <a:pathLst>
                    <a:path w="2497" h="1">
                      <a:moveTo>
                        <a:pt x="0" y="0"/>
                      </a:moveTo>
                      <a:lnTo>
                        <a:pt x="2497" y="1"/>
                      </a:lnTo>
                    </a:path>
                  </a:pathLst>
                </a:custGeom>
                <a:noFill/>
                <a:ln w="12700">
                  <a:solidFill>
                    <a:schemeClr val="tx1"/>
                  </a:solidFill>
                  <a:round/>
                  <a:headEnd type="none" w="med" len="med"/>
                  <a:tailEnd type="arrow" w="med" len="med"/>
                </a:ln>
              </p:spPr>
              <p:txBody>
                <a:bodyPr>
                  <a:spAutoFit/>
                </a:bodyPr>
                <a:lstStyle/>
                <a:p>
                  <a:endParaRPr lang="en-US"/>
                </a:p>
              </p:txBody>
            </p:sp>
            <p:sp>
              <p:nvSpPr>
                <p:cNvPr id="86" name="Line 10"/>
                <p:cNvSpPr>
                  <a:spLocks noChangeShapeType="1"/>
                </p:cNvSpPr>
                <p:nvPr/>
              </p:nvSpPr>
              <p:spPr bwMode="auto">
                <a:xfrm flipV="1">
                  <a:off x="2415511" y="3204633"/>
                  <a:ext cx="0" cy="2133600"/>
                </a:xfrm>
                <a:prstGeom prst="line">
                  <a:avLst/>
                </a:prstGeom>
                <a:noFill/>
                <a:ln w="12700">
                  <a:solidFill>
                    <a:schemeClr val="tx1"/>
                  </a:solidFill>
                  <a:round/>
                  <a:headEnd type="none" w="med" len="med"/>
                  <a:tailEnd type="arrow" w="med" len="med"/>
                </a:ln>
              </p:spPr>
              <p:txBody>
                <a:bodyPr>
                  <a:spAutoFit/>
                </a:bodyPr>
                <a:lstStyle/>
                <a:p>
                  <a:endParaRPr lang="en-US"/>
                </a:p>
              </p:txBody>
            </p:sp>
            <p:sp>
              <p:nvSpPr>
                <p:cNvPr id="87" name="Text Box 11"/>
                <p:cNvSpPr txBox="1">
                  <a:spLocks noChangeArrowheads="1"/>
                </p:cNvSpPr>
                <p:nvPr/>
              </p:nvSpPr>
              <p:spPr bwMode="auto">
                <a:xfrm>
                  <a:off x="2443772" y="2618650"/>
                  <a:ext cx="457200" cy="966890"/>
                </a:xfrm>
                <a:prstGeom prst="rect">
                  <a:avLst/>
                </a:prstGeom>
                <a:noFill/>
                <a:ln w="9525">
                  <a:noFill/>
                  <a:miter lim="800000"/>
                  <a:headEnd/>
                  <a:tailEnd/>
                </a:ln>
              </p:spPr>
              <p:txBody>
                <a:bodyPr>
                  <a:spAutoFit/>
                </a:bodyPr>
                <a:lstStyle/>
                <a:p>
                  <a:pPr algn="l" rtl="0" eaLnBrk="0" hangingPunct="0">
                    <a:spcBef>
                      <a:spcPct val="50000"/>
                    </a:spcBef>
                  </a:pPr>
                  <a:r>
                    <a:rPr lang="en-US" altLang="en-US" sz="1800" i="1" dirty="0">
                      <a:latin typeface="+mj-lt"/>
                      <a:cs typeface="Levenim MT" pitchFamily="2" charset="-79"/>
                      <a:sym typeface="Math1" pitchFamily="2" charset="2"/>
                    </a:rPr>
                    <a:t>u</a:t>
                  </a:r>
                  <a:endParaRPr lang="en-US" altLang="en-US" sz="1800" i="1" baseline="-25000" dirty="0">
                    <a:latin typeface="+mj-lt"/>
                    <a:cs typeface="Levenim MT" pitchFamily="2" charset="-79"/>
                    <a:sym typeface="Math1" pitchFamily="2" charset="2"/>
                  </a:endParaRPr>
                </a:p>
              </p:txBody>
            </p:sp>
            <p:grpSp>
              <p:nvGrpSpPr>
                <p:cNvPr id="88" name="Group 52"/>
                <p:cNvGrpSpPr>
                  <a:grpSpLocks/>
                </p:cNvGrpSpPr>
                <p:nvPr/>
              </p:nvGrpSpPr>
              <p:grpSpPr bwMode="auto">
                <a:xfrm>
                  <a:off x="179388" y="3505200"/>
                  <a:ext cx="4075113" cy="1676400"/>
                  <a:chOff x="113" y="712"/>
                  <a:chExt cx="2567" cy="1056"/>
                </a:xfrm>
              </p:grpSpPr>
              <p:grpSp>
                <p:nvGrpSpPr>
                  <p:cNvPr id="89" name="Group 6"/>
                  <p:cNvGrpSpPr>
                    <a:grpSpLocks/>
                  </p:cNvGrpSpPr>
                  <p:nvPr/>
                </p:nvGrpSpPr>
                <p:grpSpPr bwMode="auto">
                  <a:xfrm>
                    <a:off x="424" y="712"/>
                    <a:ext cx="2256" cy="1056"/>
                    <a:chOff x="3358" y="960"/>
                    <a:chExt cx="1730" cy="1488"/>
                  </a:xfrm>
                </p:grpSpPr>
                <p:sp>
                  <p:nvSpPr>
                    <p:cNvPr id="113" name="Freeform 7"/>
                    <p:cNvSpPr>
                      <a:spLocks/>
                    </p:cNvSpPr>
                    <p:nvPr/>
                  </p:nvSpPr>
                  <p:spPr bwMode="auto">
                    <a:xfrm>
                      <a:off x="3809" y="960"/>
                      <a:ext cx="1279" cy="768"/>
                    </a:xfrm>
                    <a:custGeom>
                      <a:avLst/>
                      <a:gdLst>
                        <a:gd name="T0" fmla="*/ 1279 w 1279"/>
                        <a:gd name="T1" fmla="*/ 0 h 768"/>
                        <a:gd name="T2" fmla="*/ 895 w 1279"/>
                        <a:gd name="T3" fmla="*/ 48 h 768"/>
                        <a:gd name="T4" fmla="*/ 499 w 1279"/>
                        <a:gd name="T5" fmla="*/ 129 h 768"/>
                        <a:gd name="T6" fmla="*/ 175 w 1279"/>
                        <a:gd name="T7" fmla="*/ 240 h 768"/>
                        <a:gd name="T8" fmla="*/ 31 w 1279"/>
                        <a:gd name="T9" fmla="*/ 336 h 768"/>
                        <a:gd name="T10" fmla="*/ 2 w 1279"/>
                        <a:gd name="T11" fmla="*/ 437 h 768"/>
                        <a:gd name="T12" fmla="*/ 42 w 1279"/>
                        <a:gd name="T13" fmla="*/ 523 h 768"/>
                        <a:gd name="T14" fmla="*/ 215 w 1279"/>
                        <a:gd name="T15" fmla="*/ 642 h 768"/>
                        <a:gd name="T16" fmla="*/ 373 w 1279"/>
                        <a:gd name="T17" fmla="*/ 729 h 768"/>
                        <a:gd name="T18" fmla="*/ 460 w 1279"/>
                        <a:gd name="T19" fmla="*/ 768 h 7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9"/>
                        <a:gd name="T31" fmla="*/ 0 h 768"/>
                        <a:gd name="T32" fmla="*/ 1279 w 1279"/>
                        <a:gd name="T33" fmla="*/ 768 h 7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9" h="768">
                          <a:moveTo>
                            <a:pt x="1279" y="0"/>
                          </a:moveTo>
                          <a:cubicBezTo>
                            <a:pt x="1151" y="12"/>
                            <a:pt x="1025" y="26"/>
                            <a:pt x="895" y="48"/>
                          </a:cubicBezTo>
                          <a:cubicBezTo>
                            <a:pt x="765" y="70"/>
                            <a:pt x="619" y="97"/>
                            <a:pt x="499" y="129"/>
                          </a:cubicBezTo>
                          <a:cubicBezTo>
                            <a:pt x="379" y="161"/>
                            <a:pt x="253" y="206"/>
                            <a:pt x="175" y="240"/>
                          </a:cubicBezTo>
                          <a:cubicBezTo>
                            <a:pt x="97" y="274"/>
                            <a:pt x="60" y="303"/>
                            <a:pt x="31" y="336"/>
                          </a:cubicBezTo>
                          <a:cubicBezTo>
                            <a:pt x="2" y="369"/>
                            <a:pt x="0" y="406"/>
                            <a:pt x="2" y="437"/>
                          </a:cubicBezTo>
                          <a:cubicBezTo>
                            <a:pt x="4" y="468"/>
                            <a:pt x="6" y="489"/>
                            <a:pt x="42" y="523"/>
                          </a:cubicBezTo>
                          <a:cubicBezTo>
                            <a:pt x="78" y="557"/>
                            <a:pt x="160" y="608"/>
                            <a:pt x="215" y="642"/>
                          </a:cubicBezTo>
                          <a:cubicBezTo>
                            <a:pt x="270" y="676"/>
                            <a:pt x="332" y="708"/>
                            <a:pt x="373" y="729"/>
                          </a:cubicBezTo>
                          <a:cubicBezTo>
                            <a:pt x="414" y="750"/>
                            <a:pt x="442" y="760"/>
                            <a:pt x="460" y="768"/>
                          </a:cubicBezTo>
                        </a:path>
                      </a:pathLst>
                    </a:custGeom>
                    <a:noFill/>
                    <a:ln w="19050" cap="flat" cmpd="sng">
                      <a:solidFill>
                        <a:schemeClr val="tx1"/>
                      </a:solidFill>
                      <a:prstDash val="solid"/>
                      <a:round/>
                      <a:headEnd/>
                      <a:tailEnd/>
                    </a:ln>
                  </p:spPr>
                  <p:txBody>
                    <a:bodyPr>
                      <a:spAutoFit/>
                    </a:bodyPr>
                    <a:lstStyle/>
                    <a:p>
                      <a:endParaRPr lang="en-US"/>
                    </a:p>
                  </p:txBody>
                </p:sp>
                <p:sp>
                  <p:nvSpPr>
                    <p:cNvPr id="114" name="Freeform 8"/>
                    <p:cNvSpPr>
                      <a:spLocks/>
                    </p:cNvSpPr>
                    <p:nvPr/>
                  </p:nvSpPr>
                  <p:spPr bwMode="auto">
                    <a:xfrm>
                      <a:off x="3358" y="1704"/>
                      <a:ext cx="1289" cy="744"/>
                    </a:xfrm>
                    <a:custGeom>
                      <a:avLst/>
                      <a:gdLst>
                        <a:gd name="T0" fmla="*/ 0 w 1289"/>
                        <a:gd name="T1" fmla="*/ 744 h 744"/>
                        <a:gd name="T2" fmla="*/ 384 w 1289"/>
                        <a:gd name="T3" fmla="*/ 696 h 744"/>
                        <a:gd name="T4" fmla="*/ 780 w 1289"/>
                        <a:gd name="T5" fmla="*/ 615 h 744"/>
                        <a:gd name="T6" fmla="*/ 1104 w 1289"/>
                        <a:gd name="T7" fmla="*/ 504 h 744"/>
                        <a:gd name="T8" fmla="*/ 1234 w 1289"/>
                        <a:gd name="T9" fmla="*/ 426 h 744"/>
                        <a:gd name="T10" fmla="*/ 1289 w 1289"/>
                        <a:gd name="T11" fmla="*/ 332 h 744"/>
                        <a:gd name="T12" fmla="*/ 1237 w 1289"/>
                        <a:gd name="T13" fmla="*/ 221 h 744"/>
                        <a:gd name="T14" fmla="*/ 1064 w 1289"/>
                        <a:gd name="T15" fmla="*/ 102 h 744"/>
                        <a:gd name="T16" fmla="*/ 942 w 1289"/>
                        <a:gd name="T17" fmla="*/ 40 h 744"/>
                        <a:gd name="T18" fmla="*/ 863 w 1289"/>
                        <a:gd name="T19" fmla="*/ 0 h 7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89"/>
                        <a:gd name="T31" fmla="*/ 0 h 744"/>
                        <a:gd name="T32" fmla="*/ 1289 w 1289"/>
                        <a:gd name="T33" fmla="*/ 744 h 7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89" h="744">
                          <a:moveTo>
                            <a:pt x="0" y="744"/>
                          </a:moveTo>
                          <a:cubicBezTo>
                            <a:pt x="128" y="732"/>
                            <a:pt x="254" y="718"/>
                            <a:pt x="384" y="696"/>
                          </a:cubicBezTo>
                          <a:cubicBezTo>
                            <a:pt x="514" y="674"/>
                            <a:pt x="660" y="647"/>
                            <a:pt x="780" y="615"/>
                          </a:cubicBezTo>
                          <a:cubicBezTo>
                            <a:pt x="900" y="583"/>
                            <a:pt x="1028" y="535"/>
                            <a:pt x="1104" y="504"/>
                          </a:cubicBezTo>
                          <a:cubicBezTo>
                            <a:pt x="1180" y="473"/>
                            <a:pt x="1203" y="455"/>
                            <a:pt x="1234" y="426"/>
                          </a:cubicBezTo>
                          <a:cubicBezTo>
                            <a:pt x="1265" y="397"/>
                            <a:pt x="1289" y="366"/>
                            <a:pt x="1289" y="332"/>
                          </a:cubicBezTo>
                          <a:cubicBezTo>
                            <a:pt x="1289" y="298"/>
                            <a:pt x="1274" y="259"/>
                            <a:pt x="1237" y="221"/>
                          </a:cubicBezTo>
                          <a:cubicBezTo>
                            <a:pt x="1200" y="183"/>
                            <a:pt x="1113" y="132"/>
                            <a:pt x="1064" y="102"/>
                          </a:cubicBezTo>
                          <a:cubicBezTo>
                            <a:pt x="1015" y="72"/>
                            <a:pt x="975" y="57"/>
                            <a:pt x="942" y="40"/>
                          </a:cubicBezTo>
                          <a:cubicBezTo>
                            <a:pt x="909" y="23"/>
                            <a:pt x="879" y="8"/>
                            <a:pt x="863" y="0"/>
                          </a:cubicBezTo>
                        </a:path>
                      </a:pathLst>
                    </a:custGeom>
                    <a:noFill/>
                    <a:ln w="19050" cap="flat" cmpd="sng">
                      <a:solidFill>
                        <a:schemeClr val="tx1"/>
                      </a:solidFill>
                      <a:prstDash val="solid"/>
                      <a:round/>
                      <a:headEnd/>
                      <a:tailEnd/>
                    </a:ln>
                  </p:spPr>
                  <p:txBody>
                    <a:bodyPr>
                      <a:spAutoFit/>
                    </a:bodyPr>
                    <a:lstStyle/>
                    <a:p>
                      <a:endParaRPr lang="en-US"/>
                    </a:p>
                  </p:txBody>
                </p:sp>
              </p:grpSp>
              <p:grpSp>
                <p:nvGrpSpPr>
                  <p:cNvPr id="90" name="Group 89"/>
                  <p:cNvGrpSpPr>
                    <a:grpSpLocks/>
                  </p:cNvGrpSpPr>
                  <p:nvPr/>
                </p:nvGrpSpPr>
                <p:grpSpPr bwMode="auto">
                  <a:xfrm>
                    <a:off x="113" y="979"/>
                    <a:ext cx="1996" cy="532"/>
                    <a:chOff x="113" y="979"/>
                    <a:chExt cx="1996" cy="532"/>
                  </a:xfrm>
                </p:grpSpPr>
                <p:grpSp>
                  <p:nvGrpSpPr>
                    <p:cNvPr id="91" name="Group 44"/>
                    <p:cNvGrpSpPr>
                      <a:grpSpLocks/>
                    </p:cNvGrpSpPr>
                    <p:nvPr/>
                  </p:nvGrpSpPr>
                  <p:grpSpPr bwMode="auto">
                    <a:xfrm>
                      <a:off x="113" y="979"/>
                      <a:ext cx="1905" cy="532"/>
                      <a:chOff x="113" y="979"/>
                      <a:chExt cx="1905" cy="532"/>
                    </a:xfrm>
                  </p:grpSpPr>
                  <p:grpSp>
                    <p:nvGrpSpPr>
                      <p:cNvPr id="99" name="Group 38"/>
                      <p:cNvGrpSpPr>
                        <a:grpSpLocks/>
                      </p:cNvGrpSpPr>
                      <p:nvPr/>
                    </p:nvGrpSpPr>
                    <p:grpSpPr bwMode="auto">
                      <a:xfrm>
                        <a:off x="1111" y="979"/>
                        <a:ext cx="378" cy="255"/>
                        <a:chOff x="1111" y="979"/>
                        <a:chExt cx="378" cy="255"/>
                      </a:xfrm>
                    </p:grpSpPr>
                    <p:sp>
                      <p:nvSpPr>
                        <p:cNvPr id="109" name="Rectangle 32"/>
                        <p:cNvSpPr>
                          <a:spLocks noChangeArrowheads="1"/>
                        </p:cNvSpPr>
                        <p:nvPr/>
                      </p:nvSpPr>
                      <p:spPr bwMode="auto">
                        <a:xfrm rot="1037747">
                          <a:off x="1111" y="981"/>
                          <a:ext cx="45" cy="227"/>
                        </a:xfrm>
                        <a:prstGeom prst="rect">
                          <a:avLst/>
                        </a:prstGeom>
                        <a:solidFill>
                          <a:schemeClr val="bg1"/>
                        </a:solidFill>
                        <a:ln w="9525">
                          <a:noFill/>
                          <a:miter lim="800000"/>
                          <a:headEnd/>
                          <a:tailEnd/>
                        </a:ln>
                      </p:spPr>
                      <p:txBody>
                        <a:bodyPr wrap="none" anchor="ctr"/>
                        <a:lstStyle/>
                        <a:p>
                          <a:endParaRPr lang="en-US"/>
                        </a:p>
                      </p:txBody>
                    </p:sp>
                    <p:sp>
                      <p:nvSpPr>
                        <p:cNvPr id="110" name="Rectangle 33"/>
                        <p:cNvSpPr>
                          <a:spLocks noChangeArrowheads="1"/>
                        </p:cNvSpPr>
                        <p:nvPr/>
                      </p:nvSpPr>
                      <p:spPr bwMode="auto">
                        <a:xfrm rot="1037747">
                          <a:off x="1228" y="1003"/>
                          <a:ext cx="45" cy="227"/>
                        </a:xfrm>
                        <a:prstGeom prst="rect">
                          <a:avLst/>
                        </a:prstGeom>
                        <a:solidFill>
                          <a:schemeClr val="bg1"/>
                        </a:solidFill>
                        <a:ln w="9525">
                          <a:noFill/>
                          <a:miter lim="800000"/>
                          <a:headEnd/>
                          <a:tailEnd/>
                        </a:ln>
                      </p:spPr>
                      <p:txBody>
                        <a:bodyPr wrap="none" anchor="ctr"/>
                        <a:lstStyle/>
                        <a:p>
                          <a:endParaRPr lang="en-US"/>
                        </a:p>
                      </p:txBody>
                    </p:sp>
                    <p:sp>
                      <p:nvSpPr>
                        <p:cNvPr id="111" name="Rectangle 34"/>
                        <p:cNvSpPr>
                          <a:spLocks noChangeArrowheads="1"/>
                        </p:cNvSpPr>
                        <p:nvPr/>
                      </p:nvSpPr>
                      <p:spPr bwMode="auto">
                        <a:xfrm rot="1037747">
                          <a:off x="1337" y="979"/>
                          <a:ext cx="45" cy="227"/>
                        </a:xfrm>
                        <a:prstGeom prst="rect">
                          <a:avLst/>
                        </a:prstGeom>
                        <a:solidFill>
                          <a:schemeClr val="bg1"/>
                        </a:solidFill>
                        <a:ln w="9525">
                          <a:noFill/>
                          <a:miter lim="800000"/>
                          <a:headEnd/>
                          <a:tailEnd/>
                        </a:ln>
                      </p:spPr>
                      <p:txBody>
                        <a:bodyPr wrap="none" anchor="ctr"/>
                        <a:lstStyle/>
                        <a:p>
                          <a:endParaRPr lang="en-US"/>
                        </a:p>
                      </p:txBody>
                    </p:sp>
                    <p:sp>
                      <p:nvSpPr>
                        <p:cNvPr id="112" name="Rectangle 35"/>
                        <p:cNvSpPr>
                          <a:spLocks noChangeArrowheads="1"/>
                        </p:cNvSpPr>
                        <p:nvPr/>
                      </p:nvSpPr>
                      <p:spPr bwMode="auto">
                        <a:xfrm rot="1037747">
                          <a:off x="1446" y="1109"/>
                          <a:ext cx="43" cy="125"/>
                        </a:xfrm>
                        <a:prstGeom prst="rect">
                          <a:avLst/>
                        </a:prstGeom>
                        <a:solidFill>
                          <a:schemeClr val="bg1"/>
                        </a:solidFill>
                        <a:ln w="9525">
                          <a:noFill/>
                          <a:miter lim="800000"/>
                          <a:headEnd/>
                          <a:tailEnd/>
                        </a:ln>
                      </p:spPr>
                      <p:txBody>
                        <a:bodyPr wrap="none" anchor="ctr"/>
                        <a:lstStyle/>
                        <a:p>
                          <a:endParaRPr lang="en-US"/>
                        </a:p>
                      </p:txBody>
                    </p:sp>
                  </p:grpSp>
                  <p:sp>
                    <p:nvSpPr>
                      <p:cNvPr id="100" name="Rectangle 36"/>
                      <p:cNvSpPr>
                        <a:spLocks noChangeArrowheads="1"/>
                      </p:cNvSpPr>
                      <p:nvPr/>
                    </p:nvSpPr>
                    <p:spPr bwMode="auto">
                      <a:xfrm rot="1037747">
                        <a:off x="1973" y="1253"/>
                        <a:ext cx="45" cy="227"/>
                      </a:xfrm>
                      <a:prstGeom prst="rect">
                        <a:avLst/>
                      </a:prstGeom>
                      <a:solidFill>
                        <a:schemeClr val="bg1"/>
                      </a:solidFill>
                      <a:ln w="9525">
                        <a:noFill/>
                        <a:miter lim="800000"/>
                        <a:headEnd/>
                        <a:tailEnd/>
                      </a:ln>
                    </p:spPr>
                    <p:txBody>
                      <a:bodyPr wrap="none" anchor="ctr"/>
                      <a:lstStyle/>
                      <a:p>
                        <a:endParaRPr lang="en-US"/>
                      </a:p>
                    </p:txBody>
                  </p:sp>
                  <p:sp>
                    <p:nvSpPr>
                      <p:cNvPr id="101" name="Rectangle 37"/>
                      <p:cNvSpPr>
                        <a:spLocks noChangeArrowheads="1"/>
                      </p:cNvSpPr>
                      <p:nvPr/>
                    </p:nvSpPr>
                    <p:spPr bwMode="auto">
                      <a:xfrm rot="1037747">
                        <a:off x="1855" y="1284"/>
                        <a:ext cx="45" cy="227"/>
                      </a:xfrm>
                      <a:prstGeom prst="rect">
                        <a:avLst/>
                      </a:prstGeom>
                      <a:solidFill>
                        <a:schemeClr val="bg1"/>
                      </a:solidFill>
                      <a:ln w="9525">
                        <a:noFill/>
                        <a:miter lim="800000"/>
                        <a:headEnd/>
                        <a:tailEnd/>
                      </a:ln>
                    </p:spPr>
                    <p:txBody>
                      <a:bodyPr wrap="none" anchor="ctr"/>
                      <a:lstStyle/>
                      <a:p>
                        <a:endParaRPr lang="en-US"/>
                      </a:p>
                    </p:txBody>
                  </p:sp>
                  <p:grpSp>
                    <p:nvGrpSpPr>
                      <p:cNvPr id="102" name="Group 39"/>
                      <p:cNvGrpSpPr>
                        <a:grpSpLocks/>
                      </p:cNvGrpSpPr>
                      <p:nvPr/>
                    </p:nvGrpSpPr>
                    <p:grpSpPr bwMode="auto">
                      <a:xfrm>
                        <a:off x="113" y="1117"/>
                        <a:ext cx="1678" cy="363"/>
                        <a:chOff x="-250" y="981"/>
                        <a:chExt cx="1678" cy="363"/>
                      </a:xfrm>
                    </p:grpSpPr>
                    <p:sp>
                      <p:nvSpPr>
                        <p:cNvPr id="103" name="Rectangle 40"/>
                        <p:cNvSpPr>
                          <a:spLocks noChangeArrowheads="1"/>
                        </p:cNvSpPr>
                        <p:nvPr/>
                      </p:nvSpPr>
                      <p:spPr bwMode="auto">
                        <a:xfrm rot="1037747">
                          <a:off x="-250" y="981"/>
                          <a:ext cx="45" cy="227"/>
                        </a:xfrm>
                        <a:prstGeom prst="rect">
                          <a:avLst/>
                        </a:prstGeom>
                        <a:solidFill>
                          <a:schemeClr val="bg1"/>
                        </a:solidFill>
                        <a:ln w="9525">
                          <a:noFill/>
                          <a:miter lim="800000"/>
                          <a:headEnd/>
                          <a:tailEnd/>
                        </a:ln>
                      </p:spPr>
                      <p:txBody>
                        <a:bodyPr wrap="none" anchor="ctr"/>
                        <a:lstStyle/>
                        <a:p>
                          <a:endParaRPr lang="en-US"/>
                        </a:p>
                      </p:txBody>
                    </p:sp>
                    <p:sp>
                      <p:nvSpPr>
                        <p:cNvPr id="106" name="Rectangle 41"/>
                        <p:cNvSpPr>
                          <a:spLocks noChangeArrowheads="1"/>
                        </p:cNvSpPr>
                        <p:nvPr/>
                      </p:nvSpPr>
                      <p:spPr bwMode="auto">
                        <a:xfrm rot="1037747">
                          <a:off x="1188" y="1106"/>
                          <a:ext cx="35" cy="120"/>
                        </a:xfrm>
                        <a:prstGeom prst="rect">
                          <a:avLst/>
                        </a:prstGeom>
                        <a:solidFill>
                          <a:schemeClr val="bg1"/>
                        </a:solidFill>
                        <a:ln w="9525">
                          <a:noFill/>
                          <a:miter lim="800000"/>
                          <a:headEnd/>
                          <a:tailEnd/>
                        </a:ln>
                      </p:spPr>
                      <p:txBody>
                        <a:bodyPr wrap="none" anchor="ctr"/>
                        <a:lstStyle/>
                        <a:p>
                          <a:endParaRPr lang="en-US"/>
                        </a:p>
                      </p:txBody>
                    </p:sp>
                    <p:sp>
                      <p:nvSpPr>
                        <p:cNvPr id="107" name="Rectangle 42"/>
                        <p:cNvSpPr>
                          <a:spLocks noChangeArrowheads="1"/>
                        </p:cNvSpPr>
                        <p:nvPr/>
                      </p:nvSpPr>
                      <p:spPr bwMode="auto">
                        <a:xfrm rot="1037747">
                          <a:off x="1277" y="1105"/>
                          <a:ext cx="45" cy="227"/>
                        </a:xfrm>
                        <a:prstGeom prst="rect">
                          <a:avLst/>
                        </a:prstGeom>
                        <a:solidFill>
                          <a:schemeClr val="bg1"/>
                        </a:solidFill>
                        <a:ln w="9525">
                          <a:noFill/>
                          <a:miter lim="800000"/>
                          <a:headEnd/>
                          <a:tailEnd/>
                        </a:ln>
                      </p:spPr>
                      <p:txBody>
                        <a:bodyPr wrap="none" anchor="ctr"/>
                        <a:lstStyle/>
                        <a:p>
                          <a:endParaRPr lang="en-US"/>
                        </a:p>
                      </p:txBody>
                    </p:sp>
                    <p:sp>
                      <p:nvSpPr>
                        <p:cNvPr id="108" name="Rectangle 43"/>
                        <p:cNvSpPr>
                          <a:spLocks noChangeArrowheads="1"/>
                        </p:cNvSpPr>
                        <p:nvPr/>
                      </p:nvSpPr>
                      <p:spPr bwMode="auto">
                        <a:xfrm rot="1037747">
                          <a:off x="1383" y="1117"/>
                          <a:ext cx="45" cy="227"/>
                        </a:xfrm>
                        <a:prstGeom prst="rect">
                          <a:avLst/>
                        </a:prstGeom>
                        <a:solidFill>
                          <a:schemeClr val="bg1"/>
                        </a:solidFill>
                        <a:ln w="9525">
                          <a:noFill/>
                          <a:miter lim="800000"/>
                          <a:headEnd/>
                          <a:tailEnd/>
                        </a:ln>
                      </p:spPr>
                      <p:txBody>
                        <a:bodyPr wrap="none" anchor="ctr"/>
                        <a:lstStyle/>
                        <a:p>
                          <a:endParaRPr lang="en-US"/>
                        </a:p>
                      </p:txBody>
                    </p:sp>
                  </p:grpSp>
                </p:grpSp>
                <p:sp>
                  <p:nvSpPr>
                    <p:cNvPr id="94" name="Rectangle 49"/>
                    <p:cNvSpPr>
                      <a:spLocks noChangeArrowheads="1"/>
                    </p:cNvSpPr>
                    <p:nvPr/>
                  </p:nvSpPr>
                  <p:spPr bwMode="auto">
                    <a:xfrm rot="1729720">
                      <a:off x="2064" y="1389"/>
                      <a:ext cx="45" cy="91"/>
                    </a:xfrm>
                    <a:prstGeom prst="rect">
                      <a:avLst/>
                    </a:prstGeom>
                    <a:solidFill>
                      <a:schemeClr val="bg1"/>
                    </a:solidFill>
                    <a:ln w="9525">
                      <a:noFill/>
                      <a:miter lim="800000"/>
                      <a:headEnd/>
                      <a:tailEnd/>
                    </a:ln>
                  </p:spPr>
                  <p:txBody>
                    <a:bodyPr wrap="none" anchor="ctr"/>
                    <a:lstStyle/>
                    <a:p>
                      <a:endParaRPr lang="en-US"/>
                    </a:p>
                  </p:txBody>
                </p:sp>
                <p:sp>
                  <p:nvSpPr>
                    <p:cNvPr id="96" name="Rectangle 50"/>
                    <p:cNvSpPr>
                      <a:spLocks noChangeArrowheads="1"/>
                    </p:cNvSpPr>
                    <p:nvPr/>
                  </p:nvSpPr>
                  <p:spPr bwMode="auto">
                    <a:xfrm rot="1729720">
                      <a:off x="1020" y="1026"/>
                      <a:ext cx="45" cy="91"/>
                    </a:xfrm>
                    <a:prstGeom prst="rect">
                      <a:avLst/>
                    </a:prstGeom>
                    <a:solidFill>
                      <a:schemeClr val="bg1"/>
                    </a:solidFill>
                    <a:ln w="9525">
                      <a:noFill/>
                      <a:miter lim="800000"/>
                      <a:headEnd/>
                      <a:tailEnd/>
                    </a:ln>
                  </p:spPr>
                  <p:txBody>
                    <a:bodyPr wrap="none" anchor="ctr"/>
                    <a:lstStyle/>
                    <a:p>
                      <a:endParaRPr lang="en-US"/>
                    </a:p>
                  </p:txBody>
                </p:sp>
              </p:grpSp>
            </p:grpSp>
          </p:grpSp>
          <p:sp>
            <p:nvSpPr>
              <p:cNvPr id="83" name="Text Box 11"/>
              <p:cNvSpPr txBox="1">
                <a:spLocks noChangeArrowheads="1"/>
              </p:cNvSpPr>
              <p:nvPr/>
            </p:nvSpPr>
            <p:spPr bwMode="auto">
              <a:xfrm>
                <a:off x="4354975" y="2285999"/>
                <a:ext cx="378125" cy="916002"/>
              </a:xfrm>
              <a:prstGeom prst="rect">
                <a:avLst/>
              </a:prstGeom>
              <a:noFill/>
              <a:ln w="9525">
                <a:noFill/>
                <a:miter lim="800000"/>
                <a:headEnd/>
                <a:tailEnd/>
              </a:ln>
            </p:spPr>
            <p:txBody>
              <a:bodyPr>
                <a:spAutoFit/>
              </a:bodyPr>
              <a:lstStyle/>
              <a:p>
                <a:pPr algn="l" rtl="0" eaLnBrk="0" hangingPunct="0">
                  <a:spcBef>
                    <a:spcPct val="50000"/>
                  </a:spcBef>
                </a:pPr>
                <a:r>
                  <a:rPr lang="en-US" altLang="en-US" sz="1800" i="1" dirty="0" smtClean="0">
                    <a:latin typeface="+mj-lt"/>
                    <a:cs typeface="Levenim MT" pitchFamily="2" charset="-79"/>
                    <a:sym typeface="Math1" pitchFamily="2" charset="2"/>
                  </a:rPr>
                  <a:t>b</a:t>
                </a:r>
                <a:endParaRPr lang="en-US" altLang="en-US" sz="1800" i="1" baseline="-25000" dirty="0">
                  <a:latin typeface="+mj-lt"/>
                  <a:cs typeface="Levenim MT" pitchFamily="2" charset="-79"/>
                  <a:sym typeface="Math1" pitchFamily="2" charset="2"/>
                </a:endParaRPr>
              </a:p>
            </p:txBody>
          </p:sp>
        </p:grpSp>
        <p:sp>
          <p:nvSpPr>
            <p:cNvPr id="73" name="TextBox 72"/>
            <p:cNvSpPr txBox="1"/>
            <p:nvPr/>
          </p:nvSpPr>
          <p:spPr>
            <a:xfrm>
              <a:off x="7974784" y="5482379"/>
              <a:ext cx="685800" cy="400110"/>
            </a:xfrm>
            <a:prstGeom prst="rect">
              <a:avLst/>
            </a:prstGeom>
            <a:noFill/>
          </p:spPr>
          <p:txBody>
            <a:bodyPr wrap="square" rtlCol="0">
              <a:spAutoFit/>
            </a:bodyPr>
            <a:lstStyle/>
            <a:p>
              <a:r>
                <a:rPr lang="en-US" i="1" dirty="0" smtClean="0">
                  <a:solidFill>
                    <a:srgbClr val="0000FF"/>
                  </a:solidFill>
                  <a:latin typeface="+mj-lt"/>
                </a:rPr>
                <a:t>u</a:t>
              </a:r>
              <a:r>
                <a:rPr lang="en-US" i="1" baseline="-25000" dirty="0" smtClean="0">
                  <a:solidFill>
                    <a:srgbClr val="0000FF"/>
                  </a:solidFill>
                  <a:latin typeface="+mj-lt"/>
                </a:rPr>
                <a:t>+</a:t>
              </a:r>
              <a:endParaRPr lang="en-US" i="1" dirty="0">
                <a:solidFill>
                  <a:srgbClr val="0000FF"/>
                </a:solidFill>
                <a:latin typeface="+mj-lt"/>
              </a:endParaRPr>
            </a:p>
          </p:txBody>
        </p:sp>
        <p:sp>
          <p:nvSpPr>
            <p:cNvPr id="74" name="TextBox 73"/>
            <p:cNvSpPr txBox="1"/>
            <p:nvPr/>
          </p:nvSpPr>
          <p:spPr>
            <a:xfrm>
              <a:off x="7010400" y="6381690"/>
              <a:ext cx="457200" cy="400110"/>
            </a:xfrm>
            <a:prstGeom prst="rect">
              <a:avLst/>
            </a:prstGeom>
            <a:noFill/>
          </p:spPr>
          <p:txBody>
            <a:bodyPr wrap="square" rtlCol="0">
              <a:spAutoFit/>
            </a:bodyPr>
            <a:lstStyle/>
            <a:p>
              <a:r>
                <a:rPr lang="en-US" i="1" dirty="0" smtClean="0">
                  <a:solidFill>
                    <a:srgbClr val="FF6600"/>
                  </a:solidFill>
                  <a:latin typeface="+mj-lt"/>
                </a:rPr>
                <a:t>u</a:t>
              </a:r>
              <a:r>
                <a:rPr lang="en-US" i="1" baseline="-25000" dirty="0" smtClean="0">
                  <a:solidFill>
                    <a:srgbClr val="FF6600"/>
                  </a:solidFill>
                  <a:latin typeface="+mj-lt"/>
                </a:rPr>
                <a:t>-</a:t>
              </a:r>
              <a:endParaRPr lang="en-US" i="1" dirty="0">
                <a:solidFill>
                  <a:srgbClr val="FF6600"/>
                </a:solidFill>
                <a:latin typeface="+mj-lt"/>
              </a:endParaRPr>
            </a:p>
          </p:txBody>
        </p:sp>
      </p:grpSp>
      <mc:AlternateContent xmlns:mc="http://schemas.openxmlformats.org/markup-compatibility/2006" xmlns:a14="http://schemas.microsoft.com/office/drawing/2010/main">
        <mc:Choice Requires="a14">
          <p:sp>
            <p:nvSpPr>
              <p:cNvPr id="117" name="Rectangle 116"/>
              <p:cNvSpPr/>
              <p:nvPr/>
            </p:nvSpPr>
            <p:spPr>
              <a:xfrm>
                <a:off x="270075" y="3423764"/>
                <a:ext cx="4900342" cy="1151213"/>
              </a:xfrm>
              <a:prstGeom prst="rect">
                <a:avLst/>
              </a:prstGeom>
            </p:spPr>
            <p:txBody>
              <a:bodyPr wrap="square">
                <a:spAutoFit/>
              </a:bodyPr>
              <a:lstStyle/>
              <a:p>
                <a:r>
                  <a:rPr lang="en-US" dirty="0" smtClean="0"/>
                  <a:t>Since  </a:t>
                </a:r>
                <a14:m>
                  <m:oMath xmlns:m="http://schemas.openxmlformats.org/officeDocument/2006/math">
                    <m:f>
                      <m:fPr>
                        <m:ctrlPr>
                          <a:rPr lang="en-US" b="0" i="1" dirty="0" smtClean="0">
                            <a:latin typeface="Cambria Math"/>
                          </a:rPr>
                        </m:ctrlPr>
                      </m:fPr>
                      <m:num>
                        <m:r>
                          <a:rPr lang="en-US" b="0" i="1" dirty="0" smtClean="0">
                            <a:latin typeface="Cambria Math"/>
                          </a:rPr>
                          <m:t>𝑑𝑉</m:t>
                        </m:r>
                      </m:num>
                      <m:den>
                        <m:r>
                          <a:rPr lang="en-US" b="0" i="1" dirty="0" smtClean="0">
                            <a:latin typeface="Cambria Math"/>
                          </a:rPr>
                          <m:t>𝑑𝑡</m:t>
                        </m:r>
                      </m:den>
                    </m:f>
                    <m:r>
                      <a:rPr lang="en-US" b="0" i="1" dirty="0" smtClean="0">
                        <a:latin typeface="Cambria Math"/>
                      </a:rPr>
                      <m:t>≤</m:t>
                    </m:r>
                    <m:r>
                      <a:rPr lang="en-US" b="0" i="1" dirty="0" smtClean="0">
                        <a:latin typeface="Cambria Math"/>
                      </a:rPr>
                      <m:t>0</m:t>
                    </m:r>
                    <m:r>
                      <a:rPr lang="en-US" b="0" i="1" dirty="0" smtClean="0">
                        <a:latin typeface="Cambria Math"/>
                      </a:rPr>
                      <m:t> ,  </m:t>
                    </m:r>
                  </m:oMath>
                </a14:m>
                <a:r>
                  <a:rPr lang="en-US" dirty="0" smtClean="0"/>
                  <a:t>minima of </a:t>
                </a:r>
                <a14:m>
                  <m:oMath xmlns:m="http://schemas.openxmlformats.org/officeDocument/2006/math">
                    <m:r>
                      <a:rPr lang="en-US" i="1" dirty="0" smtClean="0">
                        <a:latin typeface="Cambria Math"/>
                      </a:rPr>
                      <m:t>𝑉</m:t>
                    </m:r>
                  </m:oMath>
                </a14:m>
                <a:r>
                  <a:rPr lang="en-US" dirty="0" smtClean="0"/>
                  <a:t> correspond to stable steady-state solutions, while maxima correspond to unstable states.   </a:t>
                </a:r>
                <a:endParaRPr lang="en-US" dirty="0"/>
              </a:p>
            </p:txBody>
          </p:sp>
        </mc:Choice>
        <mc:Fallback xmlns="">
          <p:sp>
            <p:nvSpPr>
              <p:cNvPr id="117" name="Rectangle 116"/>
              <p:cNvSpPr>
                <a:spLocks noRot="1" noChangeAspect="1" noMove="1" noResize="1" noEditPoints="1" noAdjustHandles="1" noChangeArrowheads="1" noChangeShapeType="1" noTextEdit="1"/>
              </p:cNvSpPr>
              <p:nvPr/>
            </p:nvSpPr>
            <p:spPr>
              <a:xfrm>
                <a:off x="270075" y="3423764"/>
                <a:ext cx="4900342" cy="1151213"/>
              </a:xfrm>
              <a:prstGeom prst="rect">
                <a:avLst/>
              </a:prstGeom>
              <a:blipFill rotWithShape="1">
                <a:blip r:embed="rId21"/>
                <a:stretch>
                  <a:fillRect l="-1244" r="-3109" b="-9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242233" y="5997714"/>
                <a:ext cx="8146517" cy="707886"/>
              </a:xfrm>
              <a:prstGeom prst="rect">
                <a:avLst/>
              </a:prstGeom>
            </p:spPr>
            <p:txBody>
              <a:bodyPr wrap="square">
                <a:spAutoFit/>
              </a:bodyPr>
              <a:lstStyle/>
              <a:p>
                <a:pPr lvl="0">
                  <a:spcBef>
                    <a:spcPts val="600"/>
                  </a:spcBef>
                </a:pPr>
                <a:r>
                  <a:rPr lang="en-US" dirty="0">
                    <a:solidFill>
                      <a:srgbClr val="000000"/>
                    </a:solidFill>
                  </a:rPr>
                  <a:t>At </a:t>
                </a:r>
                <a14:m>
                  <m:oMath xmlns:m="http://schemas.openxmlformats.org/officeDocument/2006/math">
                    <m:r>
                      <a:rPr lang="en-US" i="1">
                        <a:solidFill>
                          <a:srgbClr val="000000"/>
                        </a:solidFill>
                        <a:latin typeface="Cambria Math"/>
                      </a:rPr>
                      <m:t>𝑏</m:t>
                    </m:r>
                    <m:r>
                      <a:rPr lang="en-US" i="1">
                        <a:solidFill>
                          <a:srgbClr val="000000"/>
                        </a:solidFill>
                        <a:latin typeface="Cambria Math"/>
                      </a:rPr>
                      <m:t>=</m:t>
                    </m:r>
                    <m:sSub>
                      <m:sSubPr>
                        <m:ctrlPr>
                          <a:rPr lang="en-US" i="1">
                            <a:solidFill>
                              <a:srgbClr val="000000"/>
                            </a:solidFill>
                            <a:latin typeface="Cambria Math"/>
                          </a:rPr>
                        </m:ctrlPr>
                      </m:sSubPr>
                      <m:e>
                        <m:r>
                          <a:rPr lang="en-US" i="1">
                            <a:solidFill>
                              <a:srgbClr val="000000"/>
                            </a:solidFill>
                            <a:latin typeface="Cambria Math"/>
                          </a:rPr>
                          <m:t>𝑏</m:t>
                        </m:r>
                      </m:e>
                      <m:sub>
                        <m:r>
                          <a:rPr lang="en-US" i="1">
                            <a:solidFill>
                              <a:srgbClr val="000000"/>
                            </a:solidFill>
                            <a:latin typeface="Cambria Math"/>
                          </a:rPr>
                          <m:t>1</m:t>
                        </m:r>
                      </m:sub>
                    </m:sSub>
                    <m:r>
                      <a:rPr lang="en-US" i="1">
                        <a:solidFill>
                          <a:srgbClr val="000000"/>
                        </a:solidFill>
                        <a:latin typeface="Cambria Math"/>
                      </a:rPr>
                      <m:t> </m:t>
                    </m:r>
                    <m:r>
                      <a:rPr lang="en-US" i="1">
                        <a:solidFill>
                          <a:srgbClr val="000000"/>
                        </a:solidFill>
                        <a:latin typeface="Cambria Math"/>
                      </a:rPr>
                      <m:t>𝑜𝑟</m:t>
                    </m:r>
                    <m:r>
                      <a:rPr lang="en-US" i="1">
                        <a:solidFill>
                          <a:srgbClr val="000000"/>
                        </a:solidFill>
                        <a:latin typeface="Cambria Math"/>
                      </a:rPr>
                      <m:t> </m:t>
                    </m:r>
                    <m:sSub>
                      <m:sSubPr>
                        <m:ctrlPr>
                          <a:rPr lang="en-US" i="1">
                            <a:solidFill>
                              <a:srgbClr val="000000"/>
                            </a:solidFill>
                            <a:latin typeface="Cambria Math"/>
                          </a:rPr>
                        </m:ctrlPr>
                      </m:sSubPr>
                      <m:e>
                        <m:r>
                          <a:rPr lang="en-US" i="1">
                            <a:solidFill>
                              <a:srgbClr val="000000"/>
                            </a:solidFill>
                            <a:latin typeface="Cambria Math"/>
                          </a:rPr>
                          <m:t>𝑏</m:t>
                        </m:r>
                      </m:e>
                      <m:sub>
                        <m:r>
                          <a:rPr lang="en-US" i="1">
                            <a:solidFill>
                              <a:srgbClr val="000000"/>
                            </a:solidFill>
                            <a:latin typeface="Cambria Math"/>
                          </a:rPr>
                          <m:t>2</m:t>
                        </m:r>
                      </m:sub>
                    </m:sSub>
                  </m:oMath>
                </a14:m>
                <a:r>
                  <a:rPr lang="en-US" dirty="0">
                    <a:solidFill>
                      <a:srgbClr val="000000"/>
                    </a:solidFill>
                  </a:rPr>
                  <a:t> one of the minima coincides with </a:t>
                </a:r>
              </a:p>
              <a:p>
                <a:pPr lvl="0">
                  <a:spcBef>
                    <a:spcPts val="0"/>
                  </a:spcBef>
                </a:pPr>
                <a:r>
                  <a:rPr lang="en-US" dirty="0">
                    <a:solidFill>
                      <a:srgbClr val="000000"/>
                    </a:solidFill>
                  </a:rPr>
                  <a:t>the maximum and disappear, leaving only one minimum.</a:t>
                </a:r>
                <a:endParaRPr lang="en-US" dirty="0"/>
              </a:p>
            </p:txBody>
          </p:sp>
        </mc:Choice>
        <mc:Fallback xmlns="">
          <p:sp>
            <p:nvSpPr>
              <p:cNvPr id="22" name="Rectangle 21"/>
              <p:cNvSpPr>
                <a:spLocks noRot="1" noChangeAspect="1" noMove="1" noResize="1" noEditPoints="1" noAdjustHandles="1" noChangeArrowheads="1" noChangeShapeType="1" noTextEdit="1"/>
              </p:cNvSpPr>
              <p:nvPr/>
            </p:nvSpPr>
            <p:spPr>
              <a:xfrm>
                <a:off x="242233" y="5997714"/>
                <a:ext cx="8146517" cy="707886"/>
              </a:xfrm>
              <a:prstGeom prst="rect">
                <a:avLst/>
              </a:prstGeom>
              <a:blipFill rotWithShape="1">
                <a:blip r:embed="rId22"/>
                <a:stretch>
                  <a:fillRect l="-823" t="-4310" b="-14655"/>
                </a:stretch>
              </a:blipFill>
            </p:spPr>
            <p:txBody>
              <a:bodyPr/>
              <a:lstStyle/>
              <a:p>
                <a:r>
                  <a:rPr lang="en-US">
                    <a:noFill/>
                  </a:rPr>
                  <a:t> </a:t>
                </a:r>
              </a:p>
            </p:txBody>
          </p:sp>
        </mc:Fallback>
      </mc:AlternateContent>
    </p:spTree>
    <p:extLst>
      <p:ext uri="{BB962C8B-B14F-4D97-AF65-F5344CB8AC3E}">
        <p14:creationId xmlns:p14="http://schemas.microsoft.com/office/powerpoint/2010/main" val="263961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fade">
                                      <p:cBhvr>
                                        <p:cTn id="17" dur="500"/>
                                        <p:tgtEl>
                                          <p:spTgt spid="1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117"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5"/>
          <p:cNvSpPr txBox="1">
            <a:spLocks noChangeArrowheads="1"/>
          </p:cNvSpPr>
          <p:nvPr/>
        </p:nvSpPr>
        <p:spPr bwMode="auto">
          <a:xfrm>
            <a:off x="0" y="-1924"/>
            <a:ext cx="8763000" cy="430887"/>
          </a:xfrm>
          <a:prstGeom prst="rect">
            <a:avLst/>
          </a:prstGeom>
          <a:solidFill>
            <a:srgbClr val="B2B2B2"/>
          </a:solidFill>
          <a:ln w="9525">
            <a:noFill/>
            <a:miter lim="800000"/>
            <a:headEnd/>
            <a:tailEnd/>
          </a:ln>
        </p:spPr>
        <p:txBody>
          <a:bodyPr anchor="ctr">
            <a:spAutoFit/>
          </a:bodyPr>
          <a:lstStyle/>
          <a:p>
            <a:r>
              <a:rPr lang="en-US" altLang="en-US" sz="2200" b="1" dirty="0" smtClean="0">
                <a:solidFill>
                  <a:srgbClr val="AC0000"/>
                </a:solidFill>
              </a:rPr>
              <a:t>  Pattern formation in </a:t>
            </a:r>
            <a:r>
              <a:rPr lang="en-US" altLang="en-US" sz="2200" b="1" dirty="0" err="1" smtClean="0">
                <a:solidFill>
                  <a:srgbClr val="AC0000"/>
                </a:solidFill>
              </a:rPr>
              <a:t>bistable</a:t>
            </a:r>
            <a:r>
              <a:rPr lang="en-US" altLang="en-US" sz="2200" b="1" dirty="0" smtClean="0">
                <a:solidFill>
                  <a:srgbClr val="AC0000"/>
                </a:solidFill>
              </a:rPr>
              <a:t> systems: front motion</a:t>
            </a:r>
            <a:endParaRPr lang="en-US" altLang="en-US" sz="2200" b="1" dirty="0">
              <a:solidFill>
                <a:srgbClr val="AC0000"/>
              </a:solidFill>
            </a:endParaRPr>
          </a:p>
        </p:txBody>
      </p:sp>
      <p:sp>
        <p:nvSpPr>
          <p:cNvPr id="95" name="TextBox 94"/>
          <p:cNvSpPr txBox="1"/>
          <p:nvPr/>
        </p:nvSpPr>
        <p:spPr>
          <a:xfrm>
            <a:off x="228600" y="609600"/>
            <a:ext cx="8382000" cy="461665"/>
          </a:xfrm>
          <a:prstGeom prst="rect">
            <a:avLst/>
          </a:prstGeom>
          <a:noFill/>
        </p:spPr>
        <p:txBody>
          <a:bodyPr wrap="square" rtlCol="0">
            <a:spAutoFit/>
          </a:bodyPr>
          <a:lstStyle/>
          <a:p>
            <a:r>
              <a:rPr lang="en-US" dirty="0" smtClean="0">
                <a:solidFill>
                  <a:srgbClr val="0000FF"/>
                </a:solidFill>
              </a:rPr>
              <a:t>Why is the </a:t>
            </a:r>
            <a:r>
              <a:rPr lang="en-US" dirty="0" err="1" smtClean="0">
                <a:solidFill>
                  <a:srgbClr val="0000FF"/>
                </a:solidFill>
              </a:rPr>
              <a:t>Lyapunov</a:t>
            </a:r>
            <a:r>
              <a:rPr lang="en-US" dirty="0" smtClean="0">
                <a:solidFill>
                  <a:srgbClr val="0000FF"/>
                </a:solidFill>
              </a:rPr>
              <a:t> function </a:t>
            </a:r>
            <a:r>
              <a:rPr lang="en-US" sz="2400" i="1" dirty="0" smtClean="0">
                <a:solidFill>
                  <a:srgbClr val="0000FF"/>
                </a:solidFill>
                <a:latin typeface="+mj-lt"/>
                <a:sym typeface="Symbol"/>
              </a:rPr>
              <a:t>V</a:t>
            </a:r>
            <a:r>
              <a:rPr lang="en-US" dirty="0" smtClean="0">
                <a:solidFill>
                  <a:srgbClr val="0000FF"/>
                </a:solidFill>
              </a:rPr>
              <a:t> significant for front dynamics?</a:t>
            </a:r>
            <a:endParaRPr lang="en-US" dirty="0">
              <a:solidFill>
                <a:srgbClr val="0000FF"/>
              </a:solidFill>
            </a:endParaRPr>
          </a:p>
        </p:txBody>
      </p:sp>
      <p:grpSp>
        <p:nvGrpSpPr>
          <p:cNvPr id="16" name="Group 2"/>
          <p:cNvGrpSpPr>
            <a:grpSpLocks/>
          </p:cNvGrpSpPr>
          <p:nvPr/>
        </p:nvGrpSpPr>
        <p:grpSpPr bwMode="auto">
          <a:xfrm>
            <a:off x="8720138" y="0"/>
            <a:ext cx="457200" cy="6858000"/>
            <a:chOff x="5493" y="0"/>
            <a:chExt cx="288" cy="4320"/>
          </a:xfrm>
        </p:grpSpPr>
        <p:sp>
          <p:nvSpPr>
            <p:cNvPr id="18440" name="Rectangle 3"/>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chemeClr val="bg1"/>
                </a:solidFill>
              </a:endParaRPr>
            </a:p>
            <a:p>
              <a:pPr algn="ctr">
                <a:lnSpc>
                  <a:spcPct val="40000"/>
                </a:lnSpc>
              </a:pPr>
              <a:r>
                <a:rPr lang="en-US" altLang="he-IL" sz="1600" b="1">
                  <a:solidFill>
                    <a:schemeClr val="bg1"/>
                  </a:solidFill>
                </a:rPr>
                <a:t>     </a:t>
              </a:r>
              <a:r>
                <a:rPr lang="en-US" altLang="he-IL" sz="1600">
                  <a:solidFill>
                    <a:schemeClr val="bg1"/>
                  </a:solidFill>
                </a:rPr>
                <a:t>Ben Gurion University,  Ehud Meron -  www.bgu.ac.il/~ehud</a:t>
              </a:r>
              <a:endParaRPr lang="en-US" altLang="en-US" sz="1600">
                <a:solidFill>
                  <a:schemeClr val="bg1"/>
                </a:solidFill>
              </a:endParaRPr>
            </a:p>
          </p:txBody>
        </p:sp>
        <p:pic>
          <p:nvPicPr>
            <p:cNvPr id="18441" name="Picture 4" descr="bgu_logo_small"/>
            <p:cNvPicPr>
              <a:picLocks noChangeAspect="1" noChangeArrowheads="1"/>
            </p:cNvPicPr>
            <p:nvPr/>
          </p:nvPicPr>
          <p:blipFill>
            <a:blip r:embed="rId4" cstate="print"/>
            <a:srcRect/>
            <a:stretch>
              <a:fillRect/>
            </a:stretch>
          </p:blipFill>
          <p:spPr bwMode="auto">
            <a:xfrm>
              <a:off x="5493" y="21"/>
              <a:ext cx="288" cy="246"/>
            </a:xfrm>
            <a:prstGeom prst="rect">
              <a:avLst/>
            </a:prstGeom>
            <a:noFill/>
            <a:ln w="9525">
              <a:noFill/>
              <a:miter lim="800000"/>
              <a:headEnd/>
              <a:tailEnd/>
            </a:ln>
          </p:spPr>
        </p:pic>
      </p:grpSp>
      <p:sp>
        <p:nvSpPr>
          <p:cNvPr id="443467" name="Rectangle 7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6" name="TextBox 95"/>
          <p:cNvSpPr txBox="1"/>
          <p:nvPr/>
        </p:nvSpPr>
        <p:spPr>
          <a:xfrm>
            <a:off x="228600" y="1066800"/>
            <a:ext cx="8382000" cy="769441"/>
          </a:xfrm>
          <a:prstGeom prst="rect">
            <a:avLst/>
          </a:prstGeom>
          <a:noFill/>
        </p:spPr>
        <p:txBody>
          <a:bodyPr wrap="square" rtlCol="0">
            <a:spAutoFit/>
          </a:bodyPr>
          <a:lstStyle/>
          <a:p>
            <a:r>
              <a:rPr lang="en-US" dirty="0" smtClean="0"/>
              <a:t>The two stable states in a </a:t>
            </a:r>
            <a:r>
              <a:rPr lang="en-US" dirty="0" err="1" smtClean="0"/>
              <a:t>bistable</a:t>
            </a:r>
            <a:r>
              <a:rPr lang="en-US" dirty="0" smtClean="0"/>
              <a:t> system may have different values of</a:t>
            </a:r>
            <a:r>
              <a:rPr lang="en-US" i="1" dirty="0" smtClean="0">
                <a:sym typeface="Symbol"/>
              </a:rPr>
              <a:t> </a:t>
            </a:r>
            <a:r>
              <a:rPr lang="en-US" sz="2400" i="1" dirty="0" smtClean="0">
                <a:latin typeface="+mj-lt"/>
                <a:sym typeface="Symbol"/>
              </a:rPr>
              <a:t>V</a:t>
            </a:r>
            <a:r>
              <a:rPr lang="en-US" sz="2400" dirty="0" smtClean="0">
                <a:latin typeface="+mj-lt"/>
              </a:rPr>
              <a:t> </a:t>
            </a:r>
            <a:r>
              <a:rPr lang="en-US" dirty="0" smtClean="0"/>
              <a:t> </a:t>
            </a:r>
            <a:r>
              <a:rPr lang="en-US" dirty="0" smtClean="0">
                <a:sym typeface="Symbol"/>
              </a:rPr>
              <a:t></a:t>
            </a:r>
            <a:r>
              <a:rPr lang="en-US" dirty="0" smtClean="0"/>
              <a:t>  </a:t>
            </a:r>
            <a:r>
              <a:rPr lang="en-US" dirty="0" smtClean="0">
                <a:solidFill>
                  <a:srgbClr val="C00000"/>
                </a:solidFill>
              </a:rPr>
              <a:t>the constraint to </a:t>
            </a:r>
            <a:r>
              <a:rPr lang="en-US" dirty="0" err="1" smtClean="0">
                <a:solidFill>
                  <a:srgbClr val="C00000"/>
                </a:solidFill>
              </a:rPr>
              <a:t>minimze</a:t>
            </a:r>
            <a:r>
              <a:rPr lang="en-US" dirty="0" smtClean="0">
                <a:solidFill>
                  <a:srgbClr val="C00000"/>
                </a:solidFill>
              </a:rPr>
              <a:t> </a:t>
            </a:r>
            <a:r>
              <a:rPr lang="en-US" sz="2400" i="1" dirty="0" smtClean="0">
                <a:solidFill>
                  <a:srgbClr val="C00000"/>
                </a:solidFill>
                <a:latin typeface="+mj-lt"/>
                <a:sym typeface="Symbol"/>
              </a:rPr>
              <a:t>V </a:t>
            </a:r>
            <a:r>
              <a:rPr lang="en-US" dirty="0" smtClean="0">
                <a:solidFill>
                  <a:srgbClr val="C00000"/>
                </a:solidFill>
                <a:sym typeface="Symbol"/>
              </a:rPr>
              <a:t> implies front motion.</a:t>
            </a:r>
            <a:endParaRPr lang="en-US" dirty="0">
              <a:solidFill>
                <a:srgbClr val="C00000"/>
              </a:solidFill>
            </a:endParaRPr>
          </a:p>
        </p:txBody>
      </p:sp>
      <p:grpSp>
        <p:nvGrpSpPr>
          <p:cNvPr id="5" name="Group 4"/>
          <p:cNvGrpSpPr/>
          <p:nvPr/>
        </p:nvGrpSpPr>
        <p:grpSpPr>
          <a:xfrm>
            <a:off x="381000" y="2057400"/>
            <a:ext cx="8382000" cy="2133600"/>
            <a:chOff x="381000" y="2133600"/>
            <a:chExt cx="8382000" cy="2133600"/>
          </a:xfrm>
        </p:grpSpPr>
        <p:grpSp>
          <p:nvGrpSpPr>
            <p:cNvPr id="225" name="Group 224"/>
            <p:cNvGrpSpPr/>
            <p:nvPr/>
          </p:nvGrpSpPr>
          <p:grpSpPr>
            <a:xfrm>
              <a:off x="838198" y="2133600"/>
              <a:ext cx="3581402" cy="1449734"/>
              <a:chOff x="1066799" y="3071150"/>
              <a:chExt cx="3581402" cy="1449734"/>
            </a:xfrm>
          </p:grpSpPr>
          <p:grpSp>
            <p:nvGrpSpPr>
              <p:cNvPr id="220" name="Group 219"/>
              <p:cNvGrpSpPr/>
              <p:nvPr/>
            </p:nvGrpSpPr>
            <p:grpSpPr>
              <a:xfrm>
                <a:off x="1066799" y="3071150"/>
                <a:ext cx="3581402" cy="1449734"/>
                <a:chOff x="1066799" y="3071150"/>
                <a:chExt cx="3581402" cy="1449734"/>
              </a:xfrm>
            </p:grpSpPr>
            <p:grpSp>
              <p:nvGrpSpPr>
                <p:cNvPr id="203" name="Group 202"/>
                <p:cNvGrpSpPr/>
                <p:nvPr/>
              </p:nvGrpSpPr>
              <p:grpSpPr>
                <a:xfrm>
                  <a:off x="1066799" y="3071150"/>
                  <a:ext cx="3581402" cy="1449734"/>
                  <a:chOff x="3200397" y="3071150"/>
                  <a:chExt cx="3581402" cy="1449734"/>
                </a:xfrm>
              </p:grpSpPr>
              <mc:AlternateContent xmlns:mc="http://schemas.openxmlformats.org/markup-compatibility/2006" xmlns:a14="http://schemas.microsoft.com/office/drawing/2010/main">
                <mc:Choice Requires="a14">
                  <p:graphicFrame>
                    <p:nvGraphicFramePr>
                      <p:cNvPr id="442380" name="Object 12"/>
                      <p:cNvGraphicFramePr>
                        <a:graphicFrameLocks noChangeAspect="1"/>
                      </p:cNvGraphicFramePr>
                      <p:nvPr/>
                    </p:nvGraphicFramePr>
                    <p:xfrm>
                      <a:off x="3429000" y="3071150"/>
                      <a:ext cx="701815" cy="392113"/>
                    </p:xfrm>
                    <a:graphic>
                      <a:graphicData uri="http://schemas.openxmlformats.org/presentationml/2006/ole">
                        <mc:AlternateContent>
                          <mc:Choice xmlns:v="urn:schemas-microsoft-com:vml" Requires="v">
                            <p:oleObj spid="_x0000_s522808" name="משוואה" r:id="rId5" imgW="368280" imgH="215640" progId="Equation.3">
                              <p:embed/>
                            </p:oleObj>
                          </mc:Choice>
                          <mc:Fallback>
                            <p:oleObj name="משוואה" r:id="rId5" imgW="368280" imgH="215640" progId="Equation.3">
                              <p:embed/>
                              <p:pic>
                                <p:nvPicPr>
                                  <p:cNvPr id="0" name="Picture 8"/>
                                  <p:cNvPicPr>
                                    <a:picLocks noChangeAspect="1" noChangeArrowheads="1"/>
                                  </p:cNvPicPr>
                                  <p:nvPr/>
                                </p:nvPicPr>
                                <p:blipFill>
                                  <a:blip r:embed="rId6">
                                    <a:extLst>
                                      <a:ext uri="{28A0092B-C50C-407E-A947-70E740481C1C}">
                                        <a14:useLocalDpi val="0"/>
                                      </a:ext>
                                    </a:extLst>
                                  </a:blip>
                                  <a:srcRect/>
                                  <a:stretch>
                                    <a:fillRect/>
                                  </a:stretch>
                                </p:blipFill>
                                <p:spPr bwMode="auto">
                                  <a:xfrm>
                                    <a:off x="3429000" y="3071150"/>
                                    <a:ext cx="701815" cy="392113"/>
                                  </a:xfrm>
                                  <a:prstGeom prst="rect">
                                    <a:avLst/>
                                  </a:prstGeom>
                                  <a:noFill/>
                                  <a:extLst>
                                    <a:ext uri="{909E8E84-426E-40DD-AFC4-6F175D3DCCD1}">
                                      <a14:hiddenFill>
                                        <a:solidFill>
                                          <a:srgbClr val="FFFFFF"/>
                                        </a:solidFill>
                                      </a14:hiddenFill>
                                    </a:ext>
                                  </a:extLst>
                                </p:spPr>
                              </p:pic>
                            </p:oleObj>
                          </mc:Fallback>
                        </mc:AlternateContent>
                      </a:graphicData>
                    </a:graphic>
                  </p:graphicFrame>
                </mc:Choice>
                <mc:Fallback xmlns="">
                  <p:graphicFrame>
                    <p:nvGraphicFramePr>
                      <p:cNvPr id="442380" name="Object 12"/>
                      <p:cNvGraphicFramePr>
                        <a:graphicFrameLocks noChangeAspect="1"/>
                      </p:cNvGraphicFramePr>
                      <p:nvPr/>
                    </p:nvGraphicFramePr>
                    <p:xfrm>
                      <a:off x="3429000" y="3071150"/>
                      <a:ext cx="701815" cy="392113"/>
                    </p:xfrm>
                    <a:graphic>
                      <a:graphicData uri="http://schemas.openxmlformats.org/presentationml/2006/ole">
                        <mc:AlternateContent>
                          <mc:Choice xmlns:v="urn:schemas-microsoft-com:vml" Requires="v">
                            <p:oleObj spid="_x0000_s444195" name="משוואה" r:id="rId7" imgW="368280" imgH="215640" progId="Equation.3">
                              <p:embed/>
                            </p:oleObj>
                          </mc:Choice>
                          <mc:Fallback>
                            <p:oleObj name="משוואה" r:id="rId7" imgW="368280" imgH="215640" progId="Equation.3">
                              <p:embed/>
                              <p:pic>
                                <p:nvPicPr>
                                  <p:cNvPr id="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0" y="3071150"/>
                                    <a:ext cx="701815" cy="392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Fallback>
              </mc:AlternateContent>
              <p:grpSp>
                <p:nvGrpSpPr>
                  <p:cNvPr id="443491" name="Group 99"/>
                  <p:cNvGrpSpPr>
                    <a:grpSpLocks/>
                  </p:cNvGrpSpPr>
                  <p:nvPr/>
                </p:nvGrpSpPr>
                <p:grpSpPr bwMode="auto">
                  <a:xfrm>
                    <a:off x="3343902" y="3428630"/>
                    <a:ext cx="3437897" cy="1046526"/>
                    <a:chOff x="4136" y="8570"/>
                    <a:chExt cx="5002" cy="1327"/>
                  </a:xfrm>
                </p:grpSpPr>
                <p:sp>
                  <p:nvSpPr>
                    <p:cNvPr id="443492" name="Text Box 100"/>
                    <p:cNvSpPr txBox="1">
                      <a:spLocks noChangeArrowheads="1"/>
                    </p:cNvSpPr>
                    <p:nvPr/>
                  </p:nvSpPr>
                  <p:spPr bwMode="auto">
                    <a:xfrm>
                      <a:off x="5431" y="9363"/>
                      <a:ext cx="557" cy="534"/>
                    </a:xfrm>
                    <a:prstGeom prst="rect">
                      <a:avLst/>
                    </a:prstGeom>
                    <a:solidFill>
                      <a:srgbClr val="FFFFFF"/>
                    </a:solidFill>
                    <a:ln w="9525">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43495" name="Text Box 103"/>
                    <p:cNvSpPr txBox="1">
                      <a:spLocks noChangeArrowheads="1"/>
                    </p:cNvSpPr>
                    <p:nvPr/>
                  </p:nvSpPr>
                  <p:spPr bwMode="auto">
                    <a:xfrm>
                      <a:off x="8530" y="9215"/>
                      <a:ext cx="608" cy="496"/>
                    </a:xfrm>
                    <a:prstGeom prst="rect">
                      <a:avLst/>
                    </a:prstGeom>
                    <a:solidFill>
                      <a:srgbClr val="FFFFFF"/>
                    </a:solidFill>
                    <a:ln w="9525">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43496" name="Freeform 104"/>
                    <p:cNvSpPr>
                      <a:spLocks/>
                    </p:cNvSpPr>
                    <p:nvPr/>
                  </p:nvSpPr>
                  <p:spPr bwMode="auto">
                    <a:xfrm>
                      <a:off x="4136" y="8570"/>
                      <a:ext cx="3117" cy="1213"/>
                    </a:xfrm>
                    <a:custGeom>
                      <a:avLst/>
                      <a:gdLst/>
                      <a:ahLst/>
                      <a:cxnLst>
                        <a:cxn ang="0">
                          <a:pos x="3117" y="1207"/>
                        </a:cxn>
                        <a:cxn ang="0">
                          <a:pos x="1857" y="1207"/>
                        </a:cxn>
                        <a:cxn ang="0">
                          <a:pos x="1678" y="1169"/>
                        </a:cxn>
                        <a:cxn ang="0">
                          <a:pos x="1618" y="1053"/>
                        </a:cxn>
                        <a:cxn ang="0">
                          <a:pos x="1591" y="763"/>
                        </a:cxn>
                        <a:cxn ang="0">
                          <a:pos x="1570" y="485"/>
                        </a:cxn>
                        <a:cxn ang="0">
                          <a:pos x="1550" y="206"/>
                        </a:cxn>
                        <a:cxn ang="0">
                          <a:pos x="1509" y="67"/>
                        </a:cxn>
                        <a:cxn ang="0">
                          <a:pos x="1302" y="7"/>
                        </a:cxn>
                        <a:cxn ang="0">
                          <a:pos x="72" y="22"/>
                        </a:cxn>
                        <a:cxn ang="0">
                          <a:pos x="867" y="7"/>
                        </a:cxn>
                        <a:cxn ang="0">
                          <a:pos x="1077" y="7"/>
                        </a:cxn>
                      </a:cxnLst>
                      <a:rect l="0" t="0" r="r" b="b"/>
                      <a:pathLst>
                        <a:path w="3117" h="1213">
                          <a:moveTo>
                            <a:pt x="3117" y="1207"/>
                          </a:moveTo>
                          <a:cubicBezTo>
                            <a:pt x="2910" y="1207"/>
                            <a:pt x="2097" y="1213"/>
                            <a:pt x="1857" y="1207"/>
                          </a:cubicBezTo>
                          <a:cubicBezTo>
                            <a:pt x="1617" y="1201"/>
                            <a:pt x="1718" y="1195"/>
                            <a:pt x="1678" y="1169"/>
                          </a:cubicBezTo>
                          <a:cubicBezTo>
                            <a:pt x="1638" y="1143"/>
                            <a:pt x="1633" y="1120"/>
                            <a:pt x="1618" y="1053"/>
                          </a:cubicBezTo>
                          <a:cubicBezTo>
                            <a:pt x="1604" y="986"/>
                            <a:pt x="1599" y="857"/>
                            <a:pt x="1591" y="763"/>
                          </a:cubicBezTo>
                          <a:cubicBezTo>
                            <a:pt x="1583" y="669"/>
                            <a:pt x="1577" y="577"/>
                            <a:pt x="1570" y="485"/>
                          </a:cubicBezTo>
                          <a:cubicBezTo>
                            <a:pt x="1564" y="392"/>
                            <a:pt x="1560" y="276"/>
                            <a:pt x="1550" y="206"/>
                          </a:cubicBezTo>
                          <a:cubicBezTo>
                            <a:pt x="1540" y="137"/>
                            <a:pt x="1550" y="100"/>
                            <a:pt x="1509" y="67"/>
                          </a:cubicBezTo>
                          <a:cubicBezTo>
                            <a:pt x="1468" y="34"/>
                            <a:pt x="1541" y="14"/>
                            <a:pt x="1302" y="7"/>
                          </a:cubicBezTo>
                          <a:cubicBezTo>
                            <a:pt x="1063" y="0"/>
                            <a:pt x="144" y="22"/>
                            <a:pt x="72" y="22"/>
                          </a:cubicBezTo>
                          <a:cubicBezTo>
                            <a:pt x="0" y="22"/>
                            <a:pt x="700" y="9"/>
                            <a:pt x="867" y="7"/>
                          </a:cubicBezTo>
                          <a:cubicBezTo>
                            <a:pt x="1034" y="5"/>
                            <a:pt x="1033" y="7"/>
                            <a:pt x="1077" y="7"/>
                          </a:cubicBezTo>
                        </a:path>
                      </a:pathLst>
                    </a:custGeom>
                    <a:noFill/>
                    <a:ln w="19050"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mc:AlternateContent xmlns:mc="http://schemas.openxmlformats.org/markup-compatibility/2006" xmlns:a14="http://schemas.microsoft.com/office/drawing/2010/main">
                <mc:Choice Requires="a14">
                  <p:graphicFrame>
                    <p:nvGraphicFramePr>
                      <p:cNvPr id="443525" name="Object 133"/>
                      <p:cNvGraphicFramePr>
                        <a:graphicFrameLocks noChangeAspect="1"/>
                      </p:cNvGraphicFramePr>
                      <p:nvPr/>
                    </p:nvGraphicFramePr>
                    <p:xfrm>
                      <a:off x="4883550" y="4004337"/>
                      <a:ext cx="701675" cy="392113"/>
                    </p:xfrm>
                    <a:graphic>
                      <a:graphicData uri="http://schemas.openxmlformats.org/presentationml/2006/ole">
                        <mc:AlternateContent>
                          <mc:Choice xmlns:v="urn:schemas-microsoft-com:vml" Requires="v">
                            <p:oleObj spid="_x0000_s522809" name="משוואה" r:id="rId9" imgW="368280" imgH="215640" progId="Equation.3">
                              <p:embed/>
                            </p:oleObj>
                          </mc:Choice>
                          <mc:Fallback>
                            <p:oleObj name="משוואה" r:id="rId9" imgW="368280" imgH="215640" progId="Equation.3">
                              <p:embed/>
                              <p:pic>
                                <p:nvPicPr>
                                  <p:cNvPr id="0" name="Picture 133"/>
                                  <p:cNvPicPr>
                                    <a:picLocks noChangeAspect="1" noChangeArrowheads="1"/>
                                  </p:cNvPicPr>
                                  <p:nvPr/>
                                </p:nvPicPr>
                                <p:blipFill>
                                  <a:blip r:embed="rId10">
                                    <a:extLst>
                                      <a:ext uri="{28A0092B-C50C-407E-A947-70E740481C1C}">
                                        <a14:useLocalDpi val="0"/>
                                      </a:ext>
                                    </a:extLst>
                                  </a:blip>
                                  <a:srcRect/>
                                  <a:stretch>
                                    <a:fillRect/>
                                  </a:stretch>
                                </p:blipFill>
                                <p:spPr bwMode="auto">
                                  <a:xfrm>
                                    <a:off x="4883550" y="4004337"/>
                                    <a:ext cx="701675" cy="392113"/>
                                  </a:xfrm>
                                  <a:prstGeom prst="rect">
                                    <a:avLst/>
                                  </a:prstGeom>
                                  <a:noFill/>
                                  <a:extLst>
                                    <a:ext uri="{909E8E84-426E-40DD-AFC4-6F175D3DCCD1}">
                                      <a14:hiddenFill>
                                        <a:solidFill>
                                          <a:srgbClr val="FFFFFF"/>
                                        </a:solidFill>
                                      </a14:hiddenFill>
                                    </a:ext>
                                  </a:extLst>
                                </p:spPr>
                              </p:pic>
                            </p:oleObj>
                          </mc:Fallback>
                        </mc:AlternateContent>
                      </a:graphicData>
                    </a:graphic>
                  </p:graphicFrame>
                </mc:Choice>
                <mc:Fallback xmlns="">
                  <p:graphicFrame>
                    <p:nvGraphicFramePr>
                      <p:cNvPr id="443525" name="Object 133"/>
                      <p:cNvGraphicFramePr>
                        <a:graphicFrameLocks noChangeAspect="1"/>
                      </p:cNvGraphicFramePr>
                      <p:nvPr/>
                    </p:nvGraphicFramePr>
                    <p:xfrm>
                      <a:off x="4883550" y="4004337"/>
                      <a:ext cx="701675" cy="392113"/>
                    </p:xfrm>
                    <a:graphic>
                      <a:graphicData uri="http://schemas.openxmlformats.org/presentationml/2006/ole">
                        <mc:AlternateContent>
                          <mc:Choice xmlns:v="urn:schemas-microsoft-com:vml" Requires="v">
                            <p:oleObj spid="_x0000_s444196" name="משוואה" r:id="rId11" imgW="368280" imgH="215640" progId="Equation.3">
                              <p:embed/>
                            </p:oleObj>
                          </mc:Choice>
                          <mc:Fallback>
                            <p:oleObj name="משוואה" r:id="rId11" imgW="368280" imgH="215640" progId="Equation.3">
                              <p:embed/>
                              <p:pic>
                                <p:nvPicPr>
                                  <p:cNvPr id="0" name="Picture 1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83550" y="4004337"/>
                                    <a:ext cx="701675" cy="392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Fallback>
              </mc:AlternateContent>
              <p:cxnSp>
                <p:nvCxnSpPr>
                  <p:cNvPr id="202" name="Straight Arrow Connector 201"/>
                  <p:cNvCxnSpPr/>
                  <p:nvPr/>
                </p:nvCxnSpPr>
                <p:spPr bwMode="auto">
                  <a:xfrm flipH="1" flipV="1">
                    <a:off x="3200397" y="3124200"/>
                    <a:ext cx="1" cy="1396684"/>
                  </a:xfrm>
                  <a:prstGeom prst="straightConnector1">
                    <a:avLst/>
                  </a:prstGeom>
                  <a:noFill/>
                  <a:ln w="12700" cap="flat" cmpd="sng" algn="ctr">
                    <a:solidFill>
                      <a:schemeClr val="tx1"/>
                    </a:solidFill>
                    <a:prstDash val="solid"/>
                    <a:round/>
                    <a:headEnd type="none" w="med" len="med"/>
                    <a:tailEnd type="arrow"/>
                  </a:ln>
                  <a:effectLst/>
                </p:spPr>
              </p:cxnSp>
            </p:grpSp>
            <p:cxnSp>
              <p:nvCxnSpPr>
                <p:cNvPr id="206" name="Straight Arrow Connector 205"/>
                <p:cNvCxnSpPr/>
                <p:nvPr/>
              </p:nvCxnSpPr>
              <p:spPr bwMode="auto">
                <a:xfrm>
                  <a:off x="2514600" y="3733800"/>
                  <a:ext cx="838200" cy="0"/>
                </a:xfrm>
                <a:prstGeom prst="straightConnector1">
                  <a:avLst/>
                </a:prstGeom>
                <a:noFill/>
                <a:ln w="19050" cap="flat" cmpd="sng" algn="ctr">
                  <a:solidFill>
                    <a:srgbClr val="0000FF"/>
                  </a:solidFill>
                  <a:prstDash val="solid"/>
                  <a:round/>
                  <a:headEnd type="none" w="med" len="med"/>
                  <a:tailEnd type="arrow"/>
                </a:ln>
                <a:effectLst/>
              </p:spPr>
            </p:cxnSp>
          </p:grpSp>
          <p:cxnSp>
            <p:nvCxnSpPr>
              <p:cNvPr id="222" name="Straight Arrow Connector 221"/>
              <p:cNvCxnSpPr/>
              <p:nvPr/>
            </p:nvCxnSpPr>
            <p:spPr bwMode="auto">
              <a:xfrm>
                <a:off x="1066800" y="3950825"/>
                <a:ext cx="2819400" cy="0"/>
              </a:xfrm>
              <a:prstGeom prst="straightConnector1">
                <a:avLst/>
              </a:prstGeom>
              <a:noFill/>
              <a:ln w="9525" cap="flat" cmpd="sng" algn="ctr">
                <a:solidFill>
                  <a:schemeClr val="tx1"/>
                </a:solidFill>
                <a:prstDash val="solid"/>
                <a:round/>
                <a:headEnd type="none" w="med" len="med"/>
                <a:tailEnd type="arrow"/>
              </a:ln>
              <a:effectLst/>
            </p:spPr>
          </p:cxnSp>
        </p:grpSp>
        <mc:AlternateContent xmlns:mc="http://schemas.openxmlformats.org/markup-compatibility/2006" xmlns:a14="http://schemas.microsoft.com/office/drawing/2010/main">
          <mc:Choice Requires="a14">
            <p:sp>
              <p:nvSpPr>
                <p:cNvPr id="228" name="TextBox 227"/>
                <p:cNvSpPr txBox="1"/>
                <p:nvPr/>
              </p:nvSpPr>
              <p:spPr>
                <a:xfrm>
                  <a:off x="381000" y="3867090"/>
                  <a:ext cx="8382000" cy="400110"/>
                </a:xfrm>
                <a:prstGeom prst="rect">
                  <a:avLst/>
                </a:prstGeom>
                <a:noFill/>
              </p:spPr>
              <p:txBody>
                <a:bodyPr wrap="square" rtlCol="0">
                  <a:spAutoFit/>
                </a:bodyPr>
                <a:lstStyle/>
                <a:p>
                  <a:r>
                    <a:rPr lang="en-US" dirty="0" smtClean="0"/>
                    <a:t>If </a:t>
                  </a:r>
                  <a14:m>
                    <m:oMath xmlns:m="http://schemas.openxmlformats.org/officeDocument/2006/math">
                      <m:r>
                        <a:rPr lang="en-US" b="0" i="0" smtClean="0">
                          <a:latin typeface="Cambria Math"/>
                        </a:rPr>
                        <m:t> </m:t>
                      </m:r>
                      <m:r>
                        <a:rPr lang="en-US" i="1">
                          <a:latin typeface="Cambria Math"/>
                        </a:rPr>
                        <m:t>𝑉</m:t>
                      </m:r>
                      <m:d>
                        <m:dPr>
                          <m:ctrlPr>
                            <a:rPr lang="en-US" i="1">
                              <a:latin typeface="Cambria Math"/>
                            </a:rPr>
                          </m:ctrlPr>
                        </m:dPr>
                        <m:e>
                          <m:sSub>
                            <m:sSubPr>
                              <m:ctrlPr>
                                <a:rPr lang="en-US" i="1">
                                  <a:latin typeface="Cambria Math"/>
                                </a:rPr>
                              </m:ctrlPr>
                            </m:sSubPr>
                            <m:e>
                              <m:r>
                                <a:rPr lang="en-US" i="1">
                                  <a:latin typeface="Cambria Math"/>
                                </a:rPr>
                                <m:t>𝑢</m:t>
                              </m:r>
                            </m:e>
                            <m:sub>
                              <m:r>
                                <a:rPr lang="en-US" i="1">
                                  <a:latin typeface="Cambria Math"/>
                                </a:rPr>
                                <m:t>+</m:t>
                              </m:r>
                            </m:sub>
                          </m:sSub>
                        </m:e>
                      </m:d>
                      <m:r>
                        <a:rPr lang="en-US" b="0" i="1" smtClean="0">
                          <a:latin typeface="Cambria Math"/>
                        </a:rPr>
                        <m:t>&lt;</m:t>
                      </m:r>
                      <m:r>
                        <a:rPr lang="en-US" i="1">
                          <a:latin typeface="Cambria Math"/>
                        </a:rPr>
                        <m:t>𝑉</m:t>
                      </m:r>
                      <m:d>
                        <m:dPr>
                          <m:ctrlPr>
                            <a:rPr lang="en-US" i="1">
                              <a:latin typeface="Cambria Math"/>
                            </a:rPr>
                          </m:ctrlPr>
                        </m:dPr>
                        <m:e>
                          <m:sSub>
                            <m:sSubPr>
                              <m:ctrlPr>
                                <a:rPr lang="en-US" i="1">
                                  <a:latin typeface="Cambria Math"/>
                                </a:rPr>
                              </m:ctrlPr>
                            </m:sSubPr>
                            <m:e>
                              <m:r>
                                <a:rPr lang="en-US" i="1">
                                  <a:latin typeface="Cambria Math"/>
                                </a:rPr>
                                <m:t>𝑢</m:t>
                              </m:r>
                            </m:e>
                            <m:sub>
                              <m:r>
                                <a:rPr lang="en-US" i="1">
                                  <a:latin typeface="Cambria Math"/>
                                </a:rPr>
                                <m:t>−</m:t>
                              </m:r>
                            </m:sub>
                          </m:sSub>
                        </m:e>
                      </m:d>
                      <m:r>
                        <a:rPr lang="en-US" b="0" i="1" smtClean="0">
                          <a:latin typeface="Cambria Math"/>
                        </a:rPr>
                        <m:t>  </m:t>
                      </m:r>
                      <m:r>
                        <a:rPr lang="en-US" i="1">
                          <a:latin typeface="Cambria Math"/>
                          <a:sym typeface="Mathematica1"/>
                        </a:rPr>
                        <m:t> </m:t>
                      </m:r>
                      <m:r>
                        <a:rPr lang="en-US" b="0" i="1" smtClean="0">
                          <a:latin typeface="Cambria Math"/>
                          <a:sym typeface="Mathematica1"/>
                        </a:rPr>
                        <m:t> </m:t>
                      </m:r>
                      <m:r>
                        <a:rPr lang="en-US" i="1">
                          <a:latin typeface="Cambria Math"/>
                          <a:sym typeface="Mathematica1"/>
                        </a:rPr>
                        <m:t>𝑐</m:t>
                      </m:r>
                      <m:r>
                        <a:rPr lang="en-US" b="0" i="1" smtClean="0">
                          <a:latin typeface="Cambria Math"/>
                          <a:sym typeface="Mathematica1"/>
                        </a:rPr>
                        <m:t>&gt;</m:t>
                      </m:r>
                      <m:r>
                        <a:rPr lang="en-US" i="1">
                          <a:latin typeface="Cambria Math"/>
                          <a:sym typeface="Mathematica1"/>
                        </a:rPr>
                        <m:t>0</m:t>
                      </m:r>
                    </m:oMath>
                  </a14:m>
                  <a:r>
                    <a:rPr lang="en-US" dirty="0" smtClean="0"/>
                    <a:t>   the up state invades the down state</a:t>
                  </a:r>
                  <a:endParaRPr lang="en-US" dirty="0"/>
                </a:p>
              </p:txBody>
            </p:sp>
          </mc:Choice>
          <mc:Fallback xmlns="">
            <p:sp>
              <p:nvSpPr>
                <p:cNvPr id="228" name="TextBox 227"/>
                <p:cNvSpPr txBox="1">
                  <a:spLocks noRot="1" noChangeAspect="1" noMove="1" noResize="1" noEditPoints="1" noAdjustHandles="1" noChangeArrowheads="1" noChangeShapeType="1" noTextEdit="1"/>
                </p:cNvSpPr>
                <p:nvPr/>
              </p:nvSpPr>
              <p:spPr>
                <a:xfrm>
                  <a:off x="381000" y="3867090"/>
                  <a:ext cx="8382000" cy="400110"/>
                </a:xfrm>
                <a:prstGeom prst="rect">
                  <a:avLst/>
                </a:prstGeom>
                <a:blipFill rotWithShape="1">
                  <a:blip r:embed="rId21"/>
                  <a:stretch>
                    <a:fillRect l="-800" t="-7576" b="-2575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5" name="TextBox 64"/>
              <p:cNvSpPr txBox="1"/>
              <p:nvPr/>
            </p:nvSpPr>
            <p:spPr>
              <a:xfrm>
                <a:off x="3538438" y="2800290"/>
                <a:ext cx="500162"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a:rPr>
                        <m:t>𝑥</m:t>
                      </m:r>
                    </m:oMath>
                  </m:oMathPara>
                </a14:m>
                <a:endParaRPr lang="en-US" dirty="0"/>
              </a:p>
            </p:txBody>
          </p:sp>
        </mc:Choice>
        <mc:Fallback xmlns="">
          <p:sp>
            <p:nvSpPr>
              <p:cNvPr id="65" name="TextBox 64"/>
              <p:cNvSpPr txBox="1">
                <a:spLocks noRot="1" noChangeAspect="1" noMove="1" noResize="1" noEditPoints="1" noAdjustHandles="1" noChangeArrowheads="1" noChangeShapeType="1" noTextEdit="1"/>
              </p:cNvSpPr>
              <p:nvPr/>
            </p:nvSpPr>
            <p:spPr>
              <a:xfrm>
                <a:off x="3538438" y="2800290"/>
                <a:ext cx="500162" cy="400110"/>
              </a:xfrm>
              <a:prstGeom prst="rect">
                <a:avLst/>
              </a:prstGeom>
              <a:blipFill rotWithShape="1">
                <a:blip r:embed="rId23"/>
                <a:stretch>
                  <a:fillRect/>
                </a:stretch>
              </a:blipFill>
            </p:spPr>
            <p:txBody>
              <a:bodyPr/>
              <a:lstStyle/>
              <a:p>
                <a:r>
                  <a:rPr lang="en-US">
                    <a:noFill/>
                  </a:rPr>
                  <a:t> </a:t>
                </a:r>
              </a:p>
            </p:txBody>
          </p:sp>
        </mc:Fallback>
      </mc:AlternateContent>
      <p:grpSp>
        <p:nvGrpSpPr>
          <p:cNvPr id="9" name="Group 8"/>
          <p:cNvGrpSpPr/>
          <p:nvPr/>
        </p:nvGrpSpPr>
        <p:grpSpPr>
          <a:xfrm>
            <a:off x="381000" y="2057400"/>
            <a:ext cx="8382000" cy="4676112"/>
            <a:chOff x="381000" y="2057400"/>
            <a:chExt cx="8382000" cy="4676112"/>
          </a:xfrm>
        </p:grpSpPr>
        <p:grpSp>
          <p:nvGrpSpPr>
            <p:cNvPr id="7" name="Group 6"/>
            <p:cNvGrpSpPr/>
            <p:nvPr/>
          </p:nvGrpSpPr>
          <p:grpSpPr>
            <a:xfrm>
              <a:off x="381000" y="2057400"/>
              <a:ext cx="8382000" cy="4676112"/>
              <a:chOff x="381000" y="2057400"/>
              <a:chExt cx="8382000" cy="4676112"/>
            </a:xfrm>
          </p:grpSpPr>
          <p:grpSp>
            <p:nvGrpSpPr>
              <p:cNvPr id="229" name="Group 228"/>
              <p:cNvGrpSpPr/>
              <p:nvPr/>
            </p:nvGrpSpPr>
            <p:grpSpPr>
              <a:xfrm>
                <a:off x="4800600" y="2057400"/>
                <a:ext cx="2819400" cy="1403434"/>
                <a:chOff x="4800600" y="2592734"/>
                <a:chExt cx="2819400" cy="1403434"/>
              </a:xfrm>
            </p:grpSpPr>
            <p:grpSp>
              <p:nvGrpSpPr>
                <p:cNvPr id="210" name="Group 209"/>
                <p:cNvGrpSpPr/>
                <p:nvPr/>
              </p:nvGrpSpPr>
              <p:grpSpPr>
                <a:xfrm>
                  <a:off x="4800600" y="2592734"/>
                  <a:ext cx="2468812" cy="1403434"/>
                  <a:chOff x="2743200" y="3117450"/>
                  <a:chExt cx="2468812" cy="1403434"/>
                </a:xfrm>
              </p:grpSpPr>
              <mc:AlternateContent xmlns:mc="http://schemas.openxmlformats.org/markup-compatibility/2006" xmlns:a14="http://schemas.microsoft.com/office/drawing/2010/main">
                <mc:Choice Requires="a14">
                  <p:graphicFrame>
                    <p:nvGraphicFramePr>
                      <p:cNvPr id="211" name="Object 12"/>
                      <p:cNvGraphicFramePr>
                        <a:graphicFrameLocks noChangeAspect="1"/>
                      </p:cNvGraphicFramePr>
                      <p:nvPr/>
                    </p:nvGraphicFramePr>
                    <p:xfrm>
                      <a:off x="4510197" y="3117450"/>
                      <a:ext cx="701815" cy="392113"/>
                    </p:xfrm>
                    <a:graphic>
                      <a:graphicData uri="http://schemas.openxmlformats.org/presentationml/2006/ole">
                        <mc:AlternateContent>
                          <mc:Choice xmlns:v="urn:schemas-microsoft-com:vml" Requires="v">
                            <p:oleObj spid="_x0000_s522810" name="משוואה" r:id="rId24" imgW="368280" imgH="215640" progId="Equation.3">
                              <p:embed/>
                            </p:oleObj>
                          </mc:Choice>
                          <mc:Fallback>
                            <p:oleObj name="משוואה" r:id="rId24" imgW="368280" imgH="215640" progId="Equation.3">
                              <p:embed/>
                              <p:pic>
                                <p:nvPicPr>
                                  <p:cNvPr id="0" name="Picture 138"/>
                                  <p:cNvPicPr>
                                    <a:picLocks noChangeAspect="1" noChangeArrowheads="1"/>
                                  </p:cNvPicPr>
                                  <p:nvPr/>
                                </p:nvPicPr>
                                <p:blipFill>
                                  <a:blip r:embed="rId12">
                                    <a:extLst>
                                      <a:ext uri="{28A0092B-C50C-407E-A947-70E740481C1C}">
                                        <a14:useLocalDpi val="0"/>
                                      </a:ext>
                                    </a:extLst>
                                  </a:blip>
                                  <a:srcRect/>
                                  <a:stretch>
                                    <a:fillRect/>
                                  </a:stretch>
                                </p:blipFill>
                                <p:spPr bwMode="auto">
                                  <a:xfrm>
                                    <a:off x="4510197" y="3117450"/>
                                    <a:ext cx="701815" cy="392113"/>
                                  </a:xfrm>
                                  <a:prstGeom prst="rect">
                                    <a:avLst/>
                                  </a:prstGeom>
                                  <a:noFill/>
                                  <a:extLst>
                                    <a:ext uri="{909E8E84-426E-40DD-AFC4-6F175D3DCCD1}">
                                      <a14:hiddenFill>
                                        <a:solidFill>
                                          <a:srgbClr val="FFFFFF"/>
                                        </a:solidFill>
                                      </a14:hiddenFill>
                                    </a:ext>
                                  </a:extLst>
                                </p:spPr>
                              </p:pic>
                            </p:oleObj>
                          </mc:Fallback>
                        </mc:AlternateContent>
                      </a:graphicData>
                    </a:graphic>
                  </p:graphicFrame>
                </mc:Choice>
                <mc:Fallback xmlns="">
                  <p:graphicFrame>
                    <p:nvGraphicFramePr>
                      <p:cNvPr id="211" name="Object 12"/>
                      <p:cNvGraphicFramePr>
                        <a:graphicFrameLocks noChangeAspect="1"/>
                      </p:cNvGraphicFramePr>
                      <p:nvPr/>
                    </p:nvGraphicFramePr>
                    <p:xfrm>
                      <a:off x="4510197" y="3117450"/>
                      <a:ext cx="701815" cy="392113"/>
                    </p:xfrm>
                    <a:graphic>
                      <a:graphicData uri="http://schemas.openxmlformats.org/presentationml/2006/ole">
                        <mc:AlternateContent>
                          <mc:Choice xmlns:v="urn:schemas-microsoft-com:vml" Requires="v">
                            <p:oleObj spid="_x0000_s444204" name="משוואה" r:id="rId34" imgW="368280" imgH="215640" progId="Equation.3">
                              <p:embed/>
                            </p:oleObj>
                          </mc:Choice>
                          <mc:Fallback>
                            <p:oleObj name="משוואה" r:id="rId34" imgW="368280" imgH="215640" progId="Equation.3">
                              <p:embed/>
                              <p:pic>
                                <p:nvPicPr>
                                  <p:cNvPr id="0" name="Picture 13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0197" y="3117450"/>
                                    <a:ext cx="701815" cy="392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Fallback>
              </mc:AlternateContent>
              <p:grpSp>
                <p:nvGrpSpPr>
                  <p:cNvPr id="212" name="Group 99"/>
                  <p:cNvGrpSpPr>
                    <a:grpSpLocks/>
                  </p:cNvGrpSpPr>
                  <p:nvPr/>
                </p:nvGrpSpPr>
                <p:grpSpPr bwMode="auto">
                  <a:xfrm>
                    <a:off x="3047673" y="3475158"/>
                    <a:ext cx="2142328" cy="999996"/>
                    <a:chOff x="3705" y="8629"/>
                    <a:chExt cx="3117" cy="1268"/>
                  </a:xfrm>
                </p:grpSpPr>
                <p:sp>
                  <p:nvSpPr>
                    <p:cNvPr id="216" name="Text Box 100"/>
                    <p:cNvSpPr txBox="1">
                      <a:spLocks noChangeArrowheads="1"/>
                    </p:cNvSpPr>
                    <p:nvPr/>
                  </p:nvSpPr>
                  <p:spPr bwMode="auto">
                    <a:xfrm>
                      <a:off x="5431" y="9363"/>
                      <a:ext cx="557" cy="534"/>
                    </a:xfrm>
                    <a:prstGeom prst="rect">
                      <a:avLst/>
                    </a:prstGeom>
                    <a:solidFill>
                      <a:srgbClr val="FFFFFF"/>
                    </a:solidFill>
                    <a:ln w="9525">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8" name="Freeform 104"/>
                    <p:cNvSpPr>
                      <a:spLocks/>
                    </p:cNvSpPr>
                    <p:nvPr/>
                  </p:nvSpPr>
                  <p:spPr bwMode="auto">
                    <a:xfrm flipV="1">
                      <a:off x="3705" y="8629"/>
                      <a:ext cx="3117" cy="1213"/>
                    </a:xfrm>
                    <a:custGeom>
                      <a:avLst/>
                      <a:gdLst/>
                      <a:ahLst/>
                      <a:cxnLst>
                        <a:cxn ang="0">
                          <a:pos x="3117" y="1207"/>
                        </a:cxn>
                        <a:cxn ang="0">
                          <a:pos x="1857" y="1207"/>
                        </a:cxn>
                        <a:cxn ang="0">
                          <a:pos x="1678" y="1169"/>
                        </a:cxn>
                        <a:cxn ang="0">
                          <a:pos x="1618" y="1053"/>
                        </a:cxn>
                        <a:cxn ang="0">
                          <a:pos x="1591" y="763"/>
                        </a:cxn>
                        <a:cxn ang="0">
                          <a:pos x="1570" y="485"/>
                        </a:cxn>
                        <a:cxn ang="0">
                          <a:pos x="1550" y="206"/>
                        </a:cxn>
                        <a:cxn ang="0">
                          <a:pos x="1509" y="67"/>
                        </a:cxn>
                        <a:cxn ang="0">
                          <a:pos x="1302" y="7"/>
                        </a:cxn>
                        <a:cxn ang="0">
                          <a:pos x="72" y="22"/>
                        </a:cxn>
                        <a:cxn ang="0">
                          <a:pos x="867" y="7"/>
                        </a:cxn>
                        <a:cxn ang="0">
                          <a:pos x="1077" y="7"/>
                        </a:cxn>
                      </a:cxnLst>
                      <a:rect l="0" t="0" r="r" b="b"/>
                      <a:pathLst>
                        <a:path w="3117" h="1213">
                          <a:moveTo>
                            <a:pt x="3117" y="1207"/>
                          </a:moveTo>
                          <a:cubicBezTo>
                            <a:pt x="2910" y="1207"/>
                            <a:pt x="2097" y="1213"/>
                            <a:pt x="1857" y="1207"/>
                          </a:cubicBezTo>
                          <a:cubicBezTo>
                            <a:pt x="1617" y="1201"/>
                            <a:pt x="1718" y="1195"/>
                            <a:pt x="1678" y="1169"/>
                          </a:cubicBezTo>
                          <a:cubicBezTo>
                            <a:pt x="1638" y="1143"/>
                            <a:pt x="1633" y="1120"/>
                            <a:pt x="1618" y="1053"/>
                          </a:cubicBezTo>
                          <a:cubicBezTo>
                            <a:pt x="1604" y="986"/>
                            <a:pt x="1599" y="857"/>
                            <a:pt x="1591" y="763"/>
                          </a:cubicBezTo>
                          <a:cubicBezTo>
                            <a:pt x="1583" y="669"/>
                            <a:pt x="1577" y="577"/>
                            <a:pt x="1570" y="485"/>
                          </a:cubicBezTo>
                          <a:cubicBezTo>
                            <a:pt x="1564" y="392"/>
                            <a:pt x="1560" y="276"/>
                            <a:pt x="1550" y="206"/>
                          </a:cubicBezTo>
                          <a:cubicBezTo>
                            <a:pt x="1540" y="137"/>
                            <a:pt x="1550" y="100"/>
                            <a:pt x="1509" y="67"/>
                          </a:cubicBezTo>
                          <a:cubicBezTo>
                            <a:pt x="1468" y="34"/>
                            <a:pt x="1541" y="14"/>
                            <a:pt x="1302" y="7"/>
                          </a:cubicBezTo>
                          <a:cubicBezTo>
                            <a:pt x="1063" y="0"/>
                            <a:pt x="144" y="22"/>
                            <a:pt x="72" y="22"/>
                          </a:cubicBezTo>
                          <a:cubicBezTo>
                            <a:pt x="0" y="22"/>
                            <a:pt x="700" y="9"/>
                            <a:pt x="867" y="7"/>
                          </a:cubicBezTo>
                          <a:cubicBezTo>
                            <a:pt x="1034" y="5"/>
                            <a:pt x="1033" y="7"/>
                            <a:pt x="1077" y="7"/>
                          </a:cubicBezTo>
                        </a:path>
                      </a:pathLst>
                    </a:custGeom>
                    <a:noFill/>
                    <a:ln w="19050"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mc:AlternateContent xmlns:mc="http://schemas.openxmlformats.org/markup-compatibility/2006" xmlns:a14="http://schemas.microsoft.com/office/drawing/2010/main">
                <mc:Choice Requires="a14">
                  <p:graphicFrame>
                    <p:nvGraphicFramePr>
                      <p:cNvPr id="213" name="Object 133"/>
                      <p:cNvGraphicFramePr>
                        <a:graphicFrameLocks noChangeAspect="1"/>
                      </p:cNvGraphicFramePr>
                      <p:nvPr/>
                    </p:nvGraphicFramePr>
                    <p:xfrm>
                      <a:off x="3062397" y="4050637"/>
                      <a:ext cx="701675" cy="392113"/>
                    </p:xfrm>
                    <a:graphic>
                      <a:graphicData uri="http://schemas.openxmlformats.org/presentationml/2006/ole">
                        <mc:AlternateContent>
                          <mc:Choice xmlns:v="urn:schemas-microsoft-com:vml" Requires="v">
                            <p:oleObj spid="_x0000_s522811" name="משוואה" r:id="rId35" imgW="368280" imgH="215640" progId="Equation.3">
                              <p:embed/>
                            </p:oleObj>
                          </mc:Choice>
                          <mc:Fallback>
                            <p:oleObj name="משוואה" r:id="rId35" imgW="368280" imgH="215640" progId="Equation.3">
                              <p:embed/>
                              <p:pic>
                                <p:nvPicPr>
                                  <p:cNvPr id="0" name="Picture 139"/>
                                  <p:cNvPicPr>
                                    <a:picLocks noChangeAspect="1" noChangeArrowheads="1"/>
                                  </p:cNvPicPr>
                                  <p:nvPr/>
                                </p:nvPicPr>
                                <p:blipFill>
                                  <a:blip r:embed="rId12">
                                    <a:extLst>
                                      <a:ext uri="{28A0092B-C50C-407E-A947-70E740481C1C}">
                                        <a14:useLocalDpi val="0"/>
                                      </a:ext>
                                    </a:extLst>
                                  </a:blip>
                                  <a:srcRect/>
                                  <a:stretch>
                                    <a:fillRect/>
                                  </a:stretch>
                                </p:blipFill>
                                <p:spPr bwMode="auto">
                                  <a:xfrm>
                                    <a:off x="3062397" y="4050637"/>
                                    <a:ext cx="701675" cy="392113"/>
                                  </a:xfrm>
                                  <a:prstGeom prst="rect">
                                    <a:avLst/>
                                  </a:prstGeom>
                                  <a:noFill/>
                                  <a:extLst>
                                    <a:ext uri="{909E8E84-426E-40DD-AFC4-6F175D3DCCD1}">
                                      <a14:hiddenFill>
                                        <a:solidFill>
                                          <a:srgbClr val="FFFFFF"/>
                                        </a:solidFill>
                                      </a14:hiddenFill>
                                    </a:ext>
                                  </a:extLst>
                                </p:spPr>
                              </p:pic>
                            </p:oleObj>
                          </mc:Fallback>
                        </mc:AlternateContent>
                      </a:graphicData>
                    </a:graphic>
                  </p:graphicFrame>
                </mc:Choice>
                <mc:Fallback xmlns="">
                  <p:graphicFrame>
                    <p:nvGraphicFramePr>
                      <p:cNvPr id="213" name="Object 133"/>
                      <p:cNvGraphicFramePr>
                        <a:graphicFrameLocks noChangeAspect="1"/>
                      </p:cNvGraphicFramePr>
                      <p:nvPr/>
                    </p:nvGraphicFramePr>
                    <p:xfrm>
                      <a:off x="3062397" y="4050637"/>
                      <a:ext cx="701675" cy="392113"/>
                    </p:xfrm>
                    <a:graphic>
                      <a:graphicData uri="http://schemas.openxmlformats.org/presentationml/2006/ole">
                        <mc:AlternateContent>
                          <mc:Choice xmlns:v="urn:schemas-microsoft-com:vml" Requires="v">
                            <p:oleObj spid="_x0000_s444205" name="משוואה" r:id="rId36" imgW="368280" imgH="215640" progId="Equation.3">
                              <p:embed/>
                            </p:oleObj>
                          </mc:Choice>
                          <mc:Fallback>
                            <p:oleObj name="משוואה" r:id="rId36" imgW="368280" imgH="215640" progId="Equation.3">
                              <p:embed/>
                              <p:pic>
                                <p:nvPicPr>
                                  <p:cNvPr id="0" name="Picture 13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62397" y="4050637"/>
                                    <a:ext cx="701675" cy="392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Fallback>
              </mc:AlternateContent>
              <p:cxnSp>
                <p:nvCxnSpPr>
                  <p:cNvPr id="215" name="Straight Arrow Connector 214"/>
                  <p:cNvCxnSpPr/>
                  <p:nvPr/>
                </p:nvCxnSpPr>
                <p:spPr bwMode="auto">
                  <a:xfrm flipH="1" flipV="1">
                    <a:off x="2743200" y="3124200"/>
                    <a:ext cx="1" cy="1396684"/>
                  </a:xfrm>
                  <a:prstGeom prst="straightConnector1">
                    <a:avLst/>
                  </a:prstGeom>
                  <a:noFill/>
                  <a:ln w="12700" cap="flat" cmpd="sng" algn="ctr">
                    <a:solidFill>
                      <a:schemeClr val="tx1"/>
                    </a:solidFill>
                    <a:prstDash val="solid"/>
                    <a:round/>
                    <a:headEnd type="none" w="med" len="med"/>
                    <a:tailEnd type="arrow"/>
                  </a:ln>
                  <a:effectLst/>
                </p:spPr>
              </p:cxnSp>
            </p:grpSp>
            <p:cxnSp>
              <p:nvCxnSpPr>
                <p:cNvPr id="224" name="Straight Arrow Connector 223"/>
                <p:cNvCxnSpPr/>
                <p:nvPr/>
              </p:nvCxnSpPr>
              <p:spPr bwMode="auto">
                <a:xfrm>
                  <a:off x="4800600" y="3458900"/>
                  <a:ext cx="2819400" cy="0"/>
                </a:xfrm>
                <a:prstGeom prst="straightConnector1">
                  <a:avLst/>
                </a:prstGeom>
                <a:noFill/>
                <a:ln w="9525" cap="flat" cmpd="sng" algn="ctr">
                  <a:solidFill>
                    <a:schemeClr val="tx1"/>
                  </a:solidFill>
                  <a:prstDash val="solid"/>
                  <a:round/>
                  <a:headEnd type="none" w="med" len="med"/>
                  <a:tailEnd type="arrow"/>
                </a:ln>
                <a:effectLst/>
              </p:spPr>
            </p:cxnSp>
            <p:cxnSp>
              <p:nvCxnSpPr>
                <p:cNvPr id="226" name="Straight Arrow Connector 225"/>
                <p:cNvCxnSpPr/>
                <p:nvPr/>
              </p:nvCxnSpPr>
              <p:spPr bwMode="auto">
                <a:xfrm>
                  <a:off x="6400800" y="3659534"/>
                  <a:ext cx="838200" cy="0"/>
                </a:xfrm>
                <a:prstGeom prst="straightConnector1">
                  <a:avLst/>
                </a:prstGeom>
                <a:noFill/>
                <a:ln w="19050" cap="flat" cmpd="sng" algn="ctr">
                  <a:solidFill>
                    <a:srgbClr val="0000FF"/>
                  </a:solidFill>
                  <a:prstDash val="solid"/>
                  <a:round/>
                  <a:headEnd type="none" w="med" len="med"/>
                  <a:tailEnd type="arrow"/>
                </a:ln>
                <a:effectLst/>
              </p:spPr>
            </p:cxnSp>
          </p:grpSp>
          <mc:AlternateContent xmlns:mc="http://schemas.openxmlformats.org/markup-compatibility/2006" xmlns:a14="http://schemas.microsoft.com/office/drawing/2010/main">
            <mc:Choice Requires="a14">
              <p:sp>
                <p:nvSpPr>
                  <p:cNvPr id="66" name="TextBox 65"/>
                  <p:cNvSpPr txBox="1"/>
                  <p:nvPr/>
                </p:nvSpPr>
                <p:spPr>
                  <a:xfrm>
                    <a:off x="381000" y="5680275"/>
                    <a:ext cx="8382000" cy="1053237"/>
                  </a:xfrm>
                  <a:prstGeom prst="rect">
                    <a:avLst/>
                  </a:prstGeom>
                  <a:noFill/>
                </p:spPr>
                <p:txBody>
                  <a:bodyPr wrap="square" rtlCol="0">
                    <a:spAutoFit/>
                  </a:bodyPr>
                  <a:lstStyle/>
                  <a:p>
                    <a:r>
                      <a:rPr lang="en-US" dirty="0" smtClean="0"/>
                      <a:t>Note: if there’s a reflection symmetry </a:t>
                    </a:r>
                    <a14:m>
                      <m:oMath xmlns:m="http://schemas.openxmlformats.org/officeDocument/2006/math">
                        <m:r>
                          <a:rPr lang="en-US" b="0" i="1" smtClean="0">
                            <a:latin typeface="Cambria Math"/>
                          </a:rPr>
                          <m:t>𝑥</m:t>
                        </m:r>
                        <m:r>
                          <a:rPr lang="en-US" b="0" i="1" smtClean="0">
                            <a:latin typeface="Cambria Math"/>
                          </a:rPr>
                          <m:t>→−</m:t>
                        </m:r>
                        <m:r>
                          <a:rPr lang="en-US" b="0" i="1" smtClean="0">
                            <a:latin typeface="Cambria Math"/>
                          </a:rPr>
                          <m:t>𝑥</m:t>
                        </m:r>
                      </m:oMath>
                    </a14:m>
                    <a:r>
                      <a:rPr lang="en-US" dirty="0" smtClean="0"/>
                      <a:t>, then if </a:t>
                    </a:r>
                    <a14:m>
                      <m:oMath xmlns:m="http://schemas.openxmlformats.org/officeDocument/2006/math">
                        <m:r>
                          <a:rPr lang="en-US" b="0" i="1" smtClean="0">
                            <a:latin typeface="Cambria Math"/>
                          </a:rPr>
                          <m:t>𝑢</m:t>
                        </m:r>
                        <m:d>
                          <m:dPr>
                            <m:ctrlPr>
                              <a:rPr lang="en-US" b="0" i="1" smtClean="0">
                                <a:latin typeface="Cambria Math"/>
                              </a:rPr>
                            </m:ctrlPr>
                          </m:dPr>
                          <m:e>
                            <m:r>
                              <a:rPr lang="en-US" b="0" i="1" smtClean="0">
                                <a:latin typeface="Cambria Math"/>
                              </a:rPr>
                              <m:t>𝑥</m:t>
                            </m:r>
                          </m:e>
                        </m:d>
                      </m:oMath>
                    </a14:m>
                    <a:r>
                      <a:rPr lang="en-US" dirty="0" smtClean="0"/>
                      <a:t> is a solution with a speed </a:t>
                    </a:r>
                    <a14:m>
                      <m:oMath xmlns:m="http://schemas.openxmlformats.org/officeDocument/2006/math">
                        <m:r>
                          <a:rPr lang="en-US" i="1" dirty="0" smtClean="0">
                            <a:latin typeface="Cambria Math"/>
                          </a:rPr>
                          <m:t>𝑐</m:t>
                        </m:r>
                      </m:oMath>
                    </a14:m>
                    <a:r>
                      <a:rPr lang="en-US" dirty="0" smtClean="0"/>
                      <a:t>, also </a:t>
                    </a:r>
                    <a14:m>
                      <m:oMath xmlns:m="http://schemas.openxmlformats.org/officeDocument/2006/math">
                        <m:r>
                          <a:rPr lang="en-US" i="1">
                            <a:solidFill>
                              <a:srgbClr val="000000"/>
                            </a:solidFill>
                            <a:latin typeface="Cambria Math"/>
                          </a:rPr>
                          <m:t>𝑢</m:t>
                        </m:r>
                        <m:d>
                          <m:dPr>
                            <m:ctrlPr>
                              <a:rPr lang="en-US" i="1">
                                <a:solidFill>
                                  <a:srgbClr val="000000"/>
                                </a:solidFill>
                                <a:latin typeface="Cambria Math"/>
                              </a:rPr>
                            </m:ctrlPr>
                          </m:dPr>
                          <m:e>
                            <m:r>
                              <a:rPr lang="en-US" b="0" i="1" smtClean="0">
                                <a:solidFill>
                                  <a:srgbClr val="000000"/>
                                </a:solidFill>
                                <a:latin typeface="Cambria Math"/>
                              </a:rPr>
                              <m:t>−</m:t>
                            </m:r>
                            <m:r>
                              <a:rPr lang="en-US" i="1">
                                <a:solidFill>
                                  <a:srgbClr val="000000"/>
                                </a:solidFill>
                                <a:latin typeface="Cambria Math"/>
                              </a:rPr>
                              <m:t>𝑥</m:t>
                            </m:r>
                          </m:e>
                        </m:d>
                      </m:oMath>
                    </a14:m>
                    <a:r>
                      <a:rPr lang="en-US" dirty="0">
                        <a:solidFill>
                          <a:srgbClr val="000000"/>
                        </a:solidFill>
                      </a:rPr>
                      <a:t> </a:t>
                    </a:r>
                    <a:r>
                      <a:rPr lang="en-US" dirty="0" smtClean="0">
                        <a:solidFill>
                          <a:srgbClr val="000000"/>
                        </a:solidFill>
                      </a:rPr>
                      <a:t>is a solution but with a speed </a:t>
                    </a:r>
                    <a14:m>
                      <m:oMath xmlns:m="http://schemas.openxmlformats.org/officeDocument/2006/math">
                        <m:r>
                          <a:rPr lang="en-US" i="1" dirty="0" smtClean="0">
                            <a:solidFill>
                              <a:srgbClr val="000000"/>
                            </a:solidFill>
                            <a:latin typeface="Cambria Math"/>
                          </a:rPr>
                          <m:t>–</m:t>
                        </m:r>
                        <m:r>
                          <a:rPr lang="en-US" i="1" dirty="0" smtClean="0">
                            <a:solidFill>
                              <a:srgbClr val="000000"/>
                            </a:solidFill>
                            <a:latin typeface="Cambria Math"/>
                          </a:rPr>
                          <m:t>𝑐</m:t>
                        </m:r>
                      </m:oMath>
                    </a14:m>
                    <a:r>
                      <a:rPr lang="en-US" dirty="0" smtClean="0">
                        <a:solidFill>
                          <a:srgbClr val="000000"/>
                        </a:solidFill>
                      </a:rPr>
                      <a:t> (no such symmetry for vegetation on slopes).</a:t>
                    </a:r>
                    <a:endParaRPr lang="en-US" dirty="0"/>
                  </a:p>
                </p:txBody>
              </p:sp>
            </mc:Choice>
            <mc:Fallback xmlns="">
              <p:sp>
                <p:nvSpPr>
                  <p:cNvPr id="66" name="TextBox 65"/>
                  <p:cNvSpPr txBox="1">
                    <a:spLocks noRot="1" noChangeAspect="1" noMove="1" noResize="1" noEditPoints="1" noAdjustHandles="1" noChangeArrowheads="1" noChangeShapeType="1" noTextEdit="1"/>
                  </p:cNvSpPr>
                  <p:nvPr/>
                </p:nvSpPr>
                <p:spPr>
                  <a:xfrm>
                    <a:off x="381000" y="5680275"/>
                    <a:ext cx="8382000" cy="1053237"/>
                  </a:xfrm>
                  <a:prstGeom prst="rect">
                    <a:avLst/>
                  </a:prstGeom>
                  <a:blipFill rotWithShape="1">
                    <a:blip r:embed="rId37"/>
                    <a:stretch>
                      <a:fillRect l="-800" t="-2890" b="-924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4" name="TextBox 63"/>
                <p:cNvSpPr txBox="1"/>
                <p:nvPr/>
              </p:nvSpPr>
              <p:spPr>
                <a:xfrm>
                  <a:off x="6586438" y="3048000"/>
                  <a:ext cx="500162"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a:rPr>
                          <m:t>𝑐</m:t>
                        </m:r>
                      </m:oMath>
                    </m:oMathPara>
                  </a14:m>
                  <a:endParaRPr lang="en-US" dirty="0"/>
                </a:p>
              </p:txBody>
            </p:sp>
          </mc:Choice>
          <mc:Fallback xmlns="">
            <p:sp>
              <p:nvSpPr>
                <p:cNvPr id="64" name="TextBox 63"/>
                <p:cNvSpPr txBox="1">
                  <a:spLocks noRot="1" noChangeAspect="1" noMove="1" noResize="1" noEditPoints="1" noAdjustHandles="1" noChangeArrowheads="1" noChangeShapeType="1" noTextEdit="1"/>
                </p:cNvSpPr>
                <p:nvPr/>
              </p:nvSpPr>
              <p:spPr>
                <a:xfrm>
                  <a:off x="6586438" y="3048000"/>
                  <a:ext cx="500162" cy="400110"/>
                </a:xfrm>
                <a:prstGeom prst="rect">
                  <a:avLst/>
                </a:prstGeom>
                <a:blipFill rotWithShape="1">
                  <a:blip r:embed="rId4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p:cNvSpPr txBox="1"/>
                <p:nvPr/>
              </p:nvSpPr>
              <p:spPr>
                <a:xfrm>
                  <a:off x="7500838" y="2819400"/>
                  <a:ext cx="500162"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a:rPr>
                          <m:t>𝑥</m:t>
                        </m:r>
                      </m:oMath>
                    </m:oMathPara>
                  </a14:m>
                  <a:endParaRPr lang="en-US" dirty="0"/>
                </a:p>
              </p:txBody>
            </p:sp>
          </mc:Choice>
          <mc:Fallback xmlns="">
            <p:sp>
              <p:nvSpPr>
                <p:cNvPr id="67" name="TextBox 66"/>
                <p:cNvSpPr txBox="1">
                  <a:spLocks noRot="1" noChangeAspect="1" noMove="1" noResize="1" noEditPoints="1" noAdjustHandles="1" noChangeArrowheads="1" noChangeShapeType="1" noTextEdit="1"/>
                </p:cNvSpPr>
                <p:nvPr/>
              </p:nvSpPr>
              <p:spPr>
                <a:xfrm>
                  <a:off x="7500838" y="2819400"/>
                  <a:ext cx="500162" cy="400110"/>
                </a:xfrm>
                <a:prstGeom prst="rect">
                  <a:avLst/>
                </a:prstGeom>
                <a:blipFill rotWithShape="1">
                  <a:blip r:embed="rId43"/>
                  <a:stretch>
                    <a:fillRect/>
                  </a:stretch>
                </a:blipFill>
              </p:spPr>
              <p:txBody>
                <a:bodyPr/>
                <a:lstStyle/>
                <a:p>
                  <a:r>
                    <a:rPr lang="en-US">
                      <a:noFill/>
                    </a:rPr>
                    <a:t> </a:t>
                  </a:r>
                </a:p>
              </p:txBody>
            </p:sp>
          </mc:Fallback>
        </mc:AlternateContent>
      </p:grpSp>
      <p:grpSp>
        <p:nvGrpSpPr>
          <p:cNvPr id="11" name="Group 10"/>
          <p:cNvGrpSpPr/>
          <p:nvPr/>
        </p:nvGrpSpPr>
        <p:grpSpPr>
          <a:xfrm>
            <a:off x="381000" y="4648200"/>
            <a:ext cx="8123500" cy="1015663"/>
            <a:chOff x="381000" y="4724400"/>
            <a:chExt cx="8123500" cy="1015663"/>
          </a:xfrm>
        </p:grpSpPr>
        <p:grpSp>
          <p:nvGrpSpPr>
            <p:cNvPr id="86" name="Group 85"/>
            <p:cNvGrpSpPr/>
            <p:nvPr/>
          </p:nvGrpSpPr>
          <p:grpSpPr>
            <a:xfrm>
              <a:off x="381000" y="4724400"/>
              <a:ext cx="8123500" cy="1015663"/>
              <a:chOff x="381000" y="5061228"/>
              <a:chExt cx="8123500" cy="1015663"/>
            </a:xfrm>
          </p:grpSpPr>
          <p:sp>
            <p:nvSpPr>
              <p:cNvPr id="198" name="TextBox 197"/>
              <p:cNvSpPr txBox="1"/>
              <p:nvPr/>
            </p:nvSpPr>
            <p:spPr>
              <a:xfrm>
                <a:off x="381000" y="5061228"/>
                <a:ext cx="4419601" cy="1015663"/>
              </a:xfrm>
              <a:prstGeom prst="rect">
                <a:avLst/>
              </a:prstGeom>
              <a:noFill/>
            </p:spPr>
            <p:txBody>
              <a:bodyPr wrap="square" rtlCol="0">
                <a:spAutoFit/>
              </a:bodyPr>
              <a:lstStyle/>
              <a:p>
                <a:r>
                  <a:rPr lang="en-US" dirty="0" smtClean="0"/>
                  <a:t>In order for this to happen there should be some spatial coupling. Most often it is </a:t>
                </a:r>
                <a:r>
                  <a:rPr lang="en-US" dirty="0" smtClean="0">
                    <a:solidFill>
                      <a:srgbClr val="C00000"/>
                    </a:solidFill>
                  </a:rPr>
                  <a:t>diffusive</a:t>
                </a:r>
                <a:r>
                  <a:rPr lang="en-US" dirty="0" smtClean="0"/>
                  <a:t>: </a:t>
                </a:r>
                <a:endParaRPr lang="en-US" dirty="0"/>
              </a:p>
            </p:txBody>
          </p:sp>
          <p:sp>
            <p:nvSpPr>
              <p:cNvPr id="84" name="TextBox 83"/>
              <p:cNvSpPr txBox="1"/>
              <p:nvPr/>
            </p:nvSpPr>
            <p:spPr>
              <a:xfrm>
                <a:off x="5304100" y="5670828"/>
                <a:ext cx="3200400" cy="338554"/>
              </a:xfrm>
              <a:prstGeom prst="rect">
                <a:avLst/>
              </a:prstGeom>
              <a:noFill/>
            </p:spPr>
            <p:txBody>
              <a:bodyPr wrap="square" rtlCol="0">
                <a:spAutoFit/>
              </a:bodyPr>
              <a:lstStyle/>
              <a:p>
                <a:r>
                  <a:rPr lang="en-US" sz="1600" dirty="0" err="1" smtClean="0">
                    <a:solidFill>
                      <a:srgbClr val="C00000"/>
                    </a:solidFill>
                  </a:rPr>
                  <a:t>Ginzburg</a:t>
                </a:r>
                <a:r>
                  <a:rPr lang="en-US" sz="1600" dirty="0" smtClean="0">
                    <a:solidFill>
                      <a:srgbClr val="C00000"/>
                    </a:solidFill>
                  </a:rPr>
                  <a:t>-Landau (GL) equation</a:t>
                </a:r>
                <a:endParaRPr lang="en-US" sz="1600" dirty="0">
                  <a:solidFill>
                    <a:srgbClr val="C00000"/>
                  </a:solidFill>
                </a:endParaRPr>
              </a:p>
            </p:txBody>
          </p:sp>
        </p:grpSp>
        <mc:AlternateContent xmlns:mc="http://schemas.openxmlformats.org/markup-compatibility/2006" xmlns:a14="http://schemas.microsoft.com/office/drawing/2010/main">
          <mc:Choice Requires="a14">
            <p:sp>
              <p:nvSpPr>
                <p:cNvPr id="8" name="TextBox 7"/>
                <p:cNvSpPr txBox="1"/>
                <p:nvPr/>
              </p:nvSpPr>
              <p:spPr>
                <a:xfrm>
                  <a:off x="5410200" y="4724400"/>
                  <a:ext cx="2547838" cy="6015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box>
                          <m:boxPr>
                            <m:ctrlPr>
                              <a:rPr lang="en-US" sz="2400" i="1" smtClean="0">
                                <a:latin typeface="Cambria Math"/>
                              </a:rPr>
                            </m:ctrlPr>
                          </m:boxPr>
                          <m:e>
                            <m:argPr>
                              <m:argSz m:val="-1"/>
                            </m:argPr>
                            <m:f>
                              <m:fPr>
                                <m:ctrlPr>
                                  <a:rPr lang="en-US" sz="2400" i="1" smtClean="0">
                                    <a:latin typeface="Cambria Math"/>
                                  </a:rPr>
                                </m:ctrlPr>
                              </m:fPr>
                              <m:num>
                                <m:r>
                                  <a:rPr lang="en-US" sz="2400" b="0" i="1" smtClean="0">
                                    <a:latin typeface="Cambria Math"/>
                                  </a:rPr>
                                  <m:t>𝜕</m:t>
                                </m:r>
                                <m:r>
                                  <a:rPr lang="en-US" sz="2400" b="0" i="1" smtClean="0">
                                    <a:latin typeface="Cambria Math"/>
                                  </a:rPr>
                                  <m:t>𝑢</m:t>
                                </m:r>
                              </m:num>
                              <m:den>
                                <m:r>
                                  <a:rPr lang="en-US" sz="2400" b="0" i="1" smtClean="0">
                                    <a:latin typeface="Cambria Math"/>
                                  </a:rPr>
                                  <m:t>𝜕</m:t>
                                </m:r>
                                <m:r>
                                  <a:rPr lang="en-US" sz="2400" b="0" i="1" smtClean="0">
                                    <a:latin typeface="Cambria Math"/>
                                  </a:rPr>
                                  <m:t>𝑡</m:t>
                                </m:r>
                              </m:den>
                            </m:f>
                            <m:r>
                              <a:rPr lang="en-US" sz="2400" b="0" i="1" smtClean="0">
                                <a:latin typeface="Cambria Math"/>
                              </a:rPr>
                              <m:t>=</m:t>
                            </m:r>
                            <m:r>
                              <a:rPr lang="en-US" sz="2400" b="0" i="1" smtClean="0">
                                <a:latin typeface="Cambria Math"/>
                              </a:rPr>
                              <m:t>𝜆</m:t>
                            </m:r>
                            <m:r>
                              <a:rPr lang="en-US" sz="2400" b="0" i="1" smtClean="0">
                                <a:latin typeface="Cambria Math"/>
                              </a:rPr>
                              <m:t>𝑢</m:t>
                            </m:r>
                            <m:r>
                              <a:rPr lang="en-US" sz="2400" b="0" i="1" smtClean="0">
                                <a:latin typeface="Cambria Math"/>
                              </a:rPr>
                              <m:t>−</m:t>
                            </m:r>
                            <m:sSup>
                              <m:sSupPr>
                                <m:ctrlPr>
                                  <a:rPr lang="en-US" sz="2400" b="0" i="1" smtClean="0">
                                    <a:latin typeface="Cambria Math"/>
                                  </a:rPr>
                                </m:ctrlPr>
                              </m:sSupPr>
                              <m:e>
                                <m:r>
                                  <a:rPr lang="en-US" sz="2400" b="0" i="1" smtClean="0">
                                    <a:latin typeface="Cambria Math"/>
                                  </a:rPr>
                                  <m:t>𝑢</m:t>
                                </m:r>
                              </m:e>
                              <m:sup>
                                <m:r>
                                  <a:rPr lang="en-US" sz="2400" b="0" i="1" smtClean="0">
                                    <a:latin typeface="Cambria Math"/>
                                  </a:rPr>
                                  <m:t>3</m:t>
                                </m:r>
                              </m:sup>
                            </m:sSup>
                            <m:r>
                              <a:rPr lang="en-US" sz="2400" b="0" i="1" smtClean="0">
                                <a:latin typeface="Cambria Math"/>
                              </a:rPr>
                              <m:t>+</m:t>
                            </m:r>
                            <m:r>
                              <a:rPr lang="en-US" sz="2400" b="0" i="1" smtClean="0">
                                <a:latin typeface="Cambria Math"/>
                              </a:rPr>
                              <m:t>𝑏</m:t>
                            </m:r>
                            <m:r>
                              <a:rPr lang="en-US" sz="2400" b="0" i="1" smtClean="0">
                                <a:latin typeface="Cambria Math"/>
                              </a:rPr>
                              <m:t>+</m:t>
                            </m:r>
                            <m:f>
                              <m:fPr>
                                <m:ctrlPr>
                                  <a:rPr lang="en-US" sz="2400" i="1" smtClean="0">
                                    <a:solidFill>
                                      <a:srgbClr val="0000FF"/>
                                    </a:solidFill>
                                    <a:latin typeface="Cambria Math"/>
                                  </a:rPr>
                                </m:ctrlPr>
                              </m:fPr>
                              <m:num>
                                <m:sSup>
                                  <m:sSupPr>
                                    <m:ctrlPr>
                                      <a:rPr lang="en-US" sz="2400" b="0" i="1" smtClean="0">
                                        <a:solidFill>
                                          <a:srgbClr val="0000FF"/>
                                        </a:solidFill>
                                        <a:latin typeface="Cambria Math"/>
                                      </a:rPr>
                                    </m:ctrlPr>
                                  </m:sSupPr>
                                  <m:e>
                                    <m:r>
                                      <a:rPr lang="en-US" sz="2400" i="1">
                                        <a:solidFill>
                                          <a:srgbClr val="0000FF"/>
                                        </a:solidFill>
                                        <a:latin typeface="Cambria Math"/>
                                      </a:rPr>
                                      <m:t>𝜕</m:t>
                                    </m:r>
                                  </m:e>
                                  <m:sup>
                                    <m:r>
                                      <a:rPr lang="en-US" sz="2400" b="0" i="1" smtClean="0">
                                        <a:solidFill>
                                          <a:srgbClr val="0000FF"/>
                                        </a:solidFill>
                                        <a:latin typeface="Cambria Math"/>
                                      </a:rPr>
                                      <m:t>2</m:t>
                                    </m:r>
                                  </m:sup>
                                </m:sSup>
                                <m:r>
                                  <a:rPr lang="en-US" sz="2400" i="1">
                                    <a:solidFill>
                                      <a:srgbClr val="0000FF"/>
                                    </a:solidFill>
                                    <a:latin typeface="Cambria Math"/>
                                  </a:rPr>
                                  <m:t>𝑢</m:t>
                                </m:r>
                              </m:num>
                              <m:den>
                                <m:r>
                                  <a:rPr lang="en-US" sz="2400" i="1">
                                    <a:solidFill>
                                      <a:srgbClr val="0000FF"/>
                                    </a:solidFill>
                                    <a:latin typeface="Cambria Math"/>
                                  </a:rPr>
                                  <m:t>𝜕</m:t>
                                </m:r>
                                <m:sSup>
                                  <m:sSupPr>
                                    <m:ctrlPr>
                                      <a:rPr lang="en-US" sz="2400" b="0" i="1" smtClean="0">
                                        <a:solidFill>
                                          <a:srgbClr val="0000FF"/>
                                        </a:solidFill>
                                        <a:latin typeface="Cambria Math"/>
                                      </a:rPr>
                                    </m:ctrlPr>
                                  </m:sSupPr>
                                  <m:e>
                                    <m:r>
                                      <a:rPr lang="en-US" sz="2400" b="0" i="1" smtClean="0">
                                        <a:solidFill>
                                          <a:srgbClr val="0000FF"/>
                                        </a:solidFill>
                                        <a:latin typeface="Cambria Math"/>
                                      </a:rPr>
                                      <m:t>𝑥</m:t>
                                    </m:r>
                                  </m:e>
                                  <m:sup>
                                    <m:r>
                                      <a:rPr lang="en-US" sz="2400" b="0" i="1" smtClean="0">
                                        <a:solidFill>
                                          <a:srgbClr val="0000FF"/>
                                        </a:solidFill>
                                        <a:latin typeface="Cambria Math"/>
                                      </a:rPr>
                                      <m:t>2</m:t>
                                    </m:r>
                                  </m:sup>
                                </m:sSup>
                              </m:den>
                            </m:f>
                          </m:e>
                        </m:box>
                      </m:oMath>
                    </m:oMathPara>
                  </a14:m>
                  <a:endParaRPr lang="en-US" sz="2400" dirty="0"/>
                </a:p>
              </p:txBody>
            </p:sp>
          </mc:Choice>
          <mc:Fallback xmlns="">
            <p:sp>
              <p:nvSpPr>
                <p:cNvPr id="8" name="TextBox 7"/>
                <p:cNvSpPr txBox="1">
                  <a:spLocks noRot="1" noChangeAspect="1" noMove="1" noResize="1" noEditPoints="1" noAdjustHandles="1" noChangeArrowheads="1" noChangeShapeType="1" noTextEdit="1"/>
                </p:cNvSpPr>
                <p:nvPr/>
              </p:nvSpPr>
              <p:spPr>
                <a:xfrm>
                  <a:off x="5410200" y="4724400"/>
                  <a:ext cx="2547838" cy="601511"/>
                </a:xfrm>
                <a:prstGeom prst="rect">
                  <a:avLst/>
                </a:prstGeom>
                <a:blipFill rotWithShape="1">
                  <a:blip r:embed="rId44"/>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8" name="TextBox 67"/>
              <p:cNvSpPr txBox="1"/>
              <p:nvPr/>
            </p:nvSpPr>
            <p:spPr>
              <a:xfrm>
                <a:off x="2448488" y="2362200"/>
                <a:ext cx="500162"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a:rPr>
                        <m:t>𝑐</m:t>
                      </m:r>
                    </m:oMath>
                  </m:oMathPara>
                </a14:m>
                <a:endParaRPr lang="en-US" dirty="0"/>
              </a:p>
            </p:txBody>
          </p:sp>
        </mc:Choice>
        <mc:Fallback xmlns="">
          <p:sp>
            <p:nvSpPr>
              <p:cNvPr id="68" name="TextBox 67"/>
              <p:cNvSpPr txBox="1">
                <a:spLocks noRot="1" noChangeAspect="1" noMove="1" noResize="1" noEditPoints="1" noAdjustHandles="1" noChangeArrowheads="1" noChangeShapeType="1" noTextEdit="1"/>
              </p:cNvSpPr>
              <p:nvPr/>
            </p:nvSpPr>
            <p:spPr>
              <a:xfrm>
                <a:off x="2448488" y="2362200"/>
                <a:ext cx="500162" cy="400110"/>
              </a:xfrm>
              <a:prstGeom prst="rect">
                <a:avLst/>
              </a:prstGeom>
              <a:blipFill rotWithShape="1">
                <a:blip r:embed="rId45"/>
                <a:stretch>
                  <a:fillRect/>
                </a:stretch>
              </a:blipFill>
            </p:spPr>
            <p:txBody>
              <a:bodyPr/>
              <a:lstStyle/>
              <a:p>
                <a:r>
                  <a:rPr lang="en-US">
                    <a:noFill/>
                  </a:rPr>
                  <a:t> </a:t>
                </a:r>
              </a:p>
            </p:txBody>
          </p:sp>
        </mc:Fallback>
      </mc:AlternateContent>
      <p:grpSp>
        <p:nvGrpSpPr>
          <p:cNvPr id="12" name="Group 11"/>
          <p:cNvGrpSpPr/>
          <p:nvPr/>
        </p:nvGrpSpPr>
        <p:grpSpPr>
          <a:xfrm>
            <a:off x="304800" y="1985240"/>
            <a:ext cx="8458200" cy="2609910"/>
            <a:chOff x="-4114800" y="457200"/>
            <a:chExt cx="8458200" cy="2609910"/>
          </a:xfrm>
        </p:grpSpPr>
        <p:grpSp>
          <p:nvGrpSpPr>
            <p:cNvPr id="10" name="Group 9"/>
            <p:cNvGrpSpPr/>
            <p:nvPr/>
          </p:nvGrpSpPr>
          <p:grpSpPr>
            <a:xfrm>
              <a:off x="-4114800" y="457200"/>
              <a:ext cx="8458200" cy="2609910"/>
              <a:chOff x="304800" y="1981200"/>
              <a:chExt cx="8458200" cy="2609910"/>
            </a:xfrm>
          </p:grpSpPr>
          <p:grpSp>
            <p:nvGrpSpPr>
              <p:cNvPr id="4" name="Group 3"/>
              <p:cNvGrpSpPr/>
              <p:nvPr/>
            </p:nvGrpSpPr>
            <p:grpSpPr>
              <a:xfrm>
                <a:off x="304800" y="1981200"/>
                <a:ext cx="4114802" cy="1600200"/>
                <a:chOff x="-4648200" y="2057400"/>
                <a:chExt cx="4114802" cy="1600200"/>
              </a:xfrm>
            </p:grpSpPr>
            <p:sp>
              <p:nvSpPr>
                <p:cNvPr id="3" name="Rectangle 2"/>
                <p:cNvSpPr/>
                <p:nvPr/>
              </p:nvSpPr>
              <p:spPr bwMode="auto">
                <a:xfrm>
                  <a:off x="-4648200" y="2057400"/>
                  <a:ext cx="3733800" cy="1600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grpSp>
              <p:nvGrpSpPr>
                <p:cNvPr id="47" name="Group 46"/>
                <p:cNvGrpSpPr/>
                <p:nvPr/>
              </p:nvGrpSpPr>
              <p:grpSpPr>
                <a:xfrm>
                  <a:off x="-4114800" y="2133600"/>
                  <a:ext cx="3581402" cy="1449734"/>
                  <a:chOff x="1066799" y="3071150"/>
                  <a:chExt cx="3581402" cy="1449734"/>
                </a:xfrm>
                <a:solidFill>
                  <a:schemeClr val="bg1"/>
                </a:solidFill>
              </p:grpSpPr>
              <p:grpSp>
                <p:nvGrpSpPr>
                  <p:cNvPr id="48" name="Group 47"/>
                  <p:cNvGrpSpPr/>
                  <p:nvPr/>
                </p:nvGrpSpPr>
                <p:grpSpPr>
                  <a:xfrm>
                    <a:off x="1066799" y="3071150"/>
                    <a:ext cx="3581402" cy="1449734"/>
                    <a:chOff x="1066799" y="3071150"/>
                    <a:chExt cx="3581402" cy="1449734"/>
                  </a:xfrm>
                  <a:grpFill/>
                </p:grpSpPr>
                <p:grpSp>
                  <p:nvGrpSpPr>
                    <p:cNvPr id="50" name="Group 49"/>
                    <p:cNvGrpSpPr/>
                    <p:nvPr/>
                  </p:nvGrpSpPr>
                  <p:grpSpPr>
                    <a:xfrm>
                      <a:off x="1066799" y="3071150"/>
                      <a:ext cx="3581402" cy="1449734"/>
                      <a:chOff x="3200397" y="3071150"/>
                      <a:chExt cx="3581402" cy="1449734"/>
                    </a:xfrm>
                    <a:grpFill/>
                  </p:grpSpPr>
                  <mc:AlternateContent xmlns:mc="http://schemas.openxmlformats.org/markup-compatibility/2006" xmlns:a14="http://schemas.microsoft.com/office/drawing/2010/main">
                    <mc:Choice Requires="a14">
                      <p:graphicFrame>
                        <p:nvGraphicFramePr>
                          <p:cNvPr id="53" name="Object 12"/>
                          <p:cNvGraphicFramePr>
                            <a:graphicFrameLocks noChangeAspect="1"/>
                          </p:cNvGraphicFramePr>
                          <p:nvPr/>
                        </p:nvGraphicFramePr>
                        <p:xfrm>
                          <a:off x="3429000" y="3071150"/>
                          <a:ext cx="701815" cy="392113"/>
                        </p:xfrm>
                        <a:graphic>
                          <a:graphicData uri="http://schemas.openxmlformats.org/presentationml/2006/ole">
                            <mc:AlternateContent>
                              <mc:Choice xmlns:v="urn:schemas-microsoft-com:vml" Requires="v">
                                <p:oleObj spid="_x0000_s522812" name="משוואה" r:id="rId46" imgW="368280" imgH="215640" progId="Equation.3">
                                  <p:embed/>
                                </p:oleObj>
                              </mc:Choice>
                              <mc:Fallback>
                                <p:oleObj name="משוואה" r:id="rId46" imgW="368280" imgH="215640" progId="Equation.3">
                                  <p:embed/>
                                  <p:pic>
                                    <p:nvPicPr>
                                      <p:cNvPr id="0" name=""/>
                                      <p:cNvPicPr>
                                        <a:picLocks noChangeAspect="1" noChangeArrowheads="1"/>
                                      </p:cNvPicPr>
                                      <p:nvPr/>
                                    </p:nvPicPr>
                                    <p:blipFill>
                                      <a:blip r:embed="rId12">
                                        <a:extLst>
                                          <a:ext uri="{28A0092B-C50C-407E-A947-70E740481C1C}">
                                            <a14:useLocalDpi val="0"/>
                                          </a:ext>
                                        </a:extLst>
                                      </a:blip>
                                      <a:srcRect/>
                                      <a:stretch>
                                        <a:fillRect/>
                                      </a:stretch>
                                    </p:blipFill>
                                    <p:spPr bwMode="auto">
                                      <a:xfrm>
                                        <a:off x="3429000" y="3071150"/>
                                        <a:ext cx="701815" cy="392113"/>
                                      </a:xfrm>
                                      <a:prstGeom prst="rect">
                                        <a:avLst/>
                                      </a:prstGeom>
                                      <a:noFill/>
                                      <a:extLst>
                                        <a:ext uri="{909E8E84-426E-40DD-AFC4-6F175D3DCCD1}">
                                          <a14:hiddenFill>
                                            <a:solidFill>
                                              <a:srgbClr val="FFFFFF"/>
                                            </a:solidFill>
                                          </a14:hiddenFill>
                                        </a:ext>
                                      </a:extLst>
                                    </p:spPr>
                                  </p:pic>
                                </p:oleObj>
                              </mc:Fallback>
                            </mc:AlternateContent>
                          </a:graphicData>
                        </a:graphic>
                      </p:graphicFrame>
                    </mc:Choice>
                    <mc:Fallback xmlns="">
                      <p:graphicFrame>
                        <p:nvGraphicFramePr>
                          <p:cNvPr id="53" name="Object 12"/>
                          <p:cNvGraphicFramePr>
                            <a:graphicFrameLocks noChangeAspect="1"/>
                          </p:cNvGraphicFramePr>
                          <p:nvPr/>
                        </p:nvGraphicFramePr>
                        <p:xfrm>
                          <a:off x="3429000" y="3071150"/>
                          <a:ext cx="701815" cy="392113"/>
                        </p:xfrm>
                        <a:graphic>
                          <a:graphicData uri="http://schemas.openxmlformats.org/presentationml/2006/ole">
                            <mc:AlternateContent>
                              <mc:Choice xmlns:v="urn:schemas-microsoft-com:vml" Requires="v">
                                <p:oleObj spid="_x0000_s444200" name="משוואה" r:id="rId25" imgW="368280" imgH="215640" progId="Equation.3">
                                  <p:embed/>
                                </p:oleObj>
                              </mc:Choice>
                              <mc:Fallback>
                                <p:oleObj name="משוואה" r:id="rId25" imgW="368280" imgH="215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0" y="3071150"/>
                                        <a:ext cx="701815" cy="392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Fallback>
                  </mc:AlternateContent>
                  <p:grpSp>
                    <p:nvGrpSpPr>
                      <p:cNvPr id="54" name="Group 99"/>
                      <p:cNvGrpSpPr>
                        <a:grpSpLocks/>
                      </p:cNvGrpSpPr>
                      <p:nvPr/>
                    </p:nvGrpSpPr>
                    <p:grpSpPr bwMode="auto">
                      <a:xfrm>
                        <a:off x="3343902" y="3428630"/>
                        <a:ext cx="3437897" cy="1046526"/>
                        <a:chOff x="4136" y="8570"/>
                        <a:chExt cx="5002" cy="1327"/>
                      </a:xfrm>
                      <a:grpFill/>
                    </p:grpSpPr>
                    <p:sp>
                      <p:nvSpPr>
                        <p:cNvPr id="58" name="Text Box 100"/>
                        <p:cNvSpPr txBox="1">
                          <a:spLocks noChangeArrowheads="1"/>
                        </p:cNvSpPr>
                        <p:nvPr/>
                      </p:nvSpPr>
                      <p:spPr bwMode="auto">
                        <a:xfrm>
                          <a:off x="5431" y="9363"/>
                          <a:ext cx="557" cy="534"/>
                        </a:xfrm>
                        <a:prstGeom prst="rect">
                          <a:avLst/>
                        </a:prstGeom>
                        <a:grpFill/>
                        <a:ln w="9525">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9" name="Text Box 103"/>
                        <p:cNvSpPr txBox="1">
                          <a:spLocks noChangeArrowheads="1"/>
                        </p:cNvSpPr>
                        <p:nvPr/>
                      </p:nvSpPr>
                      <p:spPr bwMode="auto">
                        <a:xfrm>
                          <a:off x="8530" y="9215"/>
                          <a:ext cx="608" cy="496"/>
                        </a:xfrm>
                        <a:prstGeom prst="rect">
                          <a:avLst/>
                        </a:prstGeom>
                        <a:grpFill/>
                        <a:ln w="9525">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0" name="Freeform 104"/>
                        <p:cNvSpPr>
                          <a:spLocks/>
                        </p:cNvSpPr>
                        <p:nvPr/>
                      </p:nvSpPr>
                      <p:spPr bwMode="auto">
                        <a:xfrm>
                          <a:off x="4136" y="8570"/>
                          <a:ext cx="3117" cy="1213"/>
                        </a:xfrm>
                        <a:custGeom>
                          <a:avLst/>
                          <a:gdLst/>
                          <a:ahLst/>
                          <a:cxnLst>
                            <a:cxn ang="0">
                              <a:pos x="3117" y="1207"/>
                            </a:cxn>
                            <a:cxn ang="0">
                              <a:pos x="1857" y="1207"/>
                            </a:cxn>
                            <a:cxn ang="0">
                              <a:pos x="1678" y="1169"/>
                            </a:cxn>
                            <a:cxn ang="0">
                              <a:pos x="1618" y="1053"/>
                            </a:cxn>
                            <a:cxn ang="0">
                              <a:pos x="1591" y="763"/>
                            </a:cxn>
                            <a:cxn ang="0">
                              <a:pos x="1570" y="485"/>
                            </a:cxn>
                            <a:cxn ang="0">
                              <a:pos x="1550" y="206"/>
                            </a:cxn>
                            <a:cxn ang="0">
                              <a:pos x="1509" y="67"/>
                            </a:cxn>
                            <a:cxn ang="0">
                              <a:pos x="1302" y="7"/>
                            </a:cxn>
                            <a:cxn ang="0">
                              <a:pos x="72" y="22"/>
                            </a:cxn>
                            <a:cxn ang="0">
                              <a:pos x="867" y="7"/>
                            </a:cxn>
                            <a:cxn ang="0">
                              <a:pos x="1077" y="7"/>
                            </a:cxn>
                          </a:cxnLst>
                          <a:rect l="0" t="0" r="r" b="b"/>
                          <a:pathLst>
                            <a:path w="3117" h="1213">
                              <a:moveTo>
                                <a:pt x="3117" y="1207"/>
                              </a:moveTo>
                              <a:cubicBezTo>
                                <a:pt x="2910" y="1207"/>
                                <a:pt x="2097" y="1213"/>
                                <a:pt x="1857" y="1207"/>
                              </a:cubicBezTo>
                              <a:cubicBezTo>
                                <a:pt x="1617" y="1201"/>
                                <a:pt x="1718" y="1195"/>
                                <a:pt x="1678" y="1169"/>
                              </a:cubicBezTo>
                              <a:cubicBezTo>
                                <a:pt x="1638" y="1143"/>
                                <a:pt x="1633" y="1120"/>
                                <a:pt x="1618" y="1053"/>
                              </a:cubicBezTo>
                              <a:cubicBezTo>
                                <a:pt x="1604" y="986"/>
                                <a:pt x="1599" y="857"/>
                                <a:pt x="1591" y="763"/>
                              </a:cubicBezTo>
                              <a:cubicBezTo>
                                <a:pt x="1583" y="669"/>
                                <a:pt x="1577" y="577"/>
                                <a:pt x="1570" y="485"/>
                              </a:cubicBezTo>
                              <a:cubicBezTo>
                                <a:pt x="1564" y="392"/>
                                <a:pt x="1560" y="276"/>
                                <a:pt x="1550" y="206"/>
                              </a:cubicBezTo>
                              <a:cubicBezTo>
                                <a:pt x="1540" y="137"/>
                                <a:pt x="1550" y="100"/>
                                <a:pt x="1509" y="67"/>
                              </a:cubicBezTo>
                              <a:cubicBezTo>
                                <a:pt x="1468" y="34"/>
                                <a:pt x="1541" y="14"/>
                                <a:pt x="1302" y="7"/>
                              </a:cubicBezTo>
                              <a:cubicBezTo>
                                <a:pt x="1063" y="0"/>
                                <a:pt x="144" y="22"/>
                                <a:pt x="72" y="22"/>
                              </a:cubicBezTo>
                              <a:cubicBezTo>
                                <a:pt x="0" y="22"/>
                                <a:pt x="700" y="9"/>
                                <a:pt x="867" y="7"/>
                              </a:cubicBezTo>
                              <a:cubicBezTo>
                                <a:pt x="1034" y="5"/>
                                <a:pt x="1033" y="7"/>
                                <a:pt x="1077" y="7"/>
                              </a:cubicBezTo>
                            </a:path>
                          </a:pathLst>
                        </a:custGeom>
                        <a:grpFill/>
                        <a:ln w="19050" cmpd="sng">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mc:AlternateContent xmlns:mc="http://schemas.openxmlformats.org/markup-compatibility/2006" xmlns:a14="http://schemas.microsoft.com/office/drawing/2010/main">
                    <mc:Choice Requires="a14">
                      <p:graphicFrame>
                        <p:nvGraphicFramePr>
                          <p:cNvPr id="55" name="Object 133"/>
                          <p:cNvGraphicFramePr>
                            <a:graphicFrameLocks noChangeAspect="1"/>
                          </p:cNvGraphicFramePr>
                          <p:nvPr/>
                        </p:nvGraphicFramePr>
                        <p:xfrm>
                          <a:off x="4883550" y="4004337"/>
                          <a:ext cx="701675" cy="392113"/>
                        </p:xfrm>
                        <a:graphic>
                          <a:graphicData uri="http://schemas.openxmlformats.org/presentationml/2006/ole">
                            <mc:AlternateContent>
                              <mc:Choice xmlns:v="urn:schemas-microsoft-com:vml" Requires="v">
                                <p:oleObj spid="_x0000_s522813" name="משוואה" r:id="rId47" imgW="368280" imgH="215640" progId="Equation.3">
                                  <p:embed/>
                                </p:oleObj>
                              </mc:Choice>
                              <mc:Fallback>
                                <p:oleObj name="משוואה" r:id="rId47" imgW="368280" imgH="215640" progId="Equation.3">
                                  <p:embed/>
                                  <p:pic>
                                    <p:nvPicPr>
                                      <p:cNvPr id="0" name=""/>
                                      <p:cNvPicPr>
                                        <a:picLocks noChangeAspect="1" noChangeArrowheads="1"/>
                                      </p:cNvPicPr>
                                      <p:nvPr/>
                                    </p:nvPicPr>
                                    <p:blipFill>
                                      <a:blip r:embed="rId12">
                                        <a:extLst>
                                          <a:ext uri="{28A0092B-C50C-407E-A947-70E740481C1C}">
                                            <a14:useLocalDpi val="0"/>
                                          </a:ext>
                                        </a:extLst>
                                      </a:blip>
                                      <a:srcRect/>
                                      <a:stretch>
                                        <a:fillRect/>
                                      </a:stretch>
                                    </p:blipFill>
                                    <p:spPr bwMode="auto">
                                      <a:xfrm>
                                        <a:off x="4883550" y="4004337"/>
                                        <a:ext cx="701675" cy="392113"/>
                                      </a:xfrm>
                                      <a:prstGeom prst="rect">
                                        <a:avLst/>
                                      </a:prstGeom>
                                      <a:noFill/>
                                      <a:extLst>
                                        <a:ext uri="{909E8E84-426E-40DD-AFC4-6F175D3DCCD1}">
                                          <a14:hiddenFill>
                                            <a:solidFill>
                                              <a:srgbClr val="FFFFFF"/>
                                            </a:solidFill>
                                          </a14:hiddenFill>
                                        </a:ext>
                                      </a:extLst>
                                    </p:spPr>
                                  </p:pic>
                                </p:oleObj>
                              </mc:Fallback>
                            </mc:AlternateContent>
                          </a:graphicData>
                        </a:graphic>
                      </p:graphicFrame>
                    </mc:Choice>
                    <mc:Fallback xmlns="">
                      <p:graphicFrame>
                        <p:nvGraphicFramePr>
                          <p:cNvPr id="55" name="Object 133"/>
                          <p:cNvGraphicFramePr>
                            <a:graphicFrameLocks noChangeAspect="1"/>
                          </p:cNvGraphicFramePr>
                          <p:nvPr/>
                        </p:nvGraphicFramePr>
                        <p:xfrm>
                          <a:off x="4883550" y="4004337"/>
                          <a:ext cx="701675" cy="392113"/>
                        </p:xfrm>
                        <a:graphic>
                          <a:graphicData uri="http://schemas.openxmlformats.org/presentationml/2006/ole">
                            <mc:AlternateContent>
                              <mc:Choice xmlns:v="urn:schemas-microsoft-com:vml" Requires="v">
                                <p:oleObj spid="_x0000_s444201" name="משוואה" r:id="rId27" imgW="368280" imgH="215640" progId="Equation.3">
                                  <p:embed/>
                                </p:oleObj>
                              </mc:Choice>
                              <mc:Fallback>
                                <p:oleObj name="משוואה" r:id="rId27" imgW="368280" imgH="21564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83550" y="4004337"/>
                                        <a:ext cx="701675" cy="392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Fallback>
                  </mc:AlternateContent>
                  <p:cxnSp>
                    <p:nvCxnSpPr>
                      <p:cNvPr id="57" name="Straight Arrow Connector 56"/>
                      <p:cNvCxnSpPr/>
                      <p:nvPr/>
                    </p:nvCxnSpPr>
                    <p:spPr bwMode="auto">
                      <a:xfrm flipH="1" flipV="1">
                        <a:off x="3200397" y="3124200"/>
                        <a:ext cx="1" cy="1396684"/>
                      </a:xfrm>
                      <a:prstGeom prst="straightConnector1">
                        <a:avLst/>
                      </a:prstGeom>
                      <a:grpFill/>
                      <a:ln w="12700" cap="flat" cmpd="sng" algn="ctr">
                        <a:solidFill>
                          <a:schemeClr val="tx1"/>
                        </a:solidFill>
                        <a:prstDash val="solid"/>
                        <a:round/>
                        <a:headEnd type="none" w="med" len="med"/>
                        <a:tailEnd type="arrow"/>
                      </a:ln>
                      <a:effectLst/>
                    </p:spPr>
                  </p:cxnSp>
                </p:grpSp>
                <p:cxnSp>
                  <p:nvCxnSpPr>
                    <p:cNvPr id="51" name="Straight Arrow Connector 50"/>
                    <p:cNvCxnSpPr/>
                    <p:nvPr/>
                  </p:nvCxnSpPr>
                  <p:spPr bwMode="auto">
                    <a:xfrm flipH="1">
                      <a:off x="1295399" y="4137950"/>
                      <a:ext cx="838200" cy="0"/>
                    </a:xfrm>
                    <a:prstGeom prst="straightConnector1">
                      <a:avLst/>
                    </a:prstGeom>
                    <a:grpFill/>
                    <a:ln w="19050" cap="flat" cmpd="sng" algn="ctr">
                      <a:solidFill>
                        <a:srgbClr val="0000FF"/>
                      </a:solidFill>
                      <a:prstDash val="solid"/>
                      <a:round/>
                      <a:headEnd type="none" w="med" len="med"/>
                      <a:tailEnd type="arrow"/>
                    </a:ln>
                    <a:effectLst/>
                  </p:spPr>
                </p:cxnSp>
              </p:grpSp>
              <p:cxnSp>
                <p:nvCxnSpPr>
                  <p:cNvPr id="49" name="Straight Arrow Connector 48"/>
                  <p:cNvCxnSpPr/>
                  <p:nvPr/>
                </p:nvCxnSpPr>
                <p:spPr bwMode="auto">
                  <a:xfrm>
                    <a:off x="1066800" y="3950825"/>
                    <a:ext cx="2819400" cy="0"/>
                  </a:xfrm>
                  <a:prstGeom prst="straightConnector1">
                    <a:avLst/>
                  </a:prstGeom>
                  <a:grpFill/>
                  <a:ln w="9525" cap="flat" cmpd="sng" algn="ctr">
                    <a:solidFill>
                      <a:schemeClr val="tx1"/>
                    </a:solidFill>
                    <a:prstDash val="solid"/>
                    <a:round/>
                    <a:headEnd type="none" w="med" len="med"/>
                    <a:tailEnd type="arrow"/>
                  </a:ln>
                  <a:effectLst/>
                </p:spPr>
              </p:cxnSp>
            </p:grpSp>
          </p:grpSp>
          <mc:AlternateContent xmlns:mc="http://schemas.openxmlformats.org/markup-compatibility/2006" xmlns:a14="http://schemas.microsoft.com/office/drawing/2010/main">
            <mc:Choice Requires="a14">
              <p:sp>
                <p:nvSpPr>
                  <p:cNvPr id="63" name="TextBox 62"/>
                  <p:cNvSpPr txBox="1"/>
                  <p:nvPr/>
                </p:nvSpPr>
                <p:spPr>
                  <a:xfrm>
                    <a:off x="381000" y="4191000"/>
                    <a:ext cx="8382000" cy="400110"/>
                  </a:xfrm>
                  <a:prstGeom prst="rect">
                    <a:avLst/>
                  </a:prstGeom>
                  <a:noFill/>
                </p:spPr>
                <p:txBody>
                  <a:bodyPr wrap="square" rtlCol="0">
                    <a:spAutoFit/>
                  </a:bodyPr>
                  <a:lstStyle/>
                  <a:p>
                    <a:r>
                      <a:rPr lang="en-US" dirty="0" smtClean="0"/>
                      <a:t>If  </a:t>
                    </a:r>
                    <a14:m>
                      <m:oMath xmlns:m="http://schemas.openxmlformats.org/officeDocument/2006/math">
                        <m:r>
                          <a:rPr lang="en-US" b="0" i="1" smtClean="0">
                            <a:latin typeface="Cambria Math"/>
                          </a:rPr>
                          <m:t>𝑉</m:t>
                        </m:r>
                        <m:d>
                          <m:dPr>
                            <m:ctrlPr>
                              <a:rPr lang="en-US" b="0" i="1" smtClean="0">
                                <a:latin typeface="Cambria Math"/>
                              </a:rPr>
                            </m:ctrlPr>
                          </m:dPr>
                          <m:e>
                            <m:sSub>
                              <m:sSubPr>
                                <m:ctrlPr>
                                  <a:rPr lang="en-US" b="0" i="1" smtClean="0">
                                    <a:latin typeface="Cambria Math"/>
                                  </a:rPr>
                                </m:ctrlPr>
                              </m:sSubPr>
                              <m:e>
                                <m:r>
                                  <a:rPr lang="en-US" b="0" i="1" smtClean="0">
                                    <a:latin typeface="Cambria Math"/>
                                  </a:rPr>
                                  <m:t>𝑢</m:t>
                                </m:r>
                              </m:e>
                              <m:sub>
                                <m:r>
                                  <a:rPr lang="en-US" b="0" i="1" smtClean="0">
                                    <a:latin typeface="Cambria Math"/>
                                  </a:rPr>
                                  <m:t>+</m:t>
                                </m:r>
                              </m:sub>
                            </m:sSub>
                          </m:e>
                        </m:d>
                        <m:r>
                          <a:rPr lang="en-US" b="0" i="1" smtClean="0">
                            <a:latin typeface="Cambria Math"/>
                          </a:rPr>
                          <m:t>&gt;</m:t>
                        </m:r>
                        <m:r>
                          <a:rPr lang="en-US" b="0" i="1" smtClean="0">
                            <a:latin typeface="Cambria Math"/>
                          </a:rPr>
                          <m:t>𝑉</m:t>
                        </m:r>
                        <m:d>
                          <m:dPr>
                            <m:ctrlPr>
                              <a:rPr lang="en-US" b="0" i="1" smtClean="0">
                                <a:latin typeface="Cambria Math"/>
                              </a:rPr>
                            </m:ctrlPr>
                          </m:dPr>
                          <m:e>
                            <m:sSub>
                              <m:sSubPr>
                                <m:ctrlPr>
                                  <a:rPr lang="en-US" b="0" i="1" smtClean="0">
                                    <a:latin typeface="Cambria Math"/>
                                  </a:rPr>
                                </m:ctrlPr>
                              </m:sSubPr>
                              <m:e>
                                <m:r>
                                  <a:rPr lang="en-US" b="0" i="1" smtClean="0">
                                    <a:latin typeface="Cambria Math"/>
                                  </a:rPr>
                                  <m:t>𝑢</m:t>
                                </m:r>
                              </m:e>
                              <m:sub>
                                <m:r>
                                  <a:rPr lang="en-US" b="0" i="1" smtClean="0">
                                    <a:latin typeface="Cambria Math"/>
                                  </a:rPr>
                                  <m:t>−</m:t>
                                </m:r>
                              </m:sub>
                            </m:sSub>
                          </m:e>
                        </m:d>
                        <m:r>
                          <a:rPr lang="en-US" b="0" i="1" smtClean="0">
                            <a:latin typeface="Cambria Math"/>
                          </a:rPr>
                          <m:t>  </m:t>
                        </m:r>
                        <m:r>
                          <a:rPr lang="en-US" b="0" i="1" smtClean="0">
                            <a:latin typeface="Cambria Math"/>
                            <a:sym typeface="Mathematica1"/>
                          </a:rPr>
                          <m:t>  </m:t>
                        </m:r>
                        <m:r>
                          <a:rPr lang="en-US" b="0" i="1" smtClean="0">
                            <a:latin typeface="Cambria Math"/>
                            <a:sym typeface="Mathematica1"/>
                          </a:rPr>
                          <m:t>𝑐</m:t>
                        </m:r>
                        <m:r>
                          <a:rPr lang="en-US" b="0" i="1" smtClean="0">
                            <a:latin typeface="Cambria Math"/>
                            <a:sym typeface="Mathematica1"/>
                          </a:rPr>
                          <m:t>&lt;</m:t>
                        </m:r>
                        <m:r>
                          <a:rPr lang="en-US" b="0" i="1" smtClean="0">
                            <a:latin typeface="Cambria Math"/>
                            <a:sym typeface="Mathematica1"/>
                          </a:rPr>
                          <m:t>0</m:t>
                        </m:r>
                      </m:oMath>
                    </a14:m>
                    <a:r>
                      <a:rPr lang="en-US" dirty="0" smtClean="0"/>
                      <a:t>   the down state invades the up state</a:t>
                    </a:r>
                    <a:endParaRPr lang="en-US" dirty="0"/>
                  </a:p>
                </p:txBody>
              </p:sp>
            </mc:Choice>
            <mc:Fallback xmlns="">
              <p:sp>
                <p:nvSpPr>
                  <p:cNvPr id="63" name="TextBox 62"/>
                  <p:cNvSpPr txBox="1">
                    <a:spLocks noRot="1" noChangeAspect="1" noMove="1" noResize="1" noEditPoints="1" noAdjustHandles="1" noChangeArrowheads="1" noChangeShapeType="1" noTextEdit="1"/>
                  </p:cNvSpPr>
                  <p:nvPr/>
                </p:nvSpPr>
                <p:spPr>
                  <a:xfrm>
                    <a:off x="381000" y="4191000"/>
                    <a:ext cx="8382000" cy="400110"/>
                  </a:xfrm>
                  <a:prstGeom prst="rect">
                    <a:avLst/>
                  </a:prstGeom>
                  <a:blipFill rotWithShape="1">
                    <a:blip r:embed="rId48"/>
                    <a:stretch>
                      <a:fillRect l="-800" t="-7692" b="-26154"/>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 name="TextBox 1"/>
                <p:cNvSpPr txBox="1"/>
                <p:nvPr/>
              </p:nvSpPr>
              <p:spPr>
                <a:xfrm>
                  <a:off x="-3200400" y="1524000"/>
                  <a:ext cx="500162"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a:rPr>
                          <m:t>𝑐</m:t>
                        </m:r>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3200400" y="1524000"/>
                  <a:ext cx="500162" cy="400110"/>
                </a:xfrm>
                <a:prstGeom prst="rect">
                  <a:avLst/>
                </a:prstGeom>
                <a:blipFill rotWithShape="1">
                  <a:blip r:embed="rId49"/>
                  <a:stretch>
                    <a:fillRect/>
                  </a:stretch>
                </a:blipFill>
              </p:spPr>
              <p:txBody>
                <a:bodyPr/>
                <a:lstStyle/>
                <a:p>
                  <a:r>
                    <a:rPr lang="en-US">
                      <a:noFill/>
                    </a:rPr>
                    <a:t> </a:t>
                  </a:r>
                </a:p>
              </p:txBody>
            </p:sp>
          </mc:Fallback>
        </mc:AlternateContent>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720138" y="0"/>
            <a:ext cx="457200" cy="6858000"/>
            <a:chOff x="5493" y="0"/>
            <a:chExt cx="288" cy="4320"/>
          </a:xfrm>
        </p:grpSpPr>
        <p:sp>
          <p:nvSpPr>
            <p:cNvPr id="18440" name="Rectangle 3"/>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chemeClr val="bg1"/>
                </a:solidFill>
              </a:endParaRPr>
            </a:p>
            <a:p>
              <a:pPr algn="ctr">
                <a:lnSpc>
                  <a:spcPct val="40000"/>
                </a:lnSpc>
              </a:pPr>
              <a:r>
                <a:rPr lang="en-US" altLang="he-IL" sz="1600" b="1">
                  <a:solidFill>
                    <a:schemeClr val="bg1"/>
                  </a:solidFill>
                </a:rPr>
                <a:t>     </a:t>
              </a:r>
              <a:r>
                <a:rPr lang="en-US" altLang="he-IL" sz="1600">
                  <a:solidFill>
                    <a:schemeClr val="bg1"/>
                  </a:solidFill>
                </a:rPr>
                <a:t>Ben Gurion University,  Ehud Meron -  www.bgu.ac.il/~ehud</a:t>
              </a:r>
              <a:endParaRPr lang="en-US" altLang="en-US" sz="1600">
                <a:solidFill>
                  <a:schemeClr val="bg1"/>
                </a:solidFill>
              </a:endParaRPr>
            </a:p>
          </p:txBody>
        </p:sp>
        <p:pic>
          <p:nvPicPr>
            <p:cNvPr id="18441" name="Picture 4" descr="bgu_logo_small"/>
            <p:cNvPicPr>
              <a:picLocks noChangeAspect="1" noChangeArrowheads="1"/>
            </p:cNvPicPr>
            <p:nvPr/>
          </p:nvPicPr>
          <p:blipFill>
            <a:blip r:embed="rId4" cstate="print"/>
            <a:srcRect/>
            <a:stretch>
              <a:fillRect/>
            </a:stretch>
          </p:blipFill>
          <p:spPr bwMode="auto">
            <a:xfrm>
              <a:off x="5493" y="21"/>
              <a:ext cx="288" cy="246"/>
            </a:xfrm>
            <a:prstGeom prst="rect">
              <a:avLst/>
            </a:prstGeom>
            <a:noFill/>
            <a:ln w="9525">
              <a:noFill/>
              <a:miter lim="800000"/>
              <a:headEnd/>
              <a:tailEnd/>
            </a:ln>
          </p:spPr>
        </p:pic>
      </p:grpSp>
      <p:sp>
        <p:nvSpPr>
          <p:cNvPr id="18435" name="Text Box 5"/>
          <p:cNvSpPr txBox="1">
            <a:spLocks noChangeArrowheads="1"/>
          </p:cNvSpPr>
          <p:nvPr/>
        </p:nvSpPr>
        <p:spPr bwMode="auto">
          <a:xfrm>
            <a:off x="0" y="-1924"/>
            <a:ext cx="8763000" cy="430887"/>
          </a:xfrm>
          <a:prstGeom prst="rect">
            <a:avLst/>
          </a:prstGeom>
          <a:solidFill>
            <a:srgbClr val="B2B2B2"/>
          </a:solidFill>
          <a:ln w="9525">
            <a:noFill/>
            <a:miter lim="800000"/>
            <a:headEnd/>
            <a:tailEnd/>
          </a:ln>
        </p:spPr>
        <p:txBody>
          <a:bodyPr anchor="ctr">
            <a:spAutoFit/>
          </a:bodyPr>
          <a:lstStyle/>
          <a:p>
            <a:r>
              <a:rPr lang="en-US" altLang="en-US" sz="2200" b="1" dirty="0" smtClean="0">
                <a:solidFill>
                  <a:srgbClr val="AC0000"/>
                </a:solidFill>
              </a:rPr>
              <a:t>  Pattern formation in </a:t>
            </a:r>
            <a:r>
              <a:rPr lang="en-US" altLang="en-US" sz="2200" b="1" dirty="0" err="1" smtClean="0">
                <a:solidFill>
                  <a:srgbClr val="AC0000"/>
                </a:solidFill>
              </a:rPr>
              <a:t>bistable</a:t>
            </a:r>
            <a:r>
              <a:rPr lang="en-US" altLang="en-US" sz="2200" b="1" dirty="0" smtClean="0">
                <a:solidFill>
                  <a:srgbClr val="AC0000"/>
                </a:solidFill>
              </a:rPr>
              <a:t> systems: front interactions</a:t>
            </a:r>
            <a:endParaRPr lang="en-US" altLang="en-US" sz="2200" b="1" dirty="0">
              <a:solidFill>
                <a:srgbClr val="AC0000"/>
              </a:solidFill>
            </a:endParaRPr>
          </a:p>
        </p:txBody>
      </p:sp>
      <p:grpSp>
        <p:nvGrpSpPr>
          <p:cNvPr id="12" name="Group 14"/>
          <p:cNvGrpSpPr>
            <a:grpSpLocks/>
          </p:cNvGrpSpPr>
          <p:nvPr/>
        </p:nvGrpSpPr>
        <p:grpSpPr bwMode="auto">
          <a:xfrm>
            <a:off x="4648200" y="2335568"/>
            <a:ext cx="3740424" cy="647150"/>
            <a:chOff x="2979" y="12781"/>
            <a:chExt cx="5773" cy="1245"/>
          </a:xfrm>
        </p:grpSpPr>
        <p:grpSp>
          <p:nvGrpSpPr>
            <p:cNvPr id="34" name="Group 15"/>
            <p:cNvGrpSpPr>
              <a:grpSpLocks/>
            </p:cNvGrpSpPr>
            <p:nvPr/>
          </p:nvGrpSpPr>
          <p:grpSpPr bwMode="auto">
            <a:xfrm>
              <a:off x="2979" y="12781"/>
              <a:ext cx="5773" cy="1245"/>
              <a:chOff x="2331" y="2736"/>
              <a:chExt cx="8377" cy="1245"/>
            </a:xfrm>
          </p:grpSpPr>
          <p:grpSp>
            <p:nvGrpSpPr>
              <p:cNvPr id="43" name="Group 16"/>
              <p:cNvGrpSpPr>
                <a:grpSpLocks/>
              </p:cNvGrpSpPr>
              <p:nvPr/>
            </p:nvGrpSpPr>
            <p:grpSpPr bwMode="auto">
              <a:xfrm>
                <a:off x="2331" y="2736"/>
                <a:ext cx="2106" cy="1185"/>
                <a:chOff x="392" y="8795"/>
                <a:chExt cx="3467" cy="1533"/>
              </a:xfrm>
            </p:grpSpPr>
            <p:sp>
              <p:nvSpPr>
                <p:cNvPr id="51" name="Freeform 17"/>
                <p:cNvSpPr>
                  <a:spLocks/>
                </p:cNvSpPr>
                <p:nvPr/>
              </p:nvSpPr>
              <p:spPr bwMode="auto">
                <a:xfrm>
                  <a:off x="392" y="8796"/>
                  <a:ext cx="1756" cy="1507"/>
                </a:xfrm>
                <a:custGeom>
                  <a:avLst/>
                  <a:gdLst/>
                  <a:ahLst/>
                  <a:cxnLst>
                    <a:cxn ang="0">
                      <a:pos x="0" y="1507"/>
                    </a:cxn>
                    <a:cxn ang="0">
                      <a:pos x="525" y="1477"/>
                    </a:cxn>
                    <a:cxn ang="0">
                      <a:pos x="705" y="1327"/>
                    </a:cxn>
                    <a:cxn ang="0">
                      <a:pos x="788" y="952"/>
                    </a:cxn>
                    <a:cxn ang="0">
                      <a:pos x="850" y="592"/>
                    </a:cxn>
                    <a:cxn ang="0">
                      <a:pos x="912" y="232"/>
                    </a:cxn>
                    <a:cxn ang="0">
                      <a:pos x="1036" y="52"/>
                    </a:cxn>
                    <a:cxn ang="0">
                      <a:pos x="1245" y="7"/>
                    </a:cxn>
                    <a:cxn ang="0">
                      <a:pos x="1755" y="7"/>
                    </a:cxn>
                  </a:cxnLst>
                  <a:rect l="0" t="0" r="r" b="b"/>
                  <a:pathLst>
                    <a:path w="1755" h="1507">
                      <a:moveTo>
                        <a:pt x="0" y="1507"/>
                      </a:moveTo>
                      <a:cubicBezTo>
                        <a:pt x="88" y="1502"/>
                        <a:pt x="408" y="1507"/>
                        <a:pt x="525" y="1477"/>
                      </a:cubicBezTo>
                      <a:cubicBezTo>
                        <a:pt x="642" y="1447"/>
                        <a:pt x="661" y="1414"/>
                        <a:pt x="705" y="1327"/>
                      </a:cubicBezTo>
                      <a:cubicBezTo>
                        <a:pt x="749" y="1240"/>
                        <a:pt x="764" y="1074"/>
                        <a:pt x="788" y="952"/>
                      </a:cubicBezTo>
                      <a:cubicBezTo>
                        <a:pt x="812" y="830"/>
                        <a:pt x="829" y="712"/>
                        <a:pt x="850" y="592"/>
                      </a:cubicBezTo>
                      <a:cubicBezTo>
                        <a:pt x="871" y="472"/>
                        <a:pt x="881" y="322"/>
                        <a:pt x="912" y="232"/>
                      </a:cubicBezTo>
                      <a:cubicBezTo>
                        <a:pt x="943" y="142"/>
                        <a:pt x="980" y="90"/>
                        <a:pt x="1036" y="52"/>
                      </a:cubicBezTo>
                      <a:cubicBezTo>
                        <a:pt x="1092" y="14"/>
                        <a:pt x="1125" y="14"/>
                        <a:pt x="1245" y="7"/>
                      </a:cubicBezTo>
                      <a:cubicBezTo>
                        <a:pt x="1365" y="0"/>
                        <a:pt x="1649" y="7"/>
                        <a:pt x="1755" y="7"/>
                      </a:cubicBezTo>
                    </a:path>
                  </a:pathLst>
                </a:custGeom>
                <a:no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8"/>
                <p:cNvSpPr>
                  <a:spLocks/>
                </p:cNvSpPr>
                <p:nvPr/>
              </p:nvSpPr>
              <p:spPr bwMode="auto">
                <a:xfrm>
                  <a:off x="2116" y="8795"/>
                  <a:ext cx="1743" cy="1533"/>
                </a:xfrm>
                <a:custGeom>
                  <a:avLst/>
                  <a:gdLst/>
                  <a:ahLst/>
                  <a:cxnLst>
                    <a:cxn ang="0">
                      <a:pos x="1742" y="1533"/>
                    </a:cxn>
                    <a:cxn ang="0">
                      <a:pos x="1217" y="1503"/>
                    </a:cxn>
                    <a:cxn ang="0">
                      <a:pos x="1037" y="1353"/>
                    </a:cxn>
                    <a:cxn ang="0">
                      <a:pos x="954" y="978"/>
                    </a:cxn>
                    <a:cxn ang="0">
                      <a:pos x="892" y="618"/>
                    </a:cxn>
                    <a:cxn ang="0">
                      <a:pos x="830" y="258"/>
                    </a:cxn>
                    <a:cxn ang="0">
                      <a:pos x="706" y="78"/>
                    </a:cxn>
                    <a:cxn ang="0">
                      <a:pos x="495" y="11"/>
                    </a:cxn>
                    <a:cxn ang="0">
                      <a:pos x="0" y="11"/>
                    </a:cxn>
                  </a:cxnLst>
                  <a:rect l="0" t="0" r="r" b="b"/>
                  <a:pathLst>
                    <a:path w="1742" h="1533">
                      <a:moveTo>
                        <a:pt x="1742" y="1533"/>
                      </a:moveTo>
                      <a:cubicBezTo>
                        <a:pt x="1654" y="1528"/>
                        <a:pt x="1334" y="1533"/>
                        <a:pt x="1217" y="1503"/>
                      </a:cubicBezTo>
                      <a:cubicBezTo>
                        <a:pt x="1100" y="1473"/>
                        <a:pt x="1081" y="1440"/>
                        <a:pt x="1037" y="1353"/>
                      </a:cubicBezTo>
                      <a:cubicBezTo>
                        <a:pt x="993" y="1266"/>
                        <a:pt x="978" y="1100"/>
                        <a:pt x="954" y="978"/>
                      </a:cubicBezTo>
                      <a:cubicBezTo>
                        <a:pt x="930" y="856"/>
                        <a:pt x="913" y="738"/>
                        <a:pt x="892" y="618"/>
                      </a:cubicBezTo>
                      <a:cubicBezTo>
                        <a:pt x="871" y="498"/>
                        <a:pt x="861" y="348"/>
                        <a:pt x="830" y="258"/>
                      </a:cubicBezTo>
                      <a:cubicBezTo>
                        <a:pt x="799" y="168"/>
                        <a:pt x="762" y="119"/>
                        <a:pt x="706" y="78"/>
                      </a:cubicBezTo>
                      <a:cubicBezTo>
                        <a:pt x="650" y="37"/>
                        <a:pt x="613" y="22"/>
                        <a:pt x="495" y="11"/>
                      </a:cubicBezTo>
                      <a:cubicBezTo>
                        <a:pt x="377" y="0"/>
                        <a:pt x="103" y="11"/>
                        <a:pt x="0" y="11"/>
                      </a:cubicBezTo>
                    </a:path>
                  </a:pathLst>
                </a:custGeom>
                <a:no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4" name="Freeform 19"/>
              <p:cNvSpPr>
                <a:spLocks/>
              </p:cNvSpPr>
              <p:nvPr/>
            </p:nvSpPr>
            <p:spPr bwMode="auto">
              <a:xfrm>
                <a:off x="4406" y="2758"/>
                <a:ext cx="651" cy="1165"/>
              </a:xfrm>
              <a:custGeom>
                <a:avLst/>
                <a:gdLst/>
                <a:ahLst/>
                <a:cxnLst>
                  <a:cxn ang="0">
                    <a:pos x="0" y="1507"/>
                  </a:cxn>
                  <a:cxn ang="0">
                    <a:pos x="525" y="1477"/>
                  </a:cxn>
                  <a:cxn ang="0">
                    <a:pos x="705" y="1327"/>
                  </a:cxn>
                  <a:cxn ang="0">
                    <a:pos x="788" y="952"/>
                  </a:cxn>
                  <a:cxn ang="0">
                    <a:pos x="850" y="592"/>
                  </a:cxn>
                  <a:cxn ang="0">
                    <a:pos x="912" y="232"/>
                  </a:cxn>
                  <a:cxn ang="0">
                    <a:pos x="1036" y="52"/>
                  </a:cxn>
                  <a:cxn ang="0">
                    <a:pos x="1245" y="7"/>
                  </a:cxn>
                  <a:cxn ang="0">
                    <a:pos x="1755" y="7"/>
                  </a:cxn>
                </a:cxnLst>
                <a:rect l="0" t="0" r="r" b="b"/>
                <a:pathLst>
                  <a:path w="1755" h="1507">
                    <a:moveTo>
                      <a:pt x="0" y="1507"/>
                    </a:moveTo>
                    <a:cubicBezTo>
                      <a:pt x="88" y="1502"/>
                      <a:pt x="408" y="1507"/>
                      <a:pt x="525" y="1477"/>
                    </a:cubicBezTo>
                    <a:cubicBezTo>
                      <a:pt x="642" y="1447"/>
                      <a:pt x="661" y="1414"/>
                      <a:pt x="705" y="1327"/>
                    </a:cubicBezTo>
                    <a:cubicBezTo>
                      <a:pt x="749" y="1240"/>
                      <a:pt x="764" y="1074"/>
                      <a:pt x="788" y="952"/>
                    </a:cubicBezTo>
                    <a:cubicBezTo>
                      <a:pt x="812" y="830"/>
                      <a:pt x="829" y="712"/>
                      <a:pt x="850" y="592"/>
                    </a:cubicBezTo>
                    <a:cubicBezTo>
                      <a:pt x="871" y="472"/>
                      <a:pt x="881" y="322"/>
                      <a:pt x="912" y="232"/>
                    </a:cubicBezTo>
                    <a:cubicBezTo>
                      <a:pt x="943" y="142"/>
                      <a:pt x="980" y="90"/>
                      <a:pt x="1036" y="52"/>
                    </a:cubicBezTo>
                    <a:cubicBezTo>
                      <a:pt x="1092" y="14"/>
                      <a:pt x="1125" y="14"/>
                      <a:pt x="1245" y="7"/>
                    </a:cubicBezTo>
                    <a:cubicBezTo>
                      <a:pt x="1365" y="0"/>
                      <a:pt x="1649" y="7"/>
                      <a:pt x="1755" y="7"/>
                    </a:cubicBezTo>
                  </a:path>
                </a:pathLst>
              </a:custGeom>
              <a:no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20"/>
              <p:cNvSpPr>
                <a:spLocks/>
              </p:cNvSpPr>
              <p:nvPr/>
            </p:nvSpPr>
            <p:spPr bwMode="auto">
              <a:xfrm>
                <a:off x="5030" y="2755"/>
                <a:ext cx="1102" cy="1195"/>
              </a:xfrm>
              <a:custGeom>
                <a:avLst/>
                <a:gdLst/>
                <a:ahLst/>
                <a:cxnLst>
                  <a:cxn ang="0">
                    <a:pos x="1102" y="1190"/>
                  </a:cxn>
                  <a:cxn ang="0">
                    <a:pos x="667" y="1190"/>
                  </a:cxn>
                  <a:cxn ang="0">
                    <a:pos x="452" y="1162"/>
                  </a:cxn>
                  <a:cxn ang="0">
                    <a:pos x="385" y="1046"/>
                  </a:cxn>
                  <a:cxn ang="0">
                    <a:pos x="354" y="756"/>
                  </a:cxn>
                  <a:cxn ang="0">
                    <a:pos x="331" y="478"/>
                  </a:cxn>
                  <a:cxn ang="0">
                    <a:pos x="308" y="199"/>
                  </a:cxn>
                  <a:cxn ang="0">
                    <a:pos x="262" y="60"/>
                  </a:cxn>
                  <a:cxn ang="0">
                    <a:pos x="184" y="9"/>
                  </a:cxn>
                  <a:cxn ang="0">
                    <a:pos x="0" y="9"/>
                  </a:cxn>
                </a:cxnLst>
                <a:rect l="0" t="0" r="r" b="b"/>
                <a:pathLst>
                  <a:path w="1102" h="1195">
                    <a:moveTo>
                      <a:pt x="1102" y="1190"/>
                    </a:moveTo>
                    <a:cubicBezTo>
                      <a:pt x="1030" y="1192"/>
                      <a:pt x="775" y="1195"/>
                      <a:pt x="667" y="1190"/>
                    </a:cubicBezTo>
                    <a:cubicBezTo>
                      <a:pt x="559" y="1185"/>
                      <a:pt x="499" y="1186"/>
                      <a:pt x="452" y="1162"/>
                    </a:cubicBezTo>
                    <a:cubicBezTo>
                      <a:pt x="405" y="1138"/>
                      <a:pt x="401" y="1113"/>
                      <a:pt x="385" y="1046"/>
                    </a:cubicBezTo>
                    <a:cubicBezTo>
                      <a:pt x="369" y="979"/>
                      <a:pt x="363" y="850"/>
                      <a:pt x="354" y="756"/>
                    </a:cubicBezTo>
                    <a:cubicBezTo>
                      <a:pt x="345" y="662"/>
                      <a:pt x="339" y="570"/>
                      <a:pt x="331" y="478"/>
                    </a:cubicBezTo>
                    <a:cubicBezTo>
                      <a:pt x="324" y="385"/>
                      <a:pt x="320" y="269"/>
                      <a:pt x="308" y="199"/>
                    </a:cubicBezTo>
                    <a:cubicBezTo>
                      <a:pt x="297" y="130"/>
                      <a:pt x="283" y="92"/>
                      <a:pt x="262" y="60"/>
                    </a:cubicBezTo>
                    <a:cubicBezTo>
                      <a:pt x="241" y="29"/>
                      <a:pt x="228" y="17"/>
                      <a:pt x="184" y="9"/>
                    </a:cubicBezTo>
                    <a:cubicBezTo>
                      <a:pt x="140" y="0"/>
                      <a:pt x="38" y="9"/>
                      <a:pt x="0" y="9"/>
                    </a:cubicBezTo>
                  </a:path>
                </a:pathLst>
              </a:custGeom>
              <a:no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21"/>
              <p:cNvSpPr>
                <a:spLocks/>
              </p:cNvSpPr>
              <p:nvPr/>
            </p:nvSpPr>
            <p:spPr bwMode="auto">
              <a:xfrm>
                <a:off x="6106" y="2758"/>
                <a:ext cx="869" cy="1182"/>
              </a:xfrm>
              <a:custGeom>
                <a:avLst/>
                <a:gdLst/>
                <a:ahLst/>
                <a:cxnLst>
                  <a:cxn ang="0">
                    <a:pos x="0" y="1526"/>
                  </a:cxn>
                  <a:cxn ang="0">
                    <a:pos x="480" y="1496"/>
                  </a:cxn>
                  <a:cxn ang="0">
                    <a:pos x="699" y="1327"/>
                  </a:cxn>
                  <a:cxn ang="0">
                    <a:pos x="782" y="952"/>
                  </a:cxn>
                  <a:cxn ang="0">
                    <a:pos x="844" y="592"/>
                  </a:cxn>
                  <a:cxn ang="0">
                    <a:pos x="906" y="232"/>
                  </a:cxn>
                  <a:cxn ang="0">
                    <a:pos x="1030" y="52"/>
                  </a:cxn>
                  <a:cxn ang="0">
                    <a:pos x="1239" y="7"/>
                  </a:cxn>
                  <a:cxn ang="0">
                    <a:pos x="1749" y="7"/>
                  </a:cxn>
                </a:cxnLst>
                <a:rect l="0" t="0" r="r" b="b"/>
                <a:pathLst>
                  <a:path w="1749" h="1529">
                    <a:moveTo>
                      <a:pt x="0" y="1526"/>
                    </a:moveTo>
                    <a:cubicBezTo>
                      <a:pt x="80" y="1521"/>
                      <a:pt x="364" y="1529"/>
                      <a:pt x="480" y="1496"/>
                    </a:cubicBezTo>
                    <a:cubicBezTo>
                      <a:pt x="596" y="1463"/>
                      <a:pt x="649" y="1418"/>
                      <a:pt x="699" y="1327"/>
                    </a:cubicBezTo>
                    <a:cubicBezTo>
                      <a:pt x="749" y="1236"/>
                      <a:pt x="758" y="1074"/>
                      <a:pt x="782" y="952"/>
                    </a:cubicBezTo>
                    <a:cubicBezTo>
                      <a:pt x="806" y="830"/>
                      <a:pt x="823" y="712"/>
                      <a:pt x="844" y="592"/>
                    </a:cubicBezTo>
                    <a:cubicBezTo>
                      <a:pt x="865" y="472"/>
                      <a:pt x="875" y="322"/>
                      <a:pt x="906" y="232"/>
                    </a:cubicBezTo>
                    <a:cubicBezTo>
                      <a:pt x="937" y="142"/>
                      <a:pt x="974" y="90"/>
                      <a:pt x="1030" y="52"/>
                    </a:cubicBezTo>
                    <a:cubicBezTo>
                      <a:pt x="1086" y="14"/>
                      <a:pt x="1119" y="14"/>
                      <a:pt x="1239" y="7"/>
                    </a:cubicBezTo>
                    <a:cubicBezTo>
                      <a:pt x="1359" y="0"/>
                      <a:pt x="1643" y="7"/>
                      <a:pt x="1749" y="7"/>
                    </a:cubicBezTo>
                  </a:path>
                </a:pathLst>
              </a:custGeom>
              <a:no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22"/>
              <p:cNvSpPr>
                <a:spLocks/>
              </p:cNvSpPr>
              <p:nvPr/>
            </p:nvSpPr>
            <p:spPr bwMode="auto">
              <a:xfrm>
                <a:off x="6931" y="2755"/>
                <a:ext cx="1814" cy="1195"/>
              </a:xfrm>
              <a:custGeom>
                <a:avLst/>
                <a:gdLst/>
                <a:ahLst/>
                <a:cxnLst>
                  <a:cxn ang="0">
                    <a:pos x="1814" y="1190"/>
                  </a:cxn>
                  <a:cxn ang="0">
                    <a:pos x="854" y="1190"/>
                  </a:cxn>
                  <a:cxn ang="0">
                    <a:pos x="604" y="1162"/>
                  </a:cxn>
                  <a:cxn ang="0">
                    <a:pos x="515" y="1046"/>
                  </a:cxn>
                  <a:cxn ang="0">
                    <a:pos x="474" y="756"/>
                  </a:cxn>
                  <a:cxn ang="0">
                    <a:pos x="443" y="478"/>
                  </a:cxn>
                  <a:cxn ang="0">
                    <a:pos x="412" y="199"/>
                  </a:cxn>
                  <a:cxn ang="0">
                    <a:pos x="351" y="60"/>
                  </a:cxn>
                  <a:cxn ang="0">
                    <a:pos x="246" y="9"/>
                  </a:cxn>
                  <a:cxn ang="0">
                    <a:pos x="0" y="9"/>
                  </a:cxn>
                </a:cxnLst>
                <a:rect l="0" t="0" r="r" b="b"/>
                <a:pathLst>
                  <a:path w="1814" h="1195">
                    <a:moveTo>
                      <a:pt x="1814" y="1190"/>
                    </a:moveTo>
                    <a:cubicBezTo>
                      <a:pt x="1652" y="1190"/>
                      <a:pt x="1056" y="1195"/>
                      <a:pt x="854" y="1190"/>
                    </a:cubicBezTo>
                    <a:cubicBezTo>
                      <a:pt x="652" y="1185"/>
                      <a:pt x="661" y="1186"/>
                      <a:pt x="604" y="1162"/>
                    </a:cubicBezTo>
                    <a:cubicBezTo>
                      <a:pt x="547" y="1138"/>
                      <a:pt x="537" y="1113"/>
                      <a:pt x="515" y="1046"/>
                    </a:cubicBezTo>
                    <a:cubicBezTo>
                      <a:pt x="493" y="979"/>
                      <a:pt x="486" y="850"/>
                      <a:pt x="474" y="756"/>
                    </a:cubicBezTo>
                    <a:cubicBezTo>
                      <a:pt x="462" y="662"/>
                      <a:pt x="453" y="570"/>
                      <a:pt x="443" y="478"/>
                    </a:cubicBezTo>
                    <a:cubicBezTo>
                      <a:pt x="433" y="385"/>
                      <a:pt x="428" y="269"/>
                      <a:pt x="412" y="199"/>
                    </a:cubicBezTo>
                    <a:cubicBezTo>
                      <a:pt x="397" y="130"/>
                      <a:pt x="378" y="92"/>
                      <a:pt x="351" y="60"/>
                    </a:cubicBezTo>
                    <a:cubicBezTo>
                      <a:pt x="323" y="29"/>
                      <a:pt x="304" y="17"/>
                      <a:pt x="246" y="9"/>
                    </a:cubicBezTo>
                    <a:cubicBezTo>
                      <a:pt x="187" y="0"/>
                      <a:pt x="51" y="9"/>
                      <a:pt x="0" y="9"/>
                    </a:cubicBezTo>
                  </a:path>
                </a:pathLst>
              </a:custGeom>
              <a:no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48" name="Group 23"/>
              <p:cNvGrpSpPr>
                <a:grpSpLocks/>
              </p:cNvGrpSpPr>
              <p:nvPr/>
            </p:nvGrpSpPr>
            <p:grpSpPr bwMode="auto">
              <a:xfrm>
                <a:off x="8722" y="2781"/>
                <a:ext cx="1986" cy="1200"/>
                <a:chOff x="604" y="8793"/>
                <a:chExt cx="3481" cy="1551"/>
              </a:xfrm>
            </p:grpSpPr>
            <p:sp>
              <p:nvSpPr>
                <p:cNvPr id="49" name="Freeform 24"/>
                <p:cNvSpPr>
                  <a:spLocks/>
                </p:cNvSpPr>
                <p:nvPr/>
              </p:nvSpPr>
              <p:spPr bwMode="auto">
                <a:xfrm>
                  <a:off x="604" y="8793"/>
                  <a:ext cx="1755" cy="1506"/>
                </a:xfrm>
                <a:custGeom>
                  <a:avLst/>
                  <a:gdLst/>
                  <a:ahLst/>
                  <a:cxnLst>
                    <a:cxn ang="0">
                      <a:pos x="0" y="1507"/>
                    </a:cxn>
                    <a:cxn ang="0">
                      <a:pos x="525" y="1477"/>
                    </a:cxn>
                    <a:cxn ang="0">
                      <a:pos x="705" y="1327"/>
                    </a:cxn>
                    <a:cxn ang="0">
                      <a:pos x="788" y="952"/>
                    </a:cxn>
                    <a:cxn ang="0">
                      <a:pos x="850" y="592"/>
                    </a:cxn>
                    <a:cxn ang="0">
                      <a:pos x="912" y="232"/>
                    </a:cxn>
                    <a:cxn ang="0">
                      <a:pos x="1036" y="52"/>
                    </a:cxn>
                    <a:cxn ang="0">
                      <a:pos x="1245" y="7"/>
                    </a:cxn>
                    <a:cxn ang="0">
                      <a:pos x="1755" y="7"/>
                    </a:cxn>
                  </a:cxnLst>
                  <a:rect l="0" t="0" r="r" b="b"/>
                  <a:pathLst>
                    <a:path w="1755" h="1507">
                      <a:moveTo>
                        <a:pt x="0" y="1507"/>
                      </a:moveTo>
                      <a:cubicBezTo>
                        <a:pt x="88" y="1502"/>
                        <a:pt x="408" y="1507"/>
                        <a:pt x="525" y="1477"/>
                      </a:cubicBezTo>
                      <a:cubicBezTo>
                        <a:pt x="642" y="1447"/>
                        <a:pt x="661" y="1414"/>
                        <a:pt x="705" y="1327"/>
                      </a:cubicBezTo>
                      <a:cubicBezTo>
                        <a:pt x="749" y="1240"/>
                        <a:pt x="764" y="1074"/>
                        <a:pt x="788" y="952"/>
                      </a:cubicBezTo>
                      <a:cubicBezTo>
                        <a:pt x="812" y="830"/>
                        <a:pt x="829" y="712"/>
                        <a:pt x="850" y="592"/>
                      </a:cubicBezTo>
                      <a:cubicBezTo>
                        <a:pt x="871" y="472"/>
                        <a:pt x="881" y="322"/>
                        <a:pt x="912" y="232"/>
                      </a:cubicBezTo>
                      <a:cubicBezTo>
                        <a:pt x="943" y="142"/>
                        <a:pt x="980" y="90"/>
                        <a:pt x="1036" y="52"/>
                      </a:cubicBezTo>
                      <a:cubicBezTo>
                        <a:pt x="1092" y="14"/>
                        <a:pt x="1125" y="14"/>
                        <a:pt x="1245" y="7"/>
                      </a:cubicBezTo>
                      <a:cubicBezTo>
                        <a:pt x="1365" y="0"/>
                        <a:pt x="1649" y="7"/>
                        <a:pt x="1755" y="7"/>
                      </a:cubicBezTo>
                    </a:path>
                  </a:pathLst>
                </a:custGeom>
                <a:no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25"/>
                <p:cNvSpPr>
                  <a:spLocks/>
                </p:cNvSpPr>
                <p:nvPr/>
              </p:nvSpPr>
              <p:spPr bwMode="auto">
                <a:xfrm>
                  <a:off x="2342" y="8812"/>
                  <a:ext cx="1743" cy="1532"/>
                </a:xfrm>
                <a:custGeom>
                  <a:avLst/>
                  <a:gdLst/>
                  <a:ahLst/>
                  <a:cxnLst>
                    <a:cxn ang="0">
                      <a:pos x="1742" y="1533"/>
                    </a:cxn>
                    <a:cxn ang="0">
                      <a:pos x="1217" y="1503"/>
                    </a:cxn>
                    <a:cxn ang="0">
                      <a:pos x="1037" y="1353"/>
                    </a:cxn>
                    <a:cxn ang="0">
                      <a:pos x="954" y="978"/>
                    </a:cxn>
                    <a:cxn ang="0">
                      <a:pos x="892" y="618"/>
                    </a:cxn>
                    <a:cxn ang="0">
                      <a:pos x="830" y="258"/>
                    </a:cxn>
                    <a:cxn ang="0">
                      <a:pos x="706" y="78"/>
                    </a:cxn>
                    <a:cxn ang="0">
                      <a:pos x="495" y="11"/>
                    </a:cxn>
                    <a:cxn ang="0">
                      <a:pos x="0" y="11"/>
                    </a:cxn>
                  </a:cxnLst>
                  <a:rect l="0" t="0" r="r" b="b"/>
                  <a:pathLst>
                    <a:path w="1742" h="1533">
                      <a:moveTo>
                        <a:pt x="1742" y="1533"/>
                      </a:moveTo>
                      <a:cubicBezTo>
                        <a:pt x="1654" y="1528"/>
                        <a:pt x="1334" y="1533"/>
                        <a:pt x="1217" y="1503"/>
                      </a:cubicBezTo>
                      <a:cubicBezTo>
                        <a:pt x="1100" y="1473"/>
                        <a:pt x="1081" y="1440"/>
                        <a:pt x="1037" y="1353"/>
                      </a:cubicBezTo>
                      <a:cubicBezTo>
                        <a:pt x="993" y="1266"/>
                        <a:pt x="978" y="1100"/>
                        <a:pt x="954" y="978"/>
                      </a:cubicBezTo>
                      <a:cubicBezTo>
                        <a:pt x="930" y="856"/>
                        <a:pt x="913" y="738"/>
                        <a:pt x="892" y="618"/>
                      </a:cubicBezTo>
                      <a:cubicBezTo>
                        <a:pt x="871" y="498"/>
                        <a:pt x="861" y="348"/>
                        <a:pt x="830" y="258"/>
                      </a:cubicBezTo>
                      <a:cubicBezTo>
                        <a:pt x="799" y="168"/>
                        <a:pt x="762" y="119"/>
                        <a:pt x="706" y="78"/>
                      </a:cubicBezTo>
                      <a:cubicBezTo>
                        <a:pt x="650" y="37"/>
                        <a:pt x="613" y="22"/>
                        <a:pt x="495" y="11"/>
                      </a:cubicBezTo>
                      <a:cubicBezTo>
                        <a:pt x="377" y="0"/>
                        <a:pt x="103" y="11"/>
                        <a:pt x="0" y="11"/>
                      </a:cubicBezTo>
                    </a:path>
                  </a:pathLst>
                </a:custGeom>
                <a:no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35" name="Line 27"/>
            <p:cNvSpPr>
              <a:spLocks noChangeShapeType="1"/>
            </p:cNvSpPr>
            <p:nvPr/>
          </p:nvSpPr>
          <p:spPr bwMode="auto">
            <a:xfrm flipH="1">
              <a:off x="3915" y="13305"/>
              <a:ext cx="310" cy="0"/>
            </a:xfrm>
            <a:prstGeom prst="line">
              <a:avLst/>
            </a:prstGeom>
            <a:noFill/>
            <a:ln w="12700">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36" name="Line 28"/>
            <p:cNvSpPr>
              <a:spLocks noChangeShapeType="1"/>
            </p:cNvSpPr>
            <p:nvPr/>
          </p:nvSpPr>
          <p:spPr bwMode="auto">
            <a:xfrm flipH="1">
              <a:off x="4905" y="13320"/>
              <a:ext cx="310" cy="0"/>
            </a:xfrm>
            <a:prstGeom prst="line">
              <a:avLst/>
            </a:prstGeom>
            <a:noFill/>
            <a:ln w="12700">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37" name="Line 29"/>
            <p:cNvSpPr>
              <a:spLocks noChangeShapeType="1"/>
            </p:cNvSpPr>
            <p:nvPr/>
          </p:nvSpPr>
          <p:spPr bwMode="auto">
            <a:xfrm flipH="1">
              <a:off x="6265" y="13320"/>
              <a:ext cx="310" cy="0"/>
            </a:xfrm>
            <a:prstGeom prst="line">
              <a:avLst/>
            </a:prstGeom>
            <a:noFill/>
            <a:ln w="12700">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38" name="Line 30"/>
            <p:cNvSpPr>
              <a:spLocks noChangeShapeType="1"/>
            </p:cNvSpPr>
            <p:nvPr/>
          </p:nvSpPr>
          <p:spPr bwMode="auto">
            <a:xfrm flipH="1">
              <a:off x="8229" y="13320"/>
              <a:ext cx="310" cy="0"/>
            </a:xfrm>
            <a:prstGeom prst="line">
              <a:avLst/>
            </a:prstGeom>
            <a:noFill/>
            <a:ln w="12700">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39" name="Line 31"/>
            <p:cNvSpPr>
              <a:spLocks noChangeShapeType="1"/>
            </p:cNvSpPr>
            <p:nvPr/>
          </p:nvSpPr>
          <p:spPr bwMode="auto">
            <a:xfrm>
              <a:off x="4489" y="13320"/>
              <a:ext cx="310" cy="0"/>
            </a:xfrm>
            <a:prstGeom prst="line">
              <a:avLst/>
            </a:prstGeom>
            <a:noFill/>
            <a:ln w="12700">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40" name="Line 32"/>
            <p:cNvSpPr>
              <a:spLocks noChangeShapeType="1"/>
            </p:cNvSpPr>
            <p:nvPr/>
          </p:nvSpPr>
          <p:spPr bwMode="auto">
            <a:xfrm>
              <a:off x="3205" y="13320"/>
              <a:ext cx="310" cy="0"/>
            </a:xfrm>
            <a:prstGeom prst="line">
              <a:avLst/>
            </a:prstGeom>
            <a:noFill/>
            <a:ln w="12700">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41" name="Line 33"/>
            <p:cNvSpPr>
              <a:spLocks noChangeShapeType="1"/>
            </p:cNvSpPr>
            <p:nvPr/>
          </p:nvSpPr>
          <p:spPr bwMode="auto">
            <a:xfrm>
              <a:off x="5773" y="13320"/>
              <a:ext cx="310" cy="0"/>
            </a:xfrm>
            <a:prstGeom prst="line">
              <a:avLst/>
            </a:prstGeom>
            <a:noFill/>
            <a:ln w="12700">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42" name="Line 34"/>
            <p:cNvSpPr>
              <a:spLocks noChangeShapeType="1"/>
            </p:cNvSpPr>
            <p:nvPr/>
          </p:nvSpPr>
          <p:spPr bwMode="auto">
            <a:xfrm>
              <a:off x="7600" y="13320"/>
              <a:ext cx="310" cy="0"/>
            </a:xfrm>
            <a:prstGeom prst="line">
              <a:avLst/>
            </a:prstGeom>
            <a:noFill/>
            <a:ln w="12700">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grpSp>
        <p:nvGrpSpPr>
          <p:cNvPr id="13" name="Group 14"/>
          <p:cNvGrpSpPr>
            <a:grpSpLocks/>
          </p:cNvGrpSpPr>
          <p:nvPr/>
        </p:nvGrpSpPr>
        <p:grpSpPr bwMode="auto">
          <a:xfrm>
            <a:off x="450576" y="2320725"/>
            <a:ext cx="3740424" cy="636234"/>
            <a:chOff x="2979" y="12781"/>
            <a:chExt cx="5773" cy="1224"/>
          </a:xfrm>
        </p:grpSpPr>
        <p:grpSp>
          <p:nvGrpSpPr>
            <p:cNvPr id="15" name="Group 15"/>
            <p:cNvGrpSpPr>
              <a:grpSpLocks/>
            </p:cNvGrpSpPr>
            <p:nvPr/>
          </p:nvGrpSpPr>
          <p:grpSpPr bwMode="auto">
            <a:xfrm>
              <a:off x="2979" y="12781"/>
              <a:ext cx="5773" cy="1224"/>
              <a:chOff x="2331" y="2736"/>
              <a:chExt cx="8377" cy="1224"/>
            </a:xfrm>
          </p:grpSpPr>
          <p:grpSp>
            <p:nvGrpSpPr>
              <p:cNvPr id="24" name="Group 16"/>
              <p:cNvGrpSpPr>
                <a:grpSpLocks/>
              </p:cNvGrpSpPr>
              <p:nvPr/>
            </p:nvGrpSpPr>
            <p:grpSpPr bwMode="auto">
              <a:xfrm>
                <a:off x="2331" y="2736"/>
                <a:ext cx="2106" cy="1185"/>
                <a:chOff x="392" y="8795"/>
                <a:chExt cx="3467" cy="1533"/>
              </a:xfrm>
            </p:grpSpPr>
            <p:sp>
              <p:nvSpPr>
                <p:cNvPr id="32" name="Freeform 17"/>
                <p:cNvSpPr>
                  <a:spLocks/>
                </p:cNvSpPr>
                <p:nvPr/>
              </p:nvSpPr>
              <p:spPr bwMode="auto">
                <a:xfrm>
                  <a:off x="392" y="8796"/>
                  <a:ext cx="1756" cy="1507"/>
                </a:xfrm>
                <a:custGeom>
                  <a:avLst/>
                  <a:gdLst/>
                  <a:ahLst/>
                  <a:cxnLst>
                    <a:cxn ang="0">
                      <a:pos x="0" y="1507"/>
                    </a:cxn>
                    <a:cxn ang="0">
                      <a:pos x="525" y="1477"/>
                    </a:cxn>
                    <a:cxn ang="0">
                      <a:pos x="705" y="1327"/>
                    </a:cxn>
                    <a:cxn ang="0">
                      <a:pos x="788" y="952"/>
                    </a:cxn>
                    <a:cxn ang="0">
                      <a:pos x="850" y="592"/>
                    </a:cxn>
                    <a:cxn ang="0">
                      <a:pos x="912" y="232"/>
                    </a:cxn>
                    <a:cxn ang="0">
                      <a:pos x="1036" y="52"/>
                    </a:cxn>
                    <a:cxn ang="0">
                      <a:pos x="1245" y="7"/>
                    </a:cxn>
                    <a:cxn ang="0">
                      <a:pos x="1755" y="7"/>
                    </a:cxn>
                  </a:cxnLst>
                  <a:rect l="0" t="0" r="r" b="b"/>
                  <a:pathLst>
                    <a:path w="1755" h="1507">
                      <a:moveTo>
                        <a:pt x="0" y="1507"/>
                      </a:moveTo>
                      <a:cubicBezTo>
                        <a:pt x="88" y="1502"/>
                        <a:pt x="408" y="1507"/>
                        <a:pt x="525" y="1477"/>
                      </a:cubicBezTo>
                      <a:cubicBezTo>
                        <a:pt x="642" y="1447"/>
                        <a:pt x="661" y="1414"/>
                        <a:pt x="705" y="1327"/>
                      </a:cubicBezTo>
                      <a:cubicBezTo>
                        <a:pt x="749" y="1240"/>
                        <a:pt x="764" y="1074"/>
                        <a:pt x="788" y="952"/>
                      </a:cubicBezTo>
                      <a:cubicBezTo>
                        <a:pt x="812" y="830"/>
                        <a:pt x="829" y="712"/>
                        <a:pt x="850" y="592"/>
                      </a:cubicBezTo>
                      <a:cubicBezTo>
                        <a:pt x="871" y="472"/>
                        <a:pt x="881" y="322"/>
                        <a:pt x="912" y="232"/>
                      </a:cubicBezTo>
                      <a:cubicBezTo>
                        <a:pt x="943" y="142"/>
                        <a:pt x="980" y="90"/>
                        <a:pt x="1036" y="52"/>
                      </a:cubicBezTo>
                      <a:cubicBezTo>
                        <a:pt x="1092" y="14"/>
                        <a:pt x="1125" y="14"/>
                        <a:pt x="1245" y="7"/>
                      </a:cubicBezTo>
                      <a:cubicBezTo>
                        <a:pt x="1365" y="0"/>
                        <a:pt x="1649" y="7"/>
                        <a:pt x="1755" y="7"/>
                      </a:cubicBezTo>
                    </a:path>
                  </a:pathLst>
                </a:cu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18"/>
                <p:cNvSpPr>
                  <a:spLocks/>
                </p:cNvSpPr>
                <p:nvPr/>
              </p:nvSpPr>
              <p:spPr bwMode="auto">
                <a:xfrm>
                  <a:off x="2116" y="8795"/>
                  <a:ext cx="1743" cy="1533"/>
                </a:xfrm>
                <a:custGeom>
                  <a:avLst/>
                  <a:gdLst/>
                  <a:ahLst/>
                  <a:cxnLst>
                    <a:cxn ang="0">
                      <a:pos x="1742" y="1533"/>
                    </a:cxn>
                    <a:cxn ang="0">
                      <a:pos x="1217" y="1503"/>
                    </a:cxn>
                    <a:cxn ang="0">
                      <a:pos x="1037" y="1353"/>
                    </a:cxn>
                    <a:cxn ang="0">
                      <a:pos x="954" y="978"/>
                    </a:cxn>
                    <a:cxn ang="0">
                      <a:pos x="892" y="618"/>
                    </a:cxn>
                    <a:cxn ang="0">
                      <a:pos x="830" y="258"/>
                    </a:cxn>
                    <a:cxn ang="0">
                      <a:pos x="706" y="78"/>
                    </a:cxn>
                    <a:cxn ang="0">
                      <a:pos x="495" y="11"/>
                    </a:cxn>
                    <a:cxn ang="0">
                      <a:pos x="0" y="11"/>
                    </a:cxn>
                  </a:cxnLst>
                  <a:rect l="0" t="0" r="r" b="b"/>
                  <a:pathLst>
                    <a:path w="1742" h="1533">
                      <a:moveTo>
                        <a:pt x="1742" y="1533"/>
                      </a:moveTo>
                      <a:cubicBezTo>
                        <a:pt x="1654" y="1528"/>
                        <a:pt x="1334" y="1533"/>
                        <a:pt x="1217" y="1503"/>
                      </a:cubicBezTo>
                      <a:cubicBezTo>
                        <a:pt x="1100" y="1473"/>
                        <a:pt x="1081" y="1440"/>
                        <a:pt x="1037" y="1353"/>
                      </a:cubicBezTo>
                      <a:cubicBezTo>
                        <a:pt x="993" y="1266"/>
                        <a:pt x="978" y="1100"/>
                        <a:pt x="954" y="978"/>
                      </a:cubicBezTo>
                      <a:cubicBezTo>
                        <a:pt x="930" y="856"/>
                        <a:pt x="913" y="738"/>
                        <a:pt x="892" y="618"/>
                      </a:cubicBezTo>
                      <a:cubicBezTo>
                        <a:pt x="871" y="498"/>
                        <a:pt x="861" y="348"/>
                        <a:pt x="830" y="258"/>
                      </a:cubicBezTo>
                      <a:cubicBezTo>
                        <a:pt x="799" y="168"/>
                        <a:pt x="762" y="119"/>
                        <a:pt x="706" y="78"/>
                      </a:cubicBezTo>
                      <a:cubicBezTo>
                        <a:pt x="650" y="37"/>
                        <a:pt x="613" y="22"/>
                        <a:pt x="495" y="11"/>
                      </a:cubicBezTo>
                      <a:cubicBezTo>
                        <a:pt x="377" y="0"/>
                        <a:pt x="103" y="11"/>
                        <a:pt x="0" y="11"/>
                      </a:cubicBezTo>
                    </a:path>
                  </a:pathLst>
                </a:cu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5" name="Freeform 19"/>
              <p:cNvSpPr>
                <a:spLocks/>
              </p:cNvSpPr>
              <p:nvPr/>
            </p:nvSpPr>
            <p:spPr bwMode="auto">
              <a:xfrm>
                <a:off x="4406" y="2758"/>
                <a:ext cx="651" cy="1165"/>
              </a:xfrm>
              <a:custGeom>
                <a:avLst/>
                <a:gdLst/>
                <a:ahLst/>
                <a:cxnLst>
                  <a:cxn ang="0">
                    <a:pos x="0" y="1507"/>
                  </a:cxn>
                  <a:cxn ang="0">
                    <a:pos x="525" y="1477"/>
                  </a:cxn>
                  <a:cxn ang="0">
                    <a:pos x="705" y="1327"/>
                  </a:cxn>
                  <a:cxn ang="0">
                    <a:pos x="788" y="952"/>
                  </a:cxn>
                  <a:cxn ang="0">
                    <a:pos x="850" y="592"/>
                  </a:cxn>
                  <a:cxn ang="0">
                    <a:pos x="912" y="232"/>
                  </a:cxn>
                  <a:cxn ang="0">
                    <a:pos x="1036" y="52"/>
                  </a:cxn>
                  <a:cxn ang="0">
                    <a:pos x="1245" y="7"/>
                  </a:cxn>
                  <a:cxn ang="0">
                    <a:pos x="1755" y="7"/>
                  </a:cxn>
                </a:cxnLst>
                <a:rect l="0" t="0" r="r" b="b"/>
                <a:pathLst>
                  <a:path w="1755" h="1507">
                    <a:moveTo>
                      <a:pt x="0" y="1507"/>
                    </a:moveTo>
                    <a:cubicBezTo>
                      <a:pt x="88" y="1502"/>
                      <a:pt x="408" y="1507"/>
                      <a:pt x="525" y="1477"/>
                    </a:cubicBezTo>
                    <a:cubicBezTo>
                      <a:pt x="642" y="1447"/>
                      <a:pt x="661" y="1414"/>
                      <a:pt x="705" y="1327"/>
                    </a:cubicBezTo>
                    <a:cubicBezTo>
                      <a:pt x="749" y="1240"/>
                      <a:pt x="764" y="1074"/>
                      <a:pt x="788" y="952"/>
                    </a:cubicBezTo>
                    <a:cubicBezTo>
                      <a:pt x="812" y="830"/>
                      <a:pt x="829" y="712"/>
                      <a:pt x="850" y="592"/>
                    </a:cubicBezTo>
                    <a:cubicBezTo>
                      <a:pt x="871" y="472"/>
                      <a:pt x="881" y="322"/>
                      <a:pt x="912" y="232"/>
                    </a:cubicBezTo>
                    <a:cubicBezTo>
                      <a:pt x="943" y="142"/>
                      <a:pt x="980" y="90"/>
                      <a:pt x="1036" y="52"/>
                    </a:cubicBezTo>
                    <a:cubicBezTo>
                      <a:pt x="1092" y="14"/>
                      <a:pt x="1125" y="14"/>
                      <a:pt x="1245" y="7"/>
                    </a:cubicBezTo>
                    <a:cubicBezTo>
                      <a:pt x="1365" y="0"/>
                      <a:pt x="1649" y="7"/>
                      <a:pt x="1755" y="7"/>
                    </a:cubicBezTo>
                  </a:path>
                </a:pathLst>
              </a:cu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0"/>
              <p:cNvSpPr>
                <a:spLocks/>
              </p:cNvSpPr>
              <p:nvPr/>
            </p:nvSpPr>
            <p:spPr bwMode="auto">
              <a:xfrm>
                <a:off x="5030" y="2755"/>
                <a:ext cx="1102" cy="1195"/>
              </a:xfrm>
              <a:custGeom>
                <a:avLst/>
                <a:gdLst/>
                <a:ahLst/>
                <a:cxnLst>
                  <a:cxn ang="0">
                    <a:pos x="1102" y="1190"/>
                  </a:cxn>
                  <a:cxn ang="0">
                    <a:pos x="667" y="1190"/>
                  </a:cxn>
                  <a:cxn ang="0">
                    <a:pos x="452" y="1162"/>
                  </a:cxn>
                  <a:cxn ang="0">
                    <a:pos x="385" y="1046"/>
                  </a:cxn>
                  <a:cxn ang="0">
                    <a:pos x="354" y="756"/>
                  </a:cxn>
                  <a:cxn ang="0">
                    <a:pos x="331" y="478"/>
                  </a:cxn>
                  <a:cxn ang="0">
                    <a:pos x="308" y="199"/>
                  </a:cxn>
                  <a:cxn ang="0">
                    <a:pos x="262" y="60"/>
                  </a:cxn>
                  <a:cxn ang="0">
                    <a:pos x="184" y="9"/>
                  </a:cxn>
                  <a:cxn ang="0">
                    <a:pos x="0" y="9"/>
                  </a:cxn>
                </a:cxnLst>
                <a:rect l="0" t="0" r="r" b="b"/>
                <a:pathLst>
                  <a:path w="1102" h="1195">
                    <a:moveTo>
                      <a:pt x="1102" y="1190"/>
                    </a:moveTo>
                    <a:cubicBezTo>
                      <a:pt x="1030" y="1192"/>
                      <a:pt x="775" y="1195"/>
                      <a:pt x="667" y="1190"/>
                    </a:cubicBezTo>
                    <a:cubicBezTo>
                      <a:pt x="559" y="1185"/>
                      <a:pt x="499" y="1186"/>
                      <a:pt x="452" y="1162"/>
                    </a:cubicBezTo>
                    <a:cubicBezTo>
                      <a:pt x="405" y="1138"/>
                      <a:pt x="401" y="1113"/>
                      <a:pt x="385" y="1046"/>
                    </a:cubicBezTo>
                    <a:cubicBezTo>
                      <a:pt x="369" y="979"/>
                      <a:pt x="363" y="850"/>
                      <a:pt x="354" y="756"/>
                    </a:cubicBezTo>
                    <a:cubicBezTo>
                      <a:pt x="345" y="662"/>
                      <a:pt x="339" y="570"/>
                      <a:pt x="331" y="478"/>
                    </a:cubicBezTo>
                    <a:cubicBezTo>
                      <a:pt x="324" y="385"/>
                      <a:pt x="320" y="269"/>
                      <a:pt x="308" y="199"/>
                    </a:cubicBezTo>
                    <a:cubicBezTo>
                      <a:pt x="297" y="130"/>
                      <a:pt x="283" y="92"/>
                      <a:pt x="262" y="60"/>
                    </a:cubicBezTo>
                    <a:cubicBezTo>
                      <a:pt x="241" y="29"/>
                      <a:pt x="228" y="17"/>
                      <a:pt x="184" y="9"/>
                    </a:cubicBezTo>
                    <a:cubicBezTo>
                      <a:pt x="140" y="0"/>
                      <a:pt x="38" y="9"/>
                      <a:pt x="0" y="9"/>
                    </a:cubicBezTo>
                  </a:path>
                </a:pathLst>
              </a:cu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1"/>
              <p:cNvSpPr>
                <a:spLocks/>
              </p:cNvSpPr>
              <p:nvPr/>
            </p:nvSpPr>
            <p:spPr bwMode="auto">
              <a:xfrm>
                <a:off x="6106" y="2758"/>
                <a:ext cx="869" cy="1182"/>
              </a:xfrm>
              <a:custGeom>
                <a:avLst/>
                <a:gdLst/>
                <a:ahLst/>
                <a:cxnLst>
                  <a:cxn ang="0">
                    <a:pos x="0" y="1526"/>
                  </a:cxn>
                  <a:cxn ang="0">
                    <a:pos x="480" y="1496"/>
                  </a:cxn>
                  <a:cxn ang="0">
                    <a:pos x="699" y="1327"/>
                  </a:cxn>
                  <a:cxn ang="0">
                    <a:pos x="782" y="952"/>
                  </a:cxn>
                  <a:cxn ang="0">
                    <a:pos x="844" y="592"/>
                  </a:cxn>
                  <a:cxn ang="0">
                    <a:pos x="906" y="232"/>
                  </a:cxn>
                  <a:cxn ang="0">
                    <a:pos x="1030" y="52"/>
                  </a:cxn>
                  <a:cxn ang="0">
                    <a:pos x="1239" y="7"/>
                  </a:cxn>
                  <a:cxn ang="0">
                    <a:pos x="1749" y="7"/>
                  </a:cxn>
                </a:cxnLst>
                <a:rect l="0" t="0" r="r" b="b"/>
                <a:pathLst>
                  <a:path w="1749" h="1529">
                    <a:moveTo>
                      <a:pt x="0" y="1526"/>
                    </a:moveTo>
                    <a:cubicBezTo>
                      <a:pt x="80" y="1521"/>
                      <a:pt x="364" y="1529"/>
                      <a:pt x="480" y="1496"/>
                    </a:cubicBezTo>
                    <a:cubicBezTo>
                      <a:pt x="596" y="1463"/>
                      <a:pt x="649" y="1418"/>
                      <a:pt x="699" y="1327"/>
                    </a:cubicBezTo>
                    <a:cubicBezTo>
                      <a:pt x="749" y="1236"/>
                      <a:pt x="758" y="1074"/>
                      <a:pt x="782" y="952"/>
                    </a:cubicBezTo>
                    <a:cubicBezTo>
                      <a:pt x="806" y="830"/>
                      <a:pt x="823" y="712"/>
                      <a:pt x="844" y="592"/>
                    </a:cubicBezTo>
                    <a:cubicBezTo>
                      <a:pt x="865" y="472"/>
                      <a:pt x="875" y="322"/>
                      <a:pt x="906" y="232"/>
                    </a:cubicBezTo>
                    <a:cubicBezTo>
                      <a:pt x="937" y="142"/>
                      <a:pt x="974" y="90"/>
                      <a:pt x="1030" y="52"/>
                    </a:cubicBezTo>
                    <a:cubicBezTo>
                      <a:pt x="1086" y="14"/>
                      <a:pt x="1119" y="14"/>
                      <a:pt x="1239" y="7"/>
                    </a:cubicBezTo>
                    <a:cubicBezTo>
                      <a:pt x="1359" y="0"/>
                      <a:pt x="1643" y="7"/>
                      <a:pt x="1749" y="7"/>
                    </a:cubicBezTo>
                  </a:path>
                </a:pathLst>
              </a:cu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2"/>
              <p:cNvSpPr>
                <a:spLocks/>
              </p:cNvSpPr>
              <p:nvPr/>
            </p:nvSpPr>
            <p:spPr bwMode="auto">
              <a:xfrm>
                <a:off x="6931" y="2755"/>
                <a:ext cx="1814" cy="1195"/>
              </a:xfrm>
              <a:custGeom>
                <a:avLst/>
                <a:gdLst/>
                <a:ahLst/>
                <a:cxnLst>
                  <a:cxn ang="0">
                    <a:pos x="1814" y="1190"/>
                  </a:cxn>
                  <a:cxn ang="0">
                    <a:pos x="854" y="1190"/>
                  </a:cxn>
                  <a:cxn ang="0">
                    <a:pos x="604" y="1162"/>
                  </a:cxn>
                  <a:cxn ang="0">
                    <a:pos x="515" y="1046"/>
                  </a:cxn>
                  <a:cxn ang="0">
                    <a:pos x="474" y="756"/>
                  </a:cxn>
                  <a:cxn ang="0">
                    <a:pos x="443" y="478"/>
                  </a:cxn>
                  <a:cxn ang="0">
                    <a:pos x="412" y="199"/>
                  </a:cxn>
                  <a:cxn ang="0">
                    <a:pos x="351" y="60"/>
                  </a:cxn>
                  <a:cxn ang="0">
                    <a:pos x="246" y="9"/>
                  </a:cxn>
                  <a:cxn ang="0">
                    <a:pos x="0" y="9"/>
                  </a:cxn>
                </a:cxnLst>
                <a:rect l="0" t="0" r="r" b="b"/>
                <a:pathLst>
                  <a:path w="1814" h="1195">
                    <a:moveTo>
                      <a:pt x="1814" y="1190"/>
                    </a:moveTo>
                    <a:cubicBezTo>
                      <a:pt x="1652" y="1190"/>
                      <a:pt x="1056" y="1195"/>
                      <a:pt x="854" y="1190"/>
                    </a:cubicBezTo>
                    <a:cubicBezTo>
                      <a:pt x="652" y="1185"/>
                      <a:pt x="661" y="1186"/>
                      <a:pt x="604" y="1162"/>
                    </a:cubicBezTo>
                    <a:cubicBezTo>
                      <a:pt x="547" y="1138"/>
                      <a:pt x="537" y="1113"/>
                      <a:pt x="515" y="1046"/>
                    </a:cubicBezTo>
                    <a:cubicBezTo>
                      <a:pt x="493" y="979"/>
                      <a:pt x="486" y="850"/>
                      <a:pt x="474" y="756"/>
                    </a:cubicBezTo>
                    <a:cubicBezTo>
                      <a:pt x="462" y="662"/>
                      <a:pt x="453" y="570"/>
                      <a:pt x="443" y="478"/>
                    </a:cubicBezTo>
                    <a:cubicBezTo>
                      <a:pt x="433" y="385"/>
                      <a:pt x="428" y="269"/>
                      <a:pt x="412" y="199"/>
                    </a:cubicBezTo>
                    <a:cubicBezTo>
                      <a:pt x="397" y="130"/>
                      <a:pt x="378" y="92"/>
                      <a:pt x="351" y="60"/>
                    </a:cubicBezTo>
                    <a:cubicBezTo>
                      <a:pt x="323" y="29"/>
                      <a:pt x="304" y="17"/>
                      <a:pt x="246" y="9"/>
                    </a:cubicBezTo>
                    <a:cubicBezTo>
                      <a:pt x="187" y="0"/>
                      <a:pt x="51" y="9"/>
                      <a:pt x="0" y="9"/>
                    </a:cubicBezTo>
                  </a:path>
                </a:pathLst>
              </a:cu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29" name="Group 23"/>
              <p:cNvGrpSpPr>
                <a:grpSpLocks/>
              </p:cNvGrpSpPr>
              <p:nvPr/>
            </p:nvGrpSpPr>
            <p:grpSpPr bwMode="auto">
              <a:xfrm>
                <a:off x="8722" y="2775"/>
                <a:ext cx="1986" cy="1185"/>
                <a:chOff x="604" y="8788"/>
                <a:chExt cx="3481" cy="1532"/>
              </a:xfrm>
            </p:grpSpPr>
            <p:sp>
              <p:nvSpPr>
                <p:cNvPr id="30" name="Freeform 24"/>
                <p:cNvSpPr>
                  <a:spLocks/>
                </p:cNvSpPr>
                <p:nvPr/>
              </p:nvSpPr>
              <p:spPr bwMode="auto">
                <a:xfrm>
                  <a:off x="604" y="8793"/>
                  <a:ext cx="1755" cy="1506"/>
                </a:xfrm>
                <a:custGeom>
                  <a:avLst/>
                  <a:gdLst/>
                  <a:ahLst/>
                  <a:cxnLst>
                    <a:cxn ang="0">
                      <a:pos x="0" y="1507"/>
                    </a:cxn>
                    <a:cxn ang="0">
                      <a:pos x="525" y="1477"/>
                    </a:cxn>
                    <a:cxn ang="0">
                      <a:pos x="705" y="1327"/>
                    </a:cxn>
                    <a:cxn ang="0">
                      <a:pos x="788" y="952"/>
                    </a:cxn>
                    <a:cxn ang="0">
                      <a:pos x="850" y="592"/>
                    </a:cxn>
                    <a:cxn ang="0">
                      <a:pos x="912" y="232"/>
                    </a:cxn>
                    <a:cxn ang="0">
                      <a:pos x="1036" y="52"/>
                    </a:cxn>
                    <a:cxn ang="0">
                      <a:pos x="1245" y="7"/>
                    </a:cxn>
                    <a:cxn ang="0">
                      <a:pos x="1755" y="7"/>
                    </a:cxn>
                  </a:cxnLst>
                  <a:rect l="0" t="0" r="r" b="b"/>
                  <a:pathLst>
                    <a:path w="1755" h="1507">
                      <a:moveTo>
                        <a:pt x="0" y="1507"/>
                      </a:moveTo>
                      <a:cubicBezTo>
                        <a:pt x="88" y="1502"/>
                        <a:pt x="408" y="1507"/>
                        <a:pt x="525" y="1477"/>
                      </a:cubicBezTo>
                      <a:cubicBezTo>
                        <a:pt x="642" y="1447"/>
                        <a:pt x="661" y="1414"/>
                        <a:pt x="705" y="1327"/>
                      </a:cubicBezTo>
                      <a:cubicBezTo>
                        <a:pt x="749" y="1240"/>
                        <a:pt x="764" y="1074"/>
                        <a:pt x="788" y="952"/>
                      </a:cubicBezTo>
                      <a:cubicBezTo>
                        <a:pt x="812" y="830"/>
                        <a:pt x="829" y="712"/>
                        <a:pt x="850" y="592"/>
                      </a:cubicBezTo>
                      <a:cubicBezTo>
                        <a:pt x="871" y="472"/>
                        <a:pt x="881" y="322"/>
                        <a:pt x="912" y="232"/>
                      </a:cubicBezTo>
                      <a:cubicBezTo>
                        <a:pt x="943" y="142"/>
                        <a:pt x="980" y="90"/>
                        <a:pt x="1036" y="52"/>
                      </a:cubicBezTo>
                      <a:cubicBezTo>
                        <a:pt x="1092" y="14"/>
                        <a:pt x="1125" y="14"/>
                        <a:pt x="1245" y="7"/>
                      </a:cubicBezTo>
                      <a:cubicBezTo>
                        <a:pt x="1365" y="0"/>
                        <a:pt x="1649" y="7"/>
                        <a:pt x="1755" y="7"/>
                      </a:cubicBezTo>
                    </a:path>
                  </a:pathLst>
                </a:cu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25"/>
                <p:cNvSpPr>
                  <a:spLocks/>
                </p:cNvSpPr>
                <p:nvPr/>
              </p:nvSpPr>
              <p:spPr bwMode="auto">
                <a:xfrm>
                  <a:off x="2342" y="8788"/>
                  <a:ext cx="1743" cy="1532"/>
                </a:xfrm>
                <a:custGeom>
                  <a:avLst/>
                  <a:gdLst/>
                  <a:ahLst/>
                  <a:cxnLst>
                    <a:cxn ang="0">
                      <a:pos x="1742" y="1533"/>
                    </a:cxn>
                    <a:cxn ang="0">
                      <a:pos x="1217" y="1503"/>
                    </a:cxn>
                    <a:cxn ang="0">
                      <a:pos x="1037" y="1353"/>
                    </a:cxn>
                    <a:cxn ang="0">
                      <a:pos x="954" y="978"/>
                    </a:cxn>
                    <a:cxn ang="0">
                      <a:pos x="892" y="618"/>
                    </a:cxn>
                    <a:cxn ang="0">
                      <a:pos x="830" y="258"/>
                    </a:cxn>
                    <a:cxn ang="0">
                      <a:pos x="706" y="78"/>
                    </a:cxn>
                    <a:cxn ang="0">
                      <a:pos x="495" y="11"/>
                    </a:cxn>
                    <a:cxn ang="0">
                      <a:pos x="0" y="11"/>
                    </a:cxn>
                  </a:cxnLst>
                  <a:rect l="0" t="0" r="r" b="b"/>
                  <a:pathLst>
                    <a:path w="1742" h="1533">
                      <a:moveTo>
                        <a:pt x="1742" y="1533"/>
                      </a:moveTo>
                      <a:cubicBezTo>
                        <a:pt x="1654" y="1528"/>
                        <a:pt x="1334" y="1533"/>
                        <a:pt x="1217" y="1503"/>
                      </a:cubicBezTo>
                      <a:cubicBezTo>
                        <a:pt x="1100" y="1473"/>
                        <a:pt x="1081" y="1440"/>
                        <a:pt x="1037" y="1353"/>
                      </a:cubicBezTo>
                      <a:cubicBezTo>
                        <a:pt x="993" y="1266"/>
                        <a:pt x="978" y="1100"/>
                        <a:pt x="954" y="978"/>
                      </a:cubicBezTo>
                      <a:cubicBezTo>
                        <a:pt x="930" y="856"/>
                        <a:pt x="913" y="738"/>
                        <a:pt x="892" y="618"/>
                      </a:cubicBezTo>
                      <a:cubicBezTo>
                        <a:pt x="871" y="498"/>
                        <a:pt x="861" y="348"/>
                        <a:pt x="830" y="258"/>
                      </a:cubicBezTo>
                      <a:cubicBezTo>
                        <a:pt x="799" y="168"/>
                        <a:pt x="762" y="119"/>
                        <a:pt x="706" y="78"/>
                      </a:cubicBezTo>
                      <a:cubicBezTo>
                        <a:pt x="650" y="37"/>
                        <a:pt x="613" y="22"/>
                        <a:pt x="495" y="11"/>
                      </a:cubicBezTo>
                      <a:cubicBezTo>
                        <a:pt x="377" y="0"/>
                        <a:pt x="103" y="11"/>
                        <a:pt x="0" y="11"/>
                      </a:cubicBezTo>
                    </a:path>
                  </a:pathLst>
                </a:cu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16" name="Line 27"/>
            <p:cNvSpPr>
              <a:spLocks noChangeShapeType="1"/>
            </p:cNvSpPr>
            <p:nvPr/>
          </p:nvSpPr>
          <p:spPr bwMode="auto">
            <a:xfrm>
              <a:off x="3959" y="13305"/>
              <a:ext cx="310" cy="0"/>
            </a:xfrm>
            <a:prstGeom prst="line">
              <a:avLst/>
            </a:prstGeom>
            <a:noFill/>
            <a:ln w="12700">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7" name="Line 28"/>
            <p:cNvSpPr>
              <a:spLocks noChangeShapeType="1"/>
            </p:cNvSpPr>
            <p:nvPr/>
          </p:nvSpPr>
          <p:spPr bwMode="auto">
            <a:xfrm>
              <a:off x="4905" y="13320"/>
              <a:ext cx="310" cy="0"/>
            </a:xfrm>
            <a:prstGeom prst="line">
              <a:avLst/>
            </a:prstGeom>
            <a:noFill/>
            <a:ln w="12700">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8" name="Line 29"/>
            <p:cNvSpPr>
              <a:spLocks noChangeShapeType="1"/>
            </p:cNvSpPr>
            <p:nvPr/>
          </p:nvSpPr>
          <p:spPr bwMode="auto">
            <a:xfrm>
              <a:off x="6309" y="13320"/>
              <a:ext cx="310" cy="0"/>
            </a:xfrm>
            <a:prstGeom prst="line">
              <a:avLst/>
            </a:prstGeom>
            <a:noFill/>
            <a:ln w="12700">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9" name="Line 30"/>
            <p:cNvSpPr>
              <a:spLocks noChangeShapeType="1"/>
            </p:cNvSpPr>
            <p:nvPr/>
          </p:nvSpPr>
          <p:spPr bwMode="auto">
            <a:xfrm>
              <a:off x="8273" y="13320"/>
              <a:ext cx="310" cy="0"/>
            </a:xfrm>
            <a:prstGeom prst="line">
              <a:avLst/>
            </a:prstGeom>
            <a:noFill/>
            <a:ln w="12700">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20" name="Line 31"/>
            <p:cNvSpPr>
              <a:spLocks noChangeShapeType="1"/>
            </p:cNvSpPr>
            <p:nvPr/>
          </p:nvSpPr>
          <p:spPr bwMode="auto">
            <a:xfrm flipH="1">
              <a:off x="4431" y="13320"/>
              <a:ext cx="310" cy="0"/>
            </a:xfrm>
            <a:prstGeom prst="line">
              <a:avLst/>
            </a:prstGeom>
            <a:noFill/>
            <a:ln w="12700">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21" name="Line 32"/>
            <p:cNvSpPr>
              <a:spLocks noChangeShapeType="1"/>
            </p:cNvSpPr>
            <p:nvPr/>
          </p:nvSpPr>
          <p:spPr bwMode="auto">
            <a:xfrm flipH="1">
              <a:off x="3205" y="13320"/>
              <a:ext cx="310" cy="0"/>
            </a:xfrm>
            <a:prstGeom prst="line">
              <a:avLst/>
            </a:prstGeom>
            <a:noFill/>
            <a:ln w="12700">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22" name="Line 33"/>
            <p:cNvSpPr>
              <a:spLocks noChangeShapeType="1"/>
            </p:cNvSpPr>
            <p:nvPr/>
          </p:nvSpPr>
          <p:spPr bwMode="auto">
            <a:xfrm flipH="1">
              <a:off x="5715" y="13320"/>
              <a:ext cx="310" cy="0"/>
            </a:xfrm>
            <a:prstGeom prst="line">
              <a:avLst/>
            </a:prstGeom>
            <a:noFill/>
            <a:ln w="12700">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23" name="Line 34"/>
            <p:cNvSpPr>
              <a:spLocks noChangeShapeType="1"/>
            </p:cNvSpPr>
            <p:nvPr/>
          </p:nvSpPr>
          <p:spPr bwMode="auto">
            <a:xfrm flipH="1">
              <a:off x="7542" y="13320"/>
              <a:ext cx="310" cy="0"/>
            </a:xfrm>
            <a:prstGeom prst="line">
              <a:avLst/>
            </a:prstGeom>
            <a:noFill/>
            <a:ln w="12700">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sp>
        <p:nvSpPr>
          <p:cNvPr id="14" name="TextBox 13"/>
          <p:cNvSpPr txBox="1"/>
          <p:nvPr/>
        </p:nvSpPr>
        <p:spPr>
          <a:xfrm>
            <a:off x="304800" y="685800"/>
            <a:ext cx="8458200" cy="707886"/>
          </a:xfrm>
          <a:prstGeom prst="rect">
            <a:avLst/>
          </a:prstGeom>
          <a:noFill/>
        </p:spPr>
        <p:txBody>
          <a:bodyPr wrap="square" rtlCol="0">
            <a:spAutoFit/>
          </a:bodyPr>
          <a:lstStyle/>
          <a:p>
            <a:r>
              <a:rPr lang="en-US" dirty="0" smtClean="0">
                <a:solidFill>
                  <a:srgbClr val="0000FF"/>
                </a:solidFill>
              </a:rPr>
              <a:t>Back to the question whether initial patterns of alternating up and down-state domains can persist in time:</a:t>
            </a:r>
          </a:p>
        </p:txBody>
      </p:sp>
      <p:sp>
        <p:nvSpPr>
          <p:cNvPr id="53" name="TextBox 52"/>
          <p:cNvSpPr txBox="1"/>
          <p:nvPr/>
        </p:nvSpPr>
        <p:spPr>
          <a:xfrm>
            <a:off x="228600" y="4191000"/>
            <a:ext cx="8305800" cy="400110"/>
          </a:xfrm>
          <a:prstGeom prst="rect">
            <a:avLst/>
          </a:prstGeom>
          <a:noFill/>
        </p:spPr>
        <p:txBody>
          <a:bodyPr wrap="square" rtlCol="0">
            <a:spAutoFit/>
          </a:bodyPr>
          <a:lstStyle/>
          <a:p>
            <a:r>
              <a:rPr lang="en-US" dirty="0" smtClean="0"/>
              <a:t>Front interactions can be attractive or repulsive (or both). </a:t>
            </a:r>
            <a:endParaRPr lang="en-US" dirty="0"/>
          </a:p>
        </p:txBody>
      </p:sp>
      <p:sp>
        <p:nvSpPr>
          <p:cNvPr id="54" name="Rectangle 53"/>
          <p:cNvSpPr/>
          <p:nvPr/>
        </p:nvSpPr>
        <p:spPr>
          <a:xfrm>
            <a:off x="228600" y="3175337"/>
            <a:ext cx="8305800" cy="1015663"/>
          </a:xfrm>
          <a:prstGeom prst="rect">
            <a:avLst/>
          </a:prstGeom>
        </p:spPr>
        <p:txBody>
          <a:bodyPr wrap="square">
            <a:spAutoFit/>
          </a:bodyPr>
          <a:lstStyle/>
          <a:p>
            <a:r>
              <a:rPr lang="en-US" dirty="0" smtClean="0"/>
              <a:t>The single front analysis can tell us what will happen at early times when the front are still far apart and do not “feel” one another. As the fronts get closer </a:t>
            </a:r>
            <a:r>
              <a:rPr lang="en-US" dirty="0" smtClean="0">
                <a:solidFill>
                  <a:srgbClr val="C00000"/>
                </a:solidFill>
              </a:rPr>
              <a:t>front interactions </a:t>
            </a:r>
            <a:r>
              <a:rPr lang="en-US" dirty="0" smtClean="0"/>
              <a:t>become significant.</a:t>
            </a:r>
            <a:endParaRPr lang="en-US" dirty="0"/>
          </a:p>
        </p:txBody>
      </p:sp>
      <p:graphicFrame>
        <p:nvGraphicFramePr>
          <p:cNvPr id="106" name="Object 12"/>
          <p:cNvGraphicFramePr>
            <a:graphicFrameLocks noChangeAspect="1"/>
          </p:cNvGraphicFramePr>
          <p:nvPr/>
        </p:nvGraphicFramePr>
        <p:xfrm>
          <a:off x="1528763" y="1634707"/>
          <a:ext cx="1519237" cy="346493"/>
        </p:xfrm>
        <a:graphic>
          <a:graphicData uri="http://schemas.openxmlformats.org/presentationml/2006/ole">
            <mc:AlternateContent xmlns:mc="http://schemas.openxmlformats.org/markup-compatibility/2006">
              <mc:Choice xmlns:v="urn:schemas-microsoft-com:vml" Requires="v">
                <p:oleObj spid="_x0000_s519769" name="משוואה" r:id="rId5" imgW="901440" imgH="215640" progId="Equation.3">
                  <p:embed/>
                </p:oleObj>
              </mc:Choice>
              <mc:Fallback>
                <p:oleObj name="משוואה" r:id="rId5" imgW="901440" imgH="215640" progId="Equation.3">
                  <p:embed/>
                  <p:pic>
                    <p:nvPicPr>
                      <p:cNvPr id="0"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8763" y="1634707"/>
                        <a:ext cx="1519237" cy="3464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0802" name="Object 2"/>
          <p:cNvGraphicFramePr>
            <a:graphicFrameLocks noChangeAspect="1"/>
          </p:cNvGraphicFramePr>
          <p:nvPr/>
        </p:nvGraphicFramePr>
        <p:xfrm>
          <a:off x="5643563" y="1635125"/>
          <a:ext cx="1519237" cy="346075"/>
        </p:xfrm>
        <a:graphic>
          <a:graphicData uri="http://schemas.openxmlformats.org/presentationml/2006/ole">
            <mc:AlternateContent xmlns:mc="http://schemas.openxmlformats.org/markup-compatibility/2006">
              <mc:Choice xmlns:v="urn:schemas-microsoft-com:vml" Requires="v">
                <p:oleObj spid="_x0000_s519770" name="משוואה" r:id="rId7" imgW="901440" imgH="215640" progId="Equation.3">
                  <p:embed/>
                </p:oleObj>
              </mc:Choice>
              <mc:Fallback>
                <p:oleObj name="משוואה" r:id="rId7" imgW="901440" imgH="215640" progId="Equation.3">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3563" y="1635125"/>
                        <a:ext cx="1519237" cy="346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7" name="Object 12"/>
          <p:cNvGraphicFramePr>
            <a:graphicFrameLocks noChangeAspect="1"/>
          </p:cNvGraphicFramePr>
          <p:nvPr/>
        </p:nvGraphicFramePr>
        <p:xfrm>
          <a:off x="5763476" y="1981200"/>
          <a:ext cx="344099" cy="399325"/>
        </p:xfrm>
        <a:graphic>
          <a:graphicData uri="http://schemas.openxmlformats.org/presentationml/2006/ole">
            <mc:AlternateContent xmlns:mc="http://schemas.openxmlformats.org/markup-compatibility/2006">
              <mc:Choice xmlns:v="urn:schemas-microsoft-com:vml" Requires="v">
                <p:oleObj spid="_x0000_s519771" name="משוואה" r:id="rId9" imgW="177480" imgH="215640" progId="Equation.3">
                  <p:embed/>
                </p:oleObj>
              </mc:Choice>
              <mc:Fallback>
                <p:oleObj name="משוואה" r:id="rId9" imgW="177480" imgH="215640" progId="Equation.3">
                  <p:embed/>
                  <p:pic>
                    <p:nvPicPr>
                      <p:cNvPr id="0"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63476" y="1981200"/>
                        <a:ext cx="344099" cy="399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8" name="Object 12"/>
          <p:cNvGraphicFramePr>
            <a:graphicFrameLocks noChangeAspect="1"/>
          </p:cNvGraphicFramePr>
          <p:nvPr/>
        </p:nvGraphicFramePr>
        <p:xfrm>
          <a:off x="6137475" y="2607200"/>
          <a:ext cx="344099" cy="399325"/>
        </p:xfrm>
        <a:graphic>
          <a:graphicData uri="http://schemas.openxmlformats.org/presentationml/2006/ole">
            <mc:AlternateContent xmlns:mc="http://schemas.openxmlformats.org/markup-compatibility/2006">
              <mc:Choice xmlns:v="urn:schemas-microsoft-com:vml" Requires="v">
                <p:oleObj spid="_x0000_s519772" name="משוואה" r:id="rId11" imgW="177480" imgH="215640" progId="Equation.3">
                  <p:embed/>
                </p:oleObj>
              </mc:Choice>
              <mc:Fallback>
                <p:oleObj name="משוואה" r:id="rId11" imgW="177480" imgH="215640" progId="Equation.3">
                  <p:embed/>
                  <p:pic>
                    <p:nvPicPr>
                      <p:cNvPr id="0"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37475" y="2607200"/>
                        <a:ext cx="344099" cy="399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0805" name="Object 5"/>
          <p:cNvGraphicFramePr>
            <a:graphicFrameLocks noChangeAspect="1"/>
          </p:cNvGraphicFramePr>
          <p:nvPr/>
        </p:nvGraphicFramePr>
        <p:xfrm>
          <a:off x="1565475" y="1981200"/>
          <a:ext cx="342900" cy="400050"/>
        </p:xfrm>
        <a:graphic>
          <a:graphicData uri="http://schemas.openxmlformats.org/presentationml/2006/ole">
            <mc:AlternateContent xmlns:mc="http://schemas.openxmlformats.org/markup-compatibility/2006">
              <mc:Choice xmlns:v="urn:schemas-microsoft-com:vml" Requires="v">
                <p:oleObj spid="_x0000_s519773" name="משוואה" r:id="rId13" imgW="177480" imgH="215640" progId="Equation.3">
                  <p:embed/>
                </p:oleObj>
              </mc:Choice>
              <mc:Fallback>
                <p:oleObj name="משוואה" r:id="rId13" imgW="177480" imgH="215640" progId="Equation.3">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65475" y="1981200"/>
                        <a:ext cx="342900" cy="400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0806" name="Object 6"/>
          <p:cNvGraphicFramePr>
            <a:graphicFrameLocks noChangeAspect="1"/>
          </p:cNvGraphicFramePr>
          <p:nvPr/>
        </p:nvGraphicFramePr>
        <p:xfrm>
          <a:off x="1938537" y="2606675"/>
          <a:ext cx="344488" cy="400050"/>
        </p:xfrm>
        <a:graphic>
          <a:graphicData uri="http://schemas.openxmlformats.org/presentationml/2006/ole">
            <mc:AlternateContent xmlns:mc="http://schemas.openxmlformats.org/markup-compatibility/2006">
              <mc:Choice xmlns:v="urn:schemas-microsoft-com:vml" Requires="v">
                <p:oleObj spid="_x0000_s519774" name="משוואה" r:id="rId14" imgW="177480" imgH="215640" progId="Equation.3">
                  <p:embed/>
                </p:oleObj>
              </mc:Choice>
              <mc:Fallback>
                <p:oleObj name="משוואה" r:id="rId14" imgW="177480" imgH="215640" progId="Equation.3">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38537" y="2606675"/>
                        <a:ext cx="344488" cy="400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18" name="Group 117"/>
          <p:cNvGrpSpPr/>
          <p:nvPr/>
        </p:nvGrpSpPr>
        <p:grpSpPr>
          <a:xfrm>
            <a:off x="228600" y="4629090"/>
            <a:ext cx="8305800" cy="2076510"/>
            <a:chOff x="228600" y="4495800"/>
            <a:chExt cx="8305800" cy="2076510"/>
          </a:xfrm>
        </p:grpSpPr>
        <p:sp>
          <p:nvSpPr>
            <p:cNvPr id="105" name="TextBox 104"/>
            <p:cNvSpPr txBox="1"/>
            <p:nvPr/>
          </p:nvSpPr>
          <p:spPr>
            <a:xfrm>
              <a:off x="228600" y="6172200"/>
              <a:ext cx="8305800" cy="400110"/>
            </a:xfrm>
            <a:prstGeom prst="rect">
              <a:avLst/>
            </a:prstGeom>
            <a:noFill/>
          </p:spPr>
          <p:txBody>
            <a:bodyPr wrap="square" rtlCol="0">
              <a:spAutoFit/>
            </a:bodyPr>
            <a:lstStyle/>
            <a:p>
              <a:r>
                <a:rPr lang="en-US" dirty="0" smtClean="0">
                  <a:solidFill>
                    <a:srgbClr val="C00000"/>
                  </a:solidFill>
                </a:rPr>
                <a:t>Will result in the convergence to a uniform up state or down state</a:t>
              </a:r>
              <a:endParaRPr lang="en-US" dirty="0">
                <a:solidFill>
                  <a:srgbClr val="C00000"/>
                </a:solidFill>
              </a:endParaRPr>
            </a:p>
          </p:txBody>
        </p:sp>
        <p:grpSp>
          <p:nvGrpSpPr>
            <p:cNvPr id="117" name="Group 116"/>
            <p:cNvGrpSpPr/>
            <p:nvPr/>
          </p:nvGrpSpPr>
          <p:grpSpPr>
            <a:xfrm>
              <a:off x="228600" y="4495800"/>
              <a:ext cx="8305800" cy="1543110"/>
              <a:chOff x="228600" y="4495800"/>
              <a:chExt cx="8305800" cy="1543110"/>
            </a:xfrm>
          </p:grpSpPr>
          <p:sp>
            <p:nvSpPr>
              <p:cNvPr id="55" name="TextBox 54"/>
              <p:cNvSpPr txBox="1"/>
              <p:nvPr/>
            </p:nvSpPr>
            <p:spPr>
              <a:xfrm>
                <a:off x="228600" y="4495800"/>
                <a:ext cx="8305800" cy="400110"/>
              </a:xfrm>
              <a:prstGeom prst="rect">
                <a:avLst/>
              </a:prstGeom>
              <a:noFill/>
            </p:spPr>
            <p:txBody>
              <a:bodyPr wrap="square" rtlCol="0">
                <a:spAutoFit/>
              </a:bodyPr>
              <a:lstStyle/>
              <a:p>
                <a:r>
                  <a:rPr lang="en-US" dirty="0" smtClean="0">
                    <a:solidFill>
                      <a:srgbClr val="0000FF"/>
                    </a:solidFill>
                  </a:rPr>
                  <a:t>Attractive interactions:</a:t>
                </a:r>
                <a:endParaRPr lang="en-US" dirty="0">
                  <a:solidFill>
                    <a:srgbClr val="0000FF"/>
                  </a:solidFill>
                </a:endParaRPr>
              </a:p>
            </p:txBody>
          </p:sp>
          <p:grpSp>
            <p:nvGrpSpPr>
              <p:cNvPr id="116" name="Group 115"/>
              <p:cNvGrpSpPr/>
              <p:nvPr/>
            </p:nvGrpSpPr>
            <p:grpSpPr>
              <a:xfrm>
                <a:off x="762000" y="5140576"/>
                <a:ext cx="7239000" cy="898334"/>
                <a:chOff x="762000" y="5262983"/>
                <a:chExt cx="7239000" cy="898334"/>
              </a:xfrm>
            </p:grpSpPr>
            <p:grpSp>
              <p:nvGrpSpPr>
                <p:cNvPr id="110" name="Group 109"/>
                <p:cNvGrpSpPr/>
                <p:nvPr/>
              </p:nvGrpSpPr>
              <p:grpSpPr>
                <a:xfrm>
                  <a:off x="762000" y="5262983"/>
                  <a:ext cx="7239000" cy="627552"/>
                  <a:chOff x="762000" y="5262983"/>
                  <a:chExt cx="7239000" cy="627552"/>
                </a:xfrm>
              </p:grpSpPr>
              <p:sp>
                <p:nvSpPr>
                  <p:cNvPr id="84" name="Freeform 22"/>
                  <p:cNvSpPr>
                    <a:spLocks/>
                  </p:cNvSpPr>
                  <p:nvPr/>
                </p:nvSpPr>
                <p:spPr bwMode="auto">
                  <a:xfrm flipH="1" flipV="1">
                    <a:off x="762000" y="5269375"/>
                    <a:ext cx="809971" cy="621160"/>
                  </a:xfrm>
                  <a:custGeom>
                    <a:avLst/>
                    <a:gdLst/>
                    <a:ahLst/>
                    <a:cxnLst>
                      <a:cxn ang="0">
                        <a:pos x="1814" y="1190"/>
                      </a:cxn>
                      <a:cxn ang="0">
                        <a:pos x="854" y="1190"/>
                      </a:cxn>
                      <a:cxn ang="0">
                        <a:pos x="604" y="1162"/>
                      </a:cxn>
                      <a:cxn ang="0">
                        <a:pos x="515" y="1046"/>
                      </a:cxn>
                      <a:cxn ang="0">
                        <a:pos x="474" y="756"/>
                      </a:cxn>
                      <a:cxn ang="0">
                        <a:pos x="443" y="478"/>
                      </a:cxn>
                      <a:cxn ang="0">
                        <a:pos x="412" y="199"/>
                      </a:cxn>
                      <a:cxn ang="0">
                        <a:pos x="351" y="60"/>
                      </a:cxn>
                      <a:cxn ang="0">
                        <a:pos x="246" y="9"/>
                      </a:cxn>
                      <a:cxn ang="0">
                        <a:pos x="0" y="9"/>
                      </a:cxn>
                    </a:cxnLst>
                    <a:rect l="0" t="0" r="r" b="b"/>
                    <a:pathLst>
                      <a:path w="1814" h="1195">
                        <a:moveTo>
                          <a:pt x="1814" y="1190"/>
                        </a:moveTo>
                        <a:cubicBezTo>
                          <a:pt x="1652" y="1190"/>
                          <a:pt x="1056" y="1195"/>
                          <a:pt x="854" y="1190"/>
                        </a:cubicBezTo>
                        <a:cubicBezTo>
                          <a:pt x="652" y="1185"/>
                          <a:pt x="661" y="1186"/>
                          <a:pt x="604" y="1162"/>
                        </a:cubicBezTo>
                        <a:cubicBezTo>
                          <a:pt x="547" y="1138"/>
                          <a:pt x="537" y="1113"/>
                          <a:pt x="515" y="1046"/>
                        </a:cubicBezTo>
                        <a:cubicBezTo>
                          <a:pt x="493" y="979"/>
                          <a:pt x="486" y="850"/>
                          <a:pt x="474" y="756"/>
                        </a:cubicBezTo>
                        <a:cubicBezTo>
                          <a:pt x="462" y="662"/>
                          <a:pt x="453" y="570"/>
                          <a:pt x="443" y="478"/>
                        </a:cubicBezTo>
                        <a:cubicBezTo>
                          <a:pt x="433" y="385"/>
                          <a:pt x="428" y="269"/>
                          <a:pt x="412" y="199"/>
                        </a:cubicBezTo>
                        <a:cubicBezTo>
                          <a:pt x="397" y="130"/>
                          <a:pt x="378" y="92"/>
                          <a:pt x="351" y="60"/>
                        </a:cubicBezTo>
                        <a:cubicBezTo>
                          <a:pt x="323" y="29"/>
                          <a:pt x="304" y="17"/>
                          <a:pt x="246" y="9"/>
                        </a:cubicBezTo>
                        <a:cubicBezTo>
                          <a:pt x="187" y="0"/>
                          <a:pt x="51" y="9"/>
                          <a:pt x="0" y="9"/>
                        </a:cubicBezTo>
                      </a:path>
                    </a:pathLst>
                  </a:cu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22"/>
                  <p:cNvSpPr>
                    <a:spLocks/>
                  </p:cNvSpPr>
                  <p:nvPr/>
                </p:nvSpPr>
                <p:spPr bwMode="auto">
                  <a:xfrm flipV="1">
                    <a:off x="1577050" y="5262983"/>
                    <a:ext cx="809971" cy="621160"/>
                  </a:xfrm>
                  <a:custGeom>
                    <a:avLst/>
                    <a:gdLst/>
                    <a:ahLst/>
                    <a:cxnLst>
                      <a:cxn ang="0">
                        <a:pos x="1814" y="1190"/>
                      </a:cxn>
                      <a:cxn ang="0">
                        <a:pos x="854" y="1190"/>
                      </a:cxn>
                      <a:cxn ang="0">
                        <a:pos x="604" y="1162"/>
                      </a:cxn>
                      <a:cxn ang="0">
                        <a:pos x="515" y="1046"/>
                      </a:cxn>
                      <a:cxn ang="0">
                        <a:pos x="474" y="756"/>
                      </a:cxn>
                      <a:cxn ang="0">
                        <a:pos x="443" y="478"/>
                      </a:cxn>
                      <a:cxn ang="0">
                        <a:pos x="412" y="199"/>
                      </a:cxn>
                      <a:cxn ang="0">
                        <a:pos x="351" y="60"/>
                      </a:cxn>
                      <a:cxn ang="0">
                        <a:pos x="246" y="9"/>
                      </a:cxn>
                      <a:cxn ang="0">
                        <a:pos x="0" y="9"/>
                      </a:cxn>
                    </a:cxnLst>
                    <a:rect l="0" t="0" r="r" b="b"/>
                    <a:pathLst>
                      <a:path w="1814" h="1195">
                        <a:moveTo>
                          <a:pt x="1814" y="1190"/>
                        </a:moveTo>
                        <a:cubicBezTo>
                          <a:pt x="1652" y="1190"/>
                          <a:pt x="1056" y="1195"/>
                          <a:pt x="854" y="1190"/>
                        </a:cubicBezTo>
                        <a:cubicBezTo>
                          <a:pt x="652" y="1185"/>
                          <a:pt x="661" y="1186"/>
                          <a:pt x="604" y="1162"/>
                        </a:cubicBezTo>
                        <a:cubicBezTo>
                          <a:pt x="547" y="1138"/>
                          <a:pt x="537" y="1113"/>
                          <a:pt x="515" y="1046"/>
                        </a:cubicBezTo>
                        <a:cubicBezTo>
                          <a:pt x="493" y="979"/>
                          <a:pt x="486" y="850"/>
                          <a:pt x="474" y="756"/>
                        </a:cubicBezTo>
                        <a:cubicBezTo>
                          <a:pt x="462" y="662"/>
                          <a:pt x="453" y="570"/>
                          <a:pt x="443" y="478"/>
                        </a:cubicBezTo>
                        <a:cubicBezTo>
                          <a:pt x="433" y="385"/>
                          <a:pt x="428" y="269"/>
                          <a:pt x="412" y="199"/>
                        </a:cubicBezTo>
                        <a:cubicBezTo>
                          <a:pt x="397" y="130"/>
                          <a:pt x="378" y="92"/>
                          <a:pt x="351" y="60"/>
                        </a:cubicBezTo>
                        <a:cubicBezTo>
                          <a:pt x="323" y="29"/>
                          <a:pt x="304" y="17"/>
                          <a:pt x="246" y="9"/>
                        </a:cubicBezTo>
                        <a:cubicBezTo>
                          <a:pt x="187" y="0"/>
                          <a:pt x="51" y="9"/>
                          <a:pt x="0" y="9"/>
                        </a:cubicBezTo>
                      </a:path>
                    </a:pathLst>
                  </a:cu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Line 30"/>
                  <p:cNvSpPr>
                    <a:spLocks noChangeShapeType="1"/>
                  </p:cNvSpPr>
                  <p:nvPr/>
                </p:nvSpPr>
                <p:spPr bwMode="auto">
                  <a:xfrm flipH="1">
                    <a:off x="1653250" y="5590933"/>
                    <a:ext cx="200854" cy="0"/>
                  </a:xfrm>
                  <a:prstGeom prst="line">
                    <a:avLst/>
                  </a:prstGeom>
                  <a:noFill/>
                  <a:ln w="12700">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87" name="Line 34"/>
                  <p:cNvSpPr>
                    <a:spLocks noChangeShapeType="1"/>
                  </p:cNvSpPr>
                  <p:nvPr/>
                </p:nvSpPr>
                <p:spPr bwMode="auto">
                  <a:xfrm>
                    <a:off x="1323146" y="5590933"/>
                    <a:ext cx="200854" cy="0"/>
                  </a:xfrm>
                  <a:prstGeom prst="line">
                    <a:avLst/>
                  </a:prstGeom>
                  <a:noFill/>
                  <a:ln w="12700">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nvGrpSpPr>
                  <p:cNvPr id="96" name="Group 95"/>
                  <p:cNvGrpSpPr/>
                  <p:nvPr/>
                </p:nvGrpSpPr>
                <p:grpSpPr>
                  <a:xfrm>
                    <a:off x="2895600" y="5269374"/>
                    <a:ext cx="1394750" cy="616502"/>
                    <a:chOff x="3177250" y="4812174"/>
                    <a:chExt cx="1394750" cy="616502"/>
                  </a:xfrm>
                </p:grpSpPr>
                <p:sp>
                  <p:nvSpPr>
                    <p:cNvPr id="91" name="Freeform 22"/>
                    <p:cNvSpPr>
                      <a:spLocks/>
                    </p:cNvSpPr>
                    <p:nvPr/>
                  </p:nvSpPr>
                  <p:spPr bwMode="auto">
                    <a:xfrm flipV="1">
                      <a:off x="3871861" y="4812174"/>
                      <a:ext cx="700139" cy="616501"/>
                    </a:xfrm>
                    <a:custGeom>
                      <a:avLst/>
                      <a:gdLst>
                        <a:gd name="connsiteX0" fmla="*/ 8644 w 8644"/>
                        <a:gd name="connsiteY0" fmla="*/ 9883 h 9925"/>
                        <a:gd name="connsiteX1" fmla="*/ 3352 w 8644"/>
                        <a:gd name="connsiteY1" fmla="*/ 9883 h 9925"/>
                        <a:gd name="connsiteX2" fmla="*/ 1974 w 8644"/>
                        <a:gd name="connsiteY2" fmla="*/ 9649 h 9925"/>
                        <a:gd name="connsiteX3" fmla="*/ 1483 w 8644"/>
                        <a:gd name="connsiteY3" fmla="*/ 8678 h 9925"/>
                        <a:gd name="connsiteX4" fmla="*/ 1257 w 8644"/>
                        <a:gd name="connsiteY4" fmla="*/ 6251 h 9925"/>
                        <a:gd name="connsiteX5" fmla="*/ 1086 w 8644"/>
                        <a:gd name="connsiteY5" fmla="*/ 3925 h 9925"/>
                        <a:gd name="connsiteX6" fmla="*/ 915 w 8644"/>
                        <a:gd name="connsiteY6" fmla="*/ 1590 h 9925"/>
                        <a:gd name="connsiteX7" fmla="*/ 579 w 8644"/>
                        <a:gd name="connsiteY7" fmla="*/ 427 h 9925"/>
                        <a:gd name="connsiteX8" fmla="*/ 0 w 8644"/>
                        <a:gd name="connsiteY8" fmla="*/ 0 h 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4" h="9925">
                          <a:moveTo>
                            <a:pt x="8644" y="9883"/>
                          </a:moveTo>
                          <a:cubicBezTo>
                            <a:pt x="7751" y="9883"/>
                            <a:pt x="4465" y="9925"/>
                            <a:pt x="3352" y="9883"/>
                          </a:cubicBezTo>
                          <a:cubicBezTo>
                            <a:pt x="2238" y="9841"/>
                            <a:pt x="2288" y="9850"/>
                            <a:pt x="1974" y="9649"/>
                          </a:cubicBezTo>
                          <a:cubicBezTo>
                            <a:pt x="1659" y="9448"/>
                            <a:pt x="1604" y="9239"/>
                            <a:pt x="1483" y="8678"/>
                          </a:cubicBezTo>
                          <a:cubicBezTo>
                            <a:pt x="1362" y="8117"/>
                            <a:pt x="1323" y="7038"/>
                            <a:pt x="1257" y="6251"/>
                          </a:cubicBezTo>
                          <a:cubicBezTo>
                            <a:pt x="1191" y="5465"/>
                            <a:pt x="1141" y="4695"/>
                            <a:pt x="1086" y="3925"/>
                          </a:cubicBezTo>
                          <a:cubicBezTo>
                            <a:pt x="1031" y="3147"/>
                            <a:pt x="1003" y="2176"/>
                            <a:pt x="915" y="1590"/>
                          </a:cubicBezTo>
                          <a:cubicBezTo>
                            <a:pt x="833" y="1013"/>
                            <a:pt x="728" y="695"/>
                            <a:pt x="579" y="427"/>
                          </a:cubicBezTo>
                          <a:cubicBezTo>
                            <a:pt x="425" y="168"/>
                            <a:pt x="320" y="67"/>
                            <a:pt x="0" y="0"/>
                          </a:cubicBezTo>
                        </a:path>
                      </a:pathLst>
                    </a:cu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22"/>
                    <p:cNvSpPr>
                      <a:spLocks/>
                    </p:cNvSpPr>
                    <p:nvPr/>
                  </p:nvSpPr>
                  <p:spPr bwMode="auto">
                    <a:xfrm flipH="1" flipV="1">
                      <a:off x="3177250" y="4812175"/>
                      <a:ext cx="700139" cy="616501"/>
                    </a:xfrm>
                    <a:custGeom>
                      <a:avLst/>
                      <a:gdLst>
                        <a:gd name="connsiteX0" fmla="*/ 8644 w 8644"/>
                        <a:gd name="connsiteY0" fmla="*/ 9883 h 9925"/>
                        <a:gd name="connsiteX1" fmla="*/ 3352 w 8644"/>
                        <a:gd name="connsiteY1" fmla="*/ 9883 h 9925"/>
                        <a:gd name="connsiteX2" fmla="*/ 1974 w 8644"/>
                        <a:gd name="connsiteY2" fmla="*/ 9649 h 9925"/>
                        <a:gd name="connsiteX3" fmla="*/ 1483 w 8644"/>
                        <a:gd name="connsiteY3" fmla="*/ 8678 h 9925"/>
                        <a:gd name="connsiteX4" fmla="*/ 1257 w 8644"/>
                        <a:gd name="connsiteY4" fmla="*/ 6251 h 9925"/>
                        <a:gd name="connsiteX5" fmla="*/ 1086 w 8644"/>
                        <a:gd name="connsiteY5" fmla="*/ 3925 h 9925"/>
                        <a:gd name="connsiteX6" fmla="*/ 915 w 8644"/>
                        <a:gd name="connsiteY6" fmla="*/ 1590 h 9925"/>
                        <a:gd name="connsiteX7" fmla="*/ 579 w 8644"/>
                        <a:gd name="connsiteY7" fmla="*/ 427 h 9925"/>
                        <a:gd name="connsiteX8" fmla="*/ 0 w 8644"/>
                        <a:gd name="connsiteY8" fmla="*/ 0 h 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4" h="9925">
                          <a:moveTo>
                            <a:pt x="8644" y="9883"/>
                          </a:moveTo>
                          <a:cubicBezTo>
                            <a:pt x="7751" y="9883"/>
                            <a:pt x="4465" y="9925"/>
                            <a:pt x="3352" y="9883"/>
                          </a:cubicBezTo>
                          <a:cubicBezTo>
                            <a:pt x="2238" y="9841"/>
                            <a:pt x="2288" y="9850"/>
                            <a:pt x="1974" y="9649"/>
                          </a:cubicBezTo>
                          <a:cubicBezTo>
                            <a:pt x="1659" y="9448"/>
                            <a:pt x="1604" y="9239"/>
                            <a:pt x="1483" y="8678"/>
                          </a:cubicBezTo>
                          <a:cubicBezTo>
                            <a:pt x="1362" y="8117"/>
                            <a:pt x="1323" y="7038"/>
                            <a:pt x="1257" y="6251"/>
                          </a:cubicBezTo>
                          <a:cubicBezTo>
                            <a:pt x="1191" y="5465"/>
                            <a:pt x="1141" y="4695"/>
                            <a:pt x="1086" y="3925"/>
                          </a:cubicBezTo>
                          <a:cubicBezTo>
                            <a:pt x="1031" y="3147"/>
                            <a:pt x="1003" y="2176"/>
                            <a:pt x="915" y="1590"/>
                          </a:cubicBezTo>
                          <a:cubicBezTo>
                            <a:pt x="833" y="1013"/>
                            <a:pt x="728" y="695"/>
                            <a:pt x="579" y="427"/>
                          </a:cubicBezTo>
                          <a:cubicBezTo>
                            <a:pt x="425" y="168"/>
                            <a:pt x="320" y="67"/>
                            <a:pt x="0" y="0"/>
                          </a:cubicBezTo>
                        </a:path>
                      </a:pathLst>
                    </a:cu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97" name="Group 96"/>
                  <p:cNvGrpSpPr/>
                  <p:nvPr/>
                </p:nvGrpSpPr>
                <p:grpSpPr>
                  <a:xfrm>
                    <a:off x="4800600" y="5269375"/>
                    <a:ext cx="1371600" cy="369425"/>
                    <a:chOff x="3177250" y="4812174"/>
                    <a:chExt cx="1371600" cy="616502"/>
                  </a:xfrm>
                </p:grpSpPr>
                <p:sp>
                  <p:nvSpPr>
                    <p:cNvPr id="98" name="Freeform 22"/>
                    <p:cNvSpPr>
                      <a:spLocks/>
                    </p:cNvSpPr>
                    <p:nvPr/>
                  </p:nvSpPr>
                  <p:spPr bwMode="auto">
                    <a:xfrm flipV="1">
                      <a:off x="3848711" y="4812174"/>
                      <a:ext cx="700139" cy="616500"/>
                    </a:xfrm>
                    <a:custGeom>
                      <a:avLst/>
                      <a:gdLst>
                        <a:gd name="connsiteX0" fmla="*/ 8644 w 8644"/>
                        <a:gd name="connsiteY0" fmla="*/ 9883 h 9925"/>
                        <a:gd name="connsiteX1" fmla="*/ 3352 w 8644"/>
                        <a:gd name="connsiteY1" fmla="*/ 9883 h 9925"/>
                        <a:gd name="connsiteX2" fmla="*/ 1974 w 8644"/>
                        <a:gd name="connsiteY2" fmla="*/ 9649 h 9925"/>
                        <a:gd name="connsiteX3" fmla="*/ 1483 w 8644"/>
                        <a:gd name="connsiteY3" fmla="*/ 8678 h 9925"/>
                        <a:gd name="connsiteX4" fmla="*/ 1257 w 8644"/>
                        <a:gd name="connsiteY4" fmla="*/ 6251 h 9925"/>
                        <a:gd name="connsiteX5" fmla="*/ 1086 w 8644"/>
                        <a:gd name="connsiteY5" fmla="*/ 3925 h 9925"/>
                        <a:gd name="connsiteX6" fmla="*/ 915 w 8644"/>
                        <a:gd name="connsiteY6" fmla="*/ 1590 h 9925"/>
                        <a:gd name="connsiteX7" fmla="*/ 579 w 8644"/>
                        <a:gd name="connsiteY7" fmla="*/ 427 h 9925"/>
                        <a:gd name="connsiteX8" fmla="*/ 0 w 8644"/>
                        <a:gd name="connsiteY8" fmla="*/ 0 h 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4" h="9925">
                          <a:moveTo>
                            <a:pt x="8644" y="9883"/>
                          </a:moveTo>
                          <a:cubicBezTo>
                            <a:pt x="7751" y="9883"/>
                            <a:pt x="4465" y="9925"/>
                            <a:pt x="3352" y="9883"/>
                          </a:cubicBezTo>
                          <a:cubicBezTo>
                            <a:pt x="2238" y="9841"/>
                            <a:pt x="2288" y="9850"/>
                            <a:pt x="1974" y="9649"/>
                          </a:cubicBezTo>
                          <a:cubicBezTo>
                            <a:pt x="1659" y="9448"/>
                            <a:pt x="1604" y="9239"/>
                            <a:pt x="1483" y="8678"/>
                          </a:cubicBezTo>
                          <a:cubicBezTo>
                            <a:pt x="1362" y="8117"/>
                            <a:pt x="1323" y="7038"/>
                            <a:pt x="1257" y="6251"/>
                          </a:cubicBezTo>
                          <a:cubicBezTo>
                            <a:pt x="1191" y="5465"/>
                            <a:pt x="1141" y="4695"/>
                            <a:pt x="1086" y="3925"/>
                          </a:cubicBezTo>
                          <a:cubicBezTo>
                            <a:pt x="1031" y="3147"/>
                            <a:pt x="1003" y="2176"/>
                            <a:pt x="915" y="1590"/>
                          </a:cubicBezTo>
                          <a:cubicBezTo>
                            <a:pt x="833" y="1013"/>
                            <a:pt x="728" y="695"/>
                            <a:pt x="579" y="427"/>
                          </a:cubicBezTo>
                          <a:cubicBezTo>
                            <a:pt x="425" y="168"/>
                            <a:pt x="320" y="67"/>
                            <a:pt x="0" y="0"/>
                          </a:cubicBezTo>
                        </a:path>
                      </a:pathLst>
                    </a:cu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22"/>
                    <p:cNvSpPr>
                      <a:spLocks/>
                    </p:cNvSpPr>
                    <p:nvPr/>
                  </p:nvSpPr>
                  <p:spPr bwMode="auto">
                    <a:xfrm flipH="1" flipV="1">
                      <a:off x="3177250" y="4812175"/>
                      <a:ext cx="700139" cy="616501"/>
                    </a:xfrm>
                    <a:custGeom>
                      <a:avLst/>
                      <a:gdLst>
                        <a:gd name="connsiteX0" fmla="*/ 8644 w 8644"/>
                        <a:gd name="connsiteY0" fmla="*/ 9883 h 9925"/>
                        <a:gd name="connsiteX1" fmla="*/ 3352 w 8644"/>
                        <a:gd name="connsiteY1" fmla="*/ 9883 h 9925"/>
                        <a:gd name="connsiteX2" fmla="*/ 1974 w 8644"/>
                        <a:gd name="connsiteY2" fmla="*/ 9649 h 9925"/>
                        <a:gd name="connsiteX3" fmla="*/ 1483 w 8644"/>
                        <a:gd name="connsiteY3" fmla="*/ 8678 h 9925"/>
                        <a:gd name="connsiteX4" fmla="*/ 1257 w 8644"/>
                        <a:gd name="connsiteY4" fmla="*/ 6251 h 9925"/>
                        <a:gd name="connsiteX5" fmla="*/ 1086 w 8644"/>
                        <a:gd name="connsiteY5" fmla="*/ 3925 h 9925"/>
                        <a:gd name="connsiteX6" fmla="*/ 915 w 8644"/>
                        <a:gd name="connsiteY6" fmla="*/ 1590 h 9925"/>
                        <a:gd name="connsiteX7" fmla="*/ 579 w 8644"/>
                        <a:gd name="connsiteY7" fmla="*/ 427 h 9925"/>
                        <a:gd name="connsiteX8" fmla="*/ 0 w 8644"/>
                        <a:gd name="connsiteY8" fmla="*/ 0 h 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4" h="9925">
                          <a:moveTo>
                            <a:pt x="8644" y="9883"/>
                          </a:moveTo>
                          <a:cubicBezTo>
                            <a:pt x="7751" y="9883"/>
                            <a:pt x="4465" y="9925"/>
                            <a:pt x="3352" y="9883"/>
                          </a:cubicBezTo>
                          <a:cubicBezTo>
                            <a:pt x="2238" y="9841"/>
                            <a:pt x="2288" y="9850"/>
                            <a:pt x="1974" y="9649"/>
                          </a:cubicBezTo>
                          <a:cubicBezTo>
                            <a:pt x="1659" y="9448"/>
                            <a:pt x="1604" y="9239"/>
                            <a:pt x="1483" y="8678"/>
                          </a:cubicBezTo>
                          <a:cubicBezTo>
                            <a:pt x="1362" y="8117"/>
                            <a:pt x="1323" y="7038"/>
                            <a:pt x="1257" y="6251"/>
                          </a:cubicBezTo>
                          <a:cubicBezTo>
                            <a:pt x="1191" y="5465"/>
                            <a:pt x="1141" y="4695"/>
                            <a:pt x="1086" y="3925"/>
                          </a:cubicBezTo>
                          <a:cubicBezTo>
                            <a:pt x="1031" y="3147"/>
                            <a:pt x="1003" y="2176"/>
                            <a:pt x="915" y="1590"/>
                          </a:cubicBezTo>
                          <a:cubicBezTo>
                            <a:pt x="833" y="1013"/>
                            <a:pt x="728" y="695"/>
                            <a:pt x="579" y="427"/>
                          </a:cubicBezTo>
                          <a:cubicBezTo>
                            <a:pt x="425" y="168"/>
                            <a:pt x="320" y="67"/>
                            <a:pt x="0" y="0"/>
                          </a:cubicBezTo>
                        </a:path>
                      </a:pathLst>
                    </a:cu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cxnSp>
                <p:nvCxnSpPr>
                  <p:cNvPr id="104" name="Straight Connector 103"/>
                  <p:cNvCxnSpPr/>
                  <p:nvPr/>
                </p:nvCxnSpPr>
                <p:spPr bwMode="auto">
                  <a:xfrm>
                    <a:off x="6629400" y="5269375"/>
                    <a:ext cx="1371600" cy="0"/>
                  </a:xfrm>
                  <a:prstGeom prst="line">
                    <a:avLst/>
                  </a:prstGeom>
                  <a:noFill/>
                  <a:ln w="19050" cap="flat" cmpd="sng" algn="ctr">
                    <a:solidFill>
                      <a:schemeClr val="tx1"/>
                    </a:solidFill>
                    <a:prstDash val="solid"/>
                    <a:round/>
                    <a:headEnd type="none" w="med" len="med"/>
                    <a:tailEnd type="none" w="med" len="med"/>
                  </a:ln>
                  <a:effectLst/>
                </p:spPr>
              </p:cxnSp>
            </p:grpSp>
            <p:grpSp>
              <p:nvGrpSpPr>
                <p:cNvPr id="115" name="Group 114"/>
                <p:cNvGrpSpPr/>
                <p:nvPr/>
              </p:nvGrpSpPr>
              <p:grpSpPr>
                <a:xfrm>
                  <a:off x="3505200" y="5791985"/>
                  <a:ext cx="2133600" cy="369332"/>
                  <a:chOff x="2819400" y="5791985"/>
                  <a:chExt cx="2133600" cy="369332"/>
                </a:xfrm>
              </p:grpSpPr>
              <p:cxnSp>
                <p:nvCxnSpPr>
                  <p:cNvPr id="112" name="Straight Arrow Connector 111"/>
                  <p:cNvCxnSpPr/>
                  <p:nvPr/>
                </p:nvCxnSpPr>
                <p:spPr bwMode="auto">
                  <a:xfrm>
                    <a:off x="2819400" y="6149050"/>
                    <a:ext cx="2133600" cy="0"/>
                  </a:xfrm>
                  <a:prstGeom prst="straightConnector1">
                    <a:avLst/>
                  </a:prstGeom>
                  <a:noFill/>
                  <a:ln w="19050" cap="flat" cmpd="sng" algn="ctr">
                    <a:solidFill>
                      <a:schemeClr val="tx1"/>
                    </a:solidFill>
                    <a:prstDash val="solid"/>
                    <a:round/>
                    <a:headEnd type="none" w="med" len="med"/>
                    <a:tailEnd type="arrow"/>
                  </a:ln>
                  <a:effectLst/>
                </p:spPr>
              </p:cxnSp>
              <p:sp>
                <p:nvSpPr>
                  <p:cNvPr id="114" name="TextBox 113"/>
                  <p:cNvSpPr txBox="1"/>
                  <p:nvPr/>
                </p:nvSpPr>
                <p:spPr>
                  <a:xfrm>
                    <a:off x="3569825" y="5791985"/>
                    <a:ext cx="990600" cy="369332"/>
                  </a:xfrm>
                  <a:prstGeom prst="rect">
                    <a:avLst/>
                  </a:prstGeom>
                  <a:noFill/>
                </p:spPr>
                <p:txBody>
                  <a:bodyPr wrap="square" rtlCol="0">
                    <a:spAutoFit/>
                  </a:bodyPr>
                  <a:lstStyle/>
                  <a:p>
                    <a:r>
                      <a:rPr lang="en-US" sz="1800" dirty="0" smtClean="0">
                        <a:latin typeface="+mj-lt"/>
                      </a:rPr>
                      <a:t>Time</a:t>
                    </a:r>
                    <a:endParaRPr lang="en-US" sz="1800" dirty="0">
                      <a:latin typeface="+mj-lt"/>
                    </a:endParaRPr>
                  </a:p>
                </p:txBody>
              </p:sp>
            </p:grpSp>
          </p:grpSp>
        </p:grpSp>
      </p:grpSp>
      <p:graphicFrame>
        <p:nvGraphicFramePr>
          <p:cNvPr id="119" name="Object 142"/>
          <p:cNvGraphicFramePr>
            <a:graphicFrameLocks noChangeAspect="1"/>
          </p:cNvGraphicFramePr>
          <p:nvPr/>
        </p:nvGraphicFramePr>
        <p:xfrm>
          <a:off x="6019800" y="5438490"/>
          <a:ext cx="2209800" cy="657510"/>
        </p:xfrm>
        <a:graphic>
          <a:graphicData uri="http://schemas.openxmlformats.org/presentationml/2006/ole">
            <mc:AlternateContent xmlns:mc="http://schemas.openxmlformats.org/markup-compatibility/2006">
              <mc:Choice xmlns:v="urn:schemas-microsoft-com:vml" Requires="v">
                <p:oleObj spid="_x0000_s519775" name="משוואה" r:id="rId15" imgW="1409400" imgH="419040" progId="Equation.3">
                  <p:embed/>
                </p:oleObj>
              </mc:Choice>
              <mc:Fallback>
                <p:oleObj name="משוואה" r:id="rId15" imgW="1409400" imgH="419040" progId="Equation.3">
                  <p:embed/>
                  <p:pic>
                    <p:nvPicPr>
                      <p:cNvPr id="0"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19800" y="5438490"/>
                        <a:ext cx="2209800" cy="6575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dissolv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dissolve">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dissolve">
                                      <p:cBhvr>
                                        <p:cTn id="17" dur="500"/>
                                        <p:tgtEl>
                                          <p:spTgt spid="11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9"/>
                                        </p:tgtEl>
                                        <p:attrNameLst>
                                          <p:attrName>style.visibility</p:attrName>
                                        </p:attrNameLst>
                                      </p:cBhvr>
                                      <p:to>
                                        <p:strVal val="visible"/>
                                      </p:to>
                                    </p:set>
                                    <p:animEffect transition="in" filter="dissolve">
                                      <p:cBhvr>
                                        <p:cTn id="22"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720138" y="0"/>
            <a:ext cx="457200" cy="6858000"/>
            <a:chOff x="5493" y="0"/>
            <a:chExt cx="288" cy="4320"/>
          </a:xfrm>
        </p:grpSpPr>
        <p:sp>
          <p:nvSpPr>
            <p:cNvPr id="18440" name="Rectangle 3"/>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chemeClr val="bg1"/>
                </a:solidFill>
              </a:endParaRPr>
            </a:p>
            <a:p>
              <a:pPr algn="ctr">
                <a:lnSpc>
                  <a:spcPct val="40000"/>
                </a:lnSpc>
              </a:pPr>
              <a:r>
                <a:rPr lang="en-US" altLang="he-IL" sz="1600" b="1">
                  <a:solidFill>
                    <a:schemeClr val="bg1"/>
                  </a:solidFill>
                </a:rPr>
                <a:t>     </a:t>
              </a:r>
              <a:r>
                <a:rPr lang="en-US" altLang="he-IL" sz="1600">
                  <a:solidFill>
                    <a:schemeClr val="bg1"/>
                  </a:solidFill>
                </a:rPr>
                <a:t>Ben Gurion University,  Ehud Meron -  www.bgu.ac.il/~ehud</a:t>
              </a:r>
              <a:endParaRPr lang="en-US" altLang="en-US" sz="1600">
                <a:solidFill>
                  <a:schemeClr val="bg1"/>
                </a:solidFill>
              </a:endParaRPr>
            </a:p>
          </p:txBody>
        </p:sp>
        <p:pic>
          <p:nvPicPr>
            <p:cNvPr id="18441" name="Picture 4" descr="bgu_logo_small"/>
            <p:cNvPicPr>
              <a:picLocks noChangeAspect="1" noChangeArrowheads="1"/>
            </p:cNvPicPr>
            <p:nvPr/>
          </p:nvPicPr>
          <p:blipFill>
            <a:blip r:embed="rId4" cstate="print"/>
            <a:srcRect/>
            <a:stretch>
              <a:fillRect/>
            </a:stretch>
          </p:blipFill>
          <p:spPr bwMode="auto">
            <a:xfrm>
              <a:off x="5493" y="21"/>
              <a:ext cx="288" cy="246"/>
            </a:xfrm>
            <a:prstGeom prst="rect">
              <a:avLst/>
            </a:prstGeom>
            <a:noFill/>
            <a:ln w="9525">
              <a:noFill/>
              <a:miter lim="800000"/>
              <a:headEnd/>
              <a:tailEnd/>
            </a:ln>
          </p:spPr>
        </p:pic>
      </p:grpSp>
      <p:sp>
        <p:nvSpPr>
          <p:cNvPr id="18435" name="Text Box 5"/>
          <p:cNvSpPr txBox="1">
            <a:spLocks noChangeArrowheads="1"/>
          </p:cNvSpPr>
          <p:nvPr/>
        </p:nvSpPr>
        <p:spPr bwMode="auto">
          <a:xfrm>
            <a:off x="0" y="-1924"/>
            <a:ext cx="8763000" cy="430887"/>
          </a:xfrm>
          <a:prstGeom prst="rect">
            <a:avLst/>
          </a:prstGeom>
          <a:solidFill>
            <a:srgbClr val="B2B2B2"/>
          </a:solidFill>
          <a:ln w="9525">
            <a:noFill/>
            <a:miter lim="800000"/>
            <a:headEnd/>
            <a:tailEnd/>
          </a:ln>
        </p:spPr>
        <p:txBody>
          <a:bodyPr anchor="ctr">
            <a:spAutoFit/>
          </a:bodyPr>
          <a:lstStyle/>
          <a:p>
            <a:r>
              <a:rPr lang="en-US" altLang="en-US" sz="2200" b="1" dirty="0" smtClean="0">
                <a:solidFill>
                  <a:srgbClr val="AC0000"/>
                </a:solidFill>
              </a:rPr>
              <a:t>  Pattern formation in </a:t>
            </a:r>
            <a:r>
              <a:rPr lang="en-US" altLang="en-US" sz="2200" b="1" dirty="0" err="1" smtClean="0">
                <a:solidFill>
                  <a:srgbClr val="AC0000"/>
                </a:solidFill>
              </a:rPr>
              <a:t>bistable</a:t>
            </a:r>
            <a:r>
              <a:rPr lang="en-US" altLang="en-US" sz="2200" b="1" dirty="0" smtClean="0">
                <a:solidFill>
                  <a:srgbClr val="AC0000"/>
                </a:solidFill>
              </a:rPr>
              <a:t> systems: front interactions</a:t>
            </a:r>
            <a:endParaRPr lang="en-US" altLang="en-US" sz="2200" b="1" dirty="0">
              <a:solidFill>
                <a:srgbClr val="AC0000"/>
              </a:solidFill>
            </a:endParaRPr>
          </a:p>
        </p:txBody>
      </p:sp>
      <p:sp>
        <p:nvSpPr>
          <p:cNvPr id="66" name="TextBox 65"/>
          <p:cNvSpPr txBox="1"/>
          <p:nvPr/>
        </p:nvSpPr>
        <p:spPr>
          <a:xfrm>
            <a:off x="228600" y="609600"/>
            <a:ext cx="8305800" cy="400110"/>
          </a:xfrm>
          <a:prstGeom prst="rect">
            <a:avLst/>
          </a:prstGeom>
          <a:noFill/>
        </p:spPr>
        <p:txBody>
          <a:bodyPr wrap="square" rtlCol="0">
            <a:spAutoFit/>
          </a:bodyPr>
          <a:lstStyle/>
          <a:p>
            <a:r>
              <a:rPr lang="en-US" dirty="0" smtClean="0">
                <a:solidFill>
                  <a:srgbClr val="0000FF"/>
                </a:solidFill>
              </a:rPr>
              <a:t>Repulsive interactions:</a:t>
            </a:r>
            <a:endParaRPr lang="en-US" dirty="0">
              <a:solidFill>
                <a:srgbClr val="0000FF"/>
              </a:solidFill>
            </a:endParaRPr>
          </a:p>
        </p:txBody>
      </p:sp>
      <p:grpSp>
        <p:nvGrpSpPr>
          <p:cNvPr id="109" name="Group 108"/>
          <p:cNvGrpSpPr/>
          <p:nvPr/>
        </p:nvGrpSpPr>
        <p:grpSpPr>
          <a:xfrm>
            <a:off x="750425" y="1219185"/>
            <a:ext cx="7293721" cy="1101525"/>
            <a:chOff x="750425" y="2327475"/>
            <a:chExt cx="7293721" cy="1101525"/>
          </a:xfrm>
        </p:grpSpPr>
        <p:grpSp>
          <p:nvGrpSpPr>
            <p:cNvPr id="69" name="Group 114"/>
            <p:cNvGrpSpPr/>
            <p:nvPr/>
          </p:nvGrpSpPr>
          <p:grpSpPr>
            <a:xfrm>
              <a:off x="3505200" y="3059668"/>
              <a:ext cx="2133600" cy="369332"/>
              <a:chOff x="2819400" y="5849075"/>
              <a:chExt cx="2133600" cy="369332"/>
            </a:xfrm>
          </p:grpSpPr>
          <p:cxnSp>
            <p:nvCxnSpPr>
              <p:cNvPr id="70" name="Straight Arrow Connector 69"/>
              <p:cNvCxnSpPr/>
              <p:nvPr/>
            </p:nvCxnSpPr>
            <p:spPr bwMode="auto">
              <a:xfrm>
                <a:off x="2819400" y="6172200"/>
                <a:ext cx="2133600" cy="0"/>
              </a:xfrm>
              <a:prstGeom prst="straightConnector1">
                <a:avLst/>
              </a:prstGeom>
              <a:noFill/>
              <a:ln w="19050" cap="flat" cmpd="sng" algn="ctr">
                <a:solidFill>
                  <a:schemeClr val="tx1"/>
                </a:solidFill>
                <a:prstDash val="solid"/>
                <a:round/>
                <a:headEnd type="none" w="med" len="med"/>
                <a:tailEnd type="arrow"/>
              </a:ln>
              <a:effectLst/>
            </p:spPr>
          </p:cxnSp>
          <p:sp>
            <p:nvSpPr>
              <p:cNvPr id="71" name="TextBox 70"/>
              <p:cNvSpPr txBox="1"/>
              <p:nvPr/>
            </p:nvSpPr>
            <p:spPr>
              <a:xfrm>
                <a:off x="3569825" y="5849075"/>
                <a:ext cx="990600" cy="369332"/>
              </a:xfrm>
              <a:prstGeom prst="rect">
                <a:avLst/>
              </a:prstGeom>
              <a:noFill/>
            </p:spPr>
            <p:txBody>
              <a:bodyPr wrap="square" rtlCol="0">
                <a:spAutoFit/>
              </a:bodyPr>
              <a:lstStyle/>
              <a:p>
                <a:r>
                  <a:rPr lang="en-US" sz="1800" dirty="0" smtClean="0">
                    <a:latin typeface="+mj-lt"/>
                  </a:rPr>
                  <a:t>Time</a:t>
                </a:r>
                <a:endParaRPr lang="en-US" sz="1800" dirty="0">
                  <a:latin typeface="+mj-lt"/>
                </a:endParaRPr>
              </a:p>
            </p:txBody>
          </p:sp>
        </p:grpSp>
        <p:grpSp>
          <p:nvGrpSpPr>
            <p:cNvPr id="102" name="Group 101"/>
            <p:cNvGrpSpPr/>
            <p:nvPr/>
          </p:nvGrpSpPr>
          <p:grpSpPr>
            <a:xfrm>
              <a:off x="963019" y="2330601"/>
              <a:ext cx="1246781" cy="621160"/>
              <a:chOff x="1039219" y="2330601"/>
              <a:chExt cx="1246781" cy="621160"/>
            </a:xfrm>
          </p:grpSpPr>
          <p:sp>
            <p:nvSpPr>
              <p:cNvPr id="83" name="Freeform 22"/>
              <p:cNvSpPr>
                <a:spLocks/>
              </p:cNvSpPr>
              <p:nvPr/>
            </p:nvSpPr>
            <p:spPr bwMode="auto">
              <a:xfrm>
                <a:off x="1039219" y="2330601"/>
                <a:ext cx="809971" cy="621160"/>
              </a:xfrm>
              <a:custGeom>
                <a:avLst/>
                <a:gdLst/>
                <a:ahLst/>
                <a:cxnLst>
                  <a:cxn ang="0">
                    <a:pos x="1814" y="1190"/>
                  </a:cxn>
                  <a:cxn ang="0">
                    <a:pos x="854" y="1190"/>
                  </a:cxn>
                  <a:cxn ang="0">
                    <a:pos x="604" y="1162"/>
                  </a:cxn>
                  <a:cxn ang="0">
                    <a:pos x="515" y="1046"/>
                  </a:cxn>
                  <a:cxn ang="0">
                    <a:pos x="474" y="756"/>
                  </a:cxn>
                  <a:cxn ang="0">
                    <a:pos x="443" y="478"/>
                  </a:cxn>
                  <a:cxn ang="0">
                    <a:pos x="412" y="199"/>
                  </a:cxn>
                  <a:cxn ang="0">
                    <a:pos x="351" y="60"/>
                  </a:cxn>
                  <a:cxn ang="0">
                    <a:pos x="246" y="9"/>
                  </a:cxn>
                  <a:cxn ang="0">
                    <a:pos x="0" y="9"/>
                  </a:cxn>
                </a:cxnLst>
                <a:rect l="0" t="0" r="r" b="b"/>
                <a:pathLst>
                  <a:path w="1814" h="1195">
                    <a:moveTo>
                      <a:pt x="1814" y="1190"/>
                    </a:moveTo>
                    <a:cubicBezTo>
                      <a:pt x="1652" y="1190"/>
                      <a:pt x="1056" y="1195"/>
                      <a:pt x="854" y="1190"/>
                    </a:cubicBezTo>
                    <a:cubicBezTo>
                      <a:pt x="652" y="1185"/>
                      <a:pt x="661" y="1186"/>
                      <a:pt x="604" y="1162"/>
                    </a:cubicBezTo>
                    <a:cubicBezTo>
                      <a:pt x="547" y="1138"/>
                      <a:pt x="537" y="1113"/>
                      <a:pt x="515" y="1046"/>
                    </a:cubicBezTo>
                    <a:cubicBezTo>
                      <a:pt x="493" y="979"/>
                      <a:pt x="486" y="850"/>
                      <a:pt x="474" y="756"/>
                    </a:cubicBezTo>
                    <a:cubicBezTo>
                      <a:pt x="462" y="662"/>
                      <a:pt x="453" y="570"/>
                      <a:pt x="443" y="478"/>
                    </a:cubicBezTo>
                    <a:cubicBezTo>
                      <a:pt x="433" y="385"/>
                      <a:pt x="428" y="269"/>
                      <a:pt x="412" y="199"/>
                    </a:cubicBezTo>
                    <a:cubicBezTo>
                      <a:pt x="397" y="130"/>
                      <a:pt x="378" y="92"/>
                      <a:pt x="351" y="60"/>
                    </a:cubicBezTo>
                    <a:cubicBezTo>
                      <a:pt x="323" y="29"/>
                      <a:pt x="304" y="17"/>
                      <a:pt x="246" y="9"/>
                    </a:cubicBezTo>
                    <a:cubicBezTo>
                      <a:pt x="187" y="0"/>
                      <a:pt x="51" y="9"/>
                      <a:pt x="0" y="9"/>
                    </a:cubicBezTo>
                  </a:path>
                </a:pathLst>
              </a:cu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24"/>
              <p:cNvSpPr>
                <a:spLocks/>
              </p:cNvSpPr>
              <p:nvPr/>
            </p:nvSpPr>
            <p:spPr bwMode="auto">
              <a:xfrm>
                <a:off x="1838921" y="2343007"/>
                <a:ext cx="447079" cy="605508"/>
              </a:xfrm>
              <a:custGeom>
                <a:avLst/>
                <a:gdLst/>
                <a:ahLst/>
                <a:cxnLst>
                  <a:cxn ang="0">
                    <a:pos x="0" y="1507"/>
                  </a:cxn>
                  <a:cxn ang="0">
                    <a:pos x="525" y="1477"/>
                  </a:cxn>
                  <a:cxn ang="0">
                    <a:pos x="705" y="1327"/>
                  </a:cxn>
                  <a:cxn ang="0">
                    <a:pos x="788" y="952"/>
                  </a:cxn>
                  <a:cxn ang="0">
                    <a:pos x="850" y="592"/>
                  </a:cxn>
                  <a:cxn ang="0">
                    <a:pos x="912" y="232"/>
                  </a:cxn>
                  <a:cxn ang="0">
                    <a:pos x="1036" y="52"/>
                  </a:cxn>
                  <a:cxn ang="0">
                    <a:pos x="1245" y="7"/>
                  </a:cxn>
                  <a:cxn ang="0">
                    <a:pos x="1755" y="7"/>
                  </a:cxn>
                </a:cxnLst>
                <a:rect l="0" t="0" r="r" b="b"/>
                <a:pathLst>
                  <a:path w="1755" h="1507">
                    <a:moveTo>
                      <a:pt x="0" y="1507"/>
                    </a:moveTo>
                    <a:cubicBezTo>
                      <a:pt x="88" y="1502"/>
                      <a:pt x="408" y="1507"/>
                      <a:pt x="525" y="1477"/>
                    </a:cubicBezTo>
                    <a:cubicBezTo>
                      <a:pt x="642" y="1447"/>
                      <a:pt x="661" y="1414"/>
                      <a:pt x="705" y="1327"/>
                    </a:cubicBezTo>
                    <a:cubicBezTo>
                      <a:pt x="749" y="1240"/>
                      <a:pt x="764" y="1074"/>
                      <a:pt x="788" y="952"/>
                    </a:cubicBezTo>
                    <a:cubicBezTo>
                      <a:pt x="812" y="830"/>
                      <a:pt x="829" y="712"/>
                      <a:pt x="850" y="592"/>
                    </a:cubicBezTo>
                    <a:cubicBezTo>
                      <a:pt x="871" y="472"/>
                      <a:pt x="881" y="322"/>
                      <a:pt x="912" y="232"/>
                    </a:cubicBezTo>
                    <a:cubicBezTo>
                      <a:pt x="943" y="142"/>
                      <a:pt x="980" y="90"/>
                      <a:pt x="1036" y="52"/>
                    </a:cubicBezTo>
                    <a:cubicBezTo>
                      <a:pt x="1092" y="14"/>
                      <a:pt x="1125" y="14"/>
                      <a:pt x="1245" y="7"/>
                    </a:cubicBezTo>
                    <a:cubicBezTo>
                      <a:pt x="1365" y="0"/>
                      <a:pt x="1649" y="7"/>
                      <a:pt x="1755" y="7"/>
                    </a:cubicBezTo>
                  </a:path>
                </a:pathLst>
              </a:cu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01" name="Group 100"/>
            <p:cNvGrpSpPr/>
            <p:nvPr/>
          </p:nvGrpSpPr>
          <p:grpSpPr>
            <a:xfrm>
              <a:off x="2819400" y="2333882"/>
              <a:ext cx="1613446" cy="626343"/>
              <a:chOff x="2935404" y="2333882"/>
              <a:chExt cx="1613446" cy="626343"/>
            </a:xfrm>
          </p:grpSpPr>
          <p:sp>
            <p:nvSpPr>
              <p:cNvPr id="89" name="Freeform 22"/>
              <p:cNvSpPr>
                <a:spLocks/>
              </p:cNvSpPr>
              <p:nvPr/>
            </p:nvSpPr>
            <p:spPr bwMode="auto">
              <a:xfrm flipH="1" flipV="1">
                <a:off x="2935404" y="2333882"/>
                <a:ext cx="809971" cy="621160"/>
              </a:xfrm>
              <a:custGeom>
                <a:avLst/>
                <a:gdLst/>
                <a:ahLst/>
                <a:cxnLst>
                  <a:cxn ang="0">
                    <a:pos x="1814" y="1190"/>
                  </a:cxn>
                  <a:cxn ang="0">
                    <a:pos x="854" y="1190"/>
                  </a:cxn>
                  <a:cxn ang="0">
                    <a:pos x="604" y="1162"/>
                  </a:cxn>
                  <a:cxn ang="0">
                    <a:pos x="515" y="1046"/>
                  </a:cxn>
                  <a:cxn ang="0">
                    <a:pos x="474" y="756"/>
                  </a:cxn>
                  <a:cxn ang="0">
                    <a:pos x="443" y="478"/>
                  </a:cxn>
                  <a:cxn ang="0">
                    <a:pos x="412" y="199"/>
                  </a:cxn>
                  <a:cxn ang="0">
                    <a:pos x="351" y="60"/>
                  </a:cxn>
                  <a:cxn ang="0">
                    <a:pos x="246" y="9"/>
                  </a:cxn>
                  <a:cxn ang="0">
                    <a:pos x="0" y="9"/>
                  </a:cxn>
                </a:cxnLst>
                <a:rect l="0" t="0" r="r" b="b"/>
                <a:pathLst>
                  <a:path w="1814" h="1195">
                    <a:moveTo>
                      <a:pt x="1814" y="1190"/>
                    </a:moveTo>
                    <a:cubicBezTo>
                      <a:pt x="1652" y="1190"/>
                      <a:pt x="1056" y="1195"/>
                      <a:pt x="854" y="1190"/>
                    </a:cubicBezTo>
                    <a:cubicBezTo>
                      <a:pt x="652" y="1185"/>
                      <a:pt x="661" y="1186"/>
                      <a:pt x="604" y="1162"/>
                    </a:cubicBezTo>
                    <a:cubicBezTo>
                      <a:pt x="547" y="1138"/>
                      <a:pt x="537" y="1113"/>
                      <a:pt x="515" y="1046"/>
                    </a:cubicBezTo>
                    <a:cubicBezTo>
                      <a:pt x="493" y="979"/>
                      <a:pt x="486" y="850"/>
                      <a:pt x="474" y="756"/>
                    </a:cubicBezTo>
                    <a:cubicBezTo>
                      <a:pt x="462" y="662"/>
                      <a:pt x="453" y="570"/>
                      <a:pt x="443" y="478"/>
                    </a:cubicBezTo>
                    <a:cubicBezTo>
                      <a:pt x="433" y="385"/>
                      <a:pt x="428" y="269"/>
                      <a:pt x="412" y="199"/>
                    </a:cubicBezTo>
                    <a:cubicBezTo>
                      <a:pt x="397" y="130"/>
                      <a:pt x="378" y="92"/>
                      <a:pt x="351" y="60"/>
                    </a:cubicBezTo>
                    <a:cubicBezTo>
                      <a:pt x="323" y="29"/>
                      <a:pt x="304" y="17"/>
                      <a:pt x="246" y="9"/>
                    </a:cubicBezTo>
                    <a:cubicBezTo>
                      <a:pt x="187" y="0"/>
                      <a:pt x="51" y="9"/>
                      <a:pt x="0" y="9"/>
                    </a:cubicBezTo>
                  </a:path>
                </a:pathLst>
              </a:cu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22"/>
              <p:cNvSpPr>
                <a:spLocks/>
              </p:cNvSpPr>
              <p:nvPr/>
            </p:nvSpPr>
            <p:spPr bwMode="auto">
              <a:xfrm flipV="1">
                <a:off x="3738879" y="2339065"/>
                <a:ext cx="809971" cy="621160"/>
              </a:xfrm>
              <a:custGeom>
                <a:avLst/>
                <a:gdLst/>
                <a:ahLst/>
                <a:cxnLst>
                  <a:cxn ang="0">
                    <a:pos x="1814" y="1190"/>
                  </a:cxn>
                  <a:cxn ang="0">
                    <a:pos x="854" y="1190"/>
                  </a:cxn>
                  <a:cxn ang="0">
                    <a:pos x="604" y="1162"/>
                  </a:cxn>
                  <a:cxn ang="0">
                    <a:pos x="515" y="1046"/>
                  </a:cxn>
                  <a:cxn ang="0">
                    <a:pos x="474" y="756"/>
                  </a:cxn>
                  <a:cxn ang="0">
                    <a:pos x="443" y="478"/>
                  </a:cxn>
                  <a:cxn ang="0">
                    <a:pos x="412" y="199"/>
                  </a:cxn>
                  <a:cxn ang="0">
                    <a:pos x="351" y="60"/>
                  </a:cxn>
                  <a:cxn ang="0">
                    <a:pos x="246" y="9"/>
                  </a:cxn>
                  <a:cxn ang="0">
                    <a:pos x="0" y="9"/>
                  </a:cxn>
                </a:cxnLst>
                <a:rect l="0" t="0" r="r" b="b"/>
                <a:pathLst>
                  <a:path w="1814" h="1195">
                    <a:moveTo>
                      <a:pt x="1814" y="1190"/>
                    </a:moveTo>
                    <a:cubicBezTo>
                      <a:pt x="1652" y="1190"/>
                      <a:pt x="1056" y="1195"/>
                      <a:pt x="854" y="1190"/>
                    </a:cubicBezTo>
                    <a:cubicBezTo>
                      <a:pt x="652" y="1185"/>
                      <a:pt x="661" y="1186"/>
                      <a:pt x="604" y="1162"/>
                    </a:cubicBezTo>
                    <a:cubicBezTo>
                      <a:pt x="547" y="1138"/>
                      <a:pt x="537" y="1113"/>
                      <a:pt x="515" y="1046"/>
                    </a:cubicBezTo>
                    <a:cubicBezTo>
                      <a:pt x="493" y="979"/>
                      <a:pt x="486" y="850"/>
                      <a:pt x="474" y="756"/>
                    </a:cubicBezTo>
                    <a:cubicBezTo>
                      <a:pt x="462" y="662"/>
                      <a:pt x="453" y="570"/>
                      <a:pt x="443" y="478"/>
                    </a:cubicBezTo>
                    <a:cubicBezTo>
                      <a:pt x="433" y="385"/>
                      <a:pt x="428" y="269"/>
                      <a:pt x="412" y="199"/>
                    </a:cubicBezTo>
                    <a:cubicBezTo>
                      <a:pt x="397" y="130"/>
                      <a:pt x="378" y="92"/>
                      <a:pt x="351" y="60"/>
                    </a:cubicBezTo>
                    <a:cubicBezTo>
                      <a:pt x="323" y="29"/>
                      <a:pt x="304" y="17"/>
                      <a:pt x="246" y="9"/>
                    </a:cubicBezTo>
                    <a:cubicBezTo>
                      <a:pt x="187" y="0"/>
                      <a:pt x="51" y="9"/>
                      <a:pt x="0" y="9"/>
                    </a:cubicBezTo>
                  </a:path>
                </a:pathLst>
              </a:cu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94" name="Group 93"/>
            <p:cNvGrpSpPr/>
            <p:nvPr/>
          </p:nvGrpSpPr>
          <p:grpSpPr>
            <a:xfrm>
              <a:off x="4775779" y="2345442"/>
              <a:ext cx="1502521" cy="621683"/>
              <a:chOff x="4775779" y="2345442"/>
              <a:chExt cx="1502521" cy="621683"/>
            </a:xfrm>
          </p:grpSpPr>
          <p:sp>
            <p:nvSpPr>
              <p:cNvPr id="92" name="Freeform 22"/>
              <p:cNvSpPr>
                <a:spLocks/>
              </p:cNvSpPr>
              <p:nvPr/>
            </p:nvSpPr>
            <p:spPr bwMode="auto">
              <a:xfrm flipH="1" flipV="1">
                <a:off x="4775779" y="2345442"/>
                <a:ext cx="809971" cy="621160"/>
              </a:xfrm>
              <a:custGeom>
                <a:avLst/>
                <a:gdLst/>
                <a:ahLst/>
                <a:cxnLst>
                  <a:cxn ang="0">
                    <a:pos x="1814" y="1190"/>
                  </a:cxn>
                  <a:cxn ang="0">
                    <a:pos x="854" y="1190"/>
                  </a:cxn>
                  <a:cxn ang="0">
                    <a:pos x="604" y="1162"/>
                  </a:cxn>
                  <a:cxn ang="0">
                    <a:pos x="515" y="1046"/>
                  </a:cxn>
                  <a:cxn ang="0">
                    <a:pos x="474" y="756"/>
                  </a:cxn>
                  <a:cxn ang="0">
                    <a:pos x="443" y="478"/>
                  </a:cxn>
                  <a:cxn ang="0">
                    <a:pos x="412" y="199"/>
                  </a:cxn>
                  <a:cxn ang="0">
                    <a:pos x="351" y="60"/>
                  </a:cxn>
                  <a:cxn ang="0">
                    <a:pos x="246" y="9"/>
                  </a:cxn>
                  <a:cxn ang="0">
                    <a:pos x="0" y="9"/>
                  </a:cxn>
                </a:cxnLst>
                <a:rect l="0" t="0" r="r" b="b"/>
                <a:pathLst>
                  <a:path w="1814" h="1195">
                    <a:moveTo>
                      <a:pt x="1814" y="1190"/>
                    </a:moveTo>
                    <a:cubicBezTo>
                      <a:pt x="1652" y="1190"/>
                      <a:pt x="1056" y="1195"/>
                      <a:pt x="854" y="1190"/>
                    </a:cubicBezTo>
                    <a:cubicBezTo>
                      <a:pt x="652" y="1185"/>
                      <a:pt x="661" y="1186"/>
                      <a:pt x="604" y="1162"/>
                    </a:cubicBezTo>
                    <a:cubicBezTo>
                      <a:pt x="547" y="1138"/>
                      <a:pt x="537" y="1113"/>
                      <a:pt x="515" y="1046"/>
                    </a:cubicBezTo>
                    <a:cubicBezTo>
                      <a:pt x="493" y="979"/>
                      <a:pt x="486" y="850"/>
                      <a:pt x="474" y="756"/>
                    </a:cubicBezTo>
                    <a:cubicBezTo>
                      <a:pt x="462" y="662"/>
                      <a:pt x="453" y="570"/>
                      <a:pt x="443" y="478"/>
                    </a:cubicBezTo>
                    <a:cubicBezTo>
                      <a:pt x="433" y="385"/>
                      <a:pt x="428" y="269"/>
                      <a:pt x="412" y="199"/>
                    </a:cubicBezTo>
                    <a:cubicBezTo>
                      <a:pt x="397" y="130"/>
                      <a:pt x="378" y="92"/>
                      <a:pt x="351" y="60"/>
                    </a:cubicBezTo>
                    <a:cubicBezTo>
                      <a:pt x="323" y="29"/>
                      <a:pt x="304" y="17"/>
                      <a:pt x="246" y="9"/>
                    </a:cubicBezTo>
                    <a:cubicBezTo>
                      <a:pt x="187" y="0"/>
                      <a:pt x="51" y="9"/>
                      <a:pt x="0" y="9"/>
                    </a:cubicBezTo>
                  </a:path>
                </a:pathLst>
              </a:cu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22"/>
              <p:cNvSpPr>
                <a:spLocks/>
              </p:cNvSpPr>
              <p:nvPr/>
            </p:nvSpPr>
            <p:spPr bwMode="auto">
              <a:xfrm flipV="1">
                <a:off x="5578161" y="2350624"/>
                <a:ext cx="700139" cy="616501"/>
              </a:xfrm>
              <a:custGeom>
                <a:avLst/>
                <a:gdLst>
                  <a:gd name="connsiteX0" fmla="*/ 8644 w 8644"/>
                  <a:gd name="connsiteY0" fmla="*/ 9883 h 9925"/>
                  <a:gd name="connsiteX1" fmla="*/ 3352 w 8644"/>
                  <a:gd name="connsiteY1" fmla="*/ 9883 h 9925"/>
                  <a:gd name="connsiteX2" fmla="*/ 1974 w 8644"/>
                  <a:gd name="connsiteY2" fmla="*/ 9649 h 9925"/>
                  <a:gd name="connsiteX3" fmla="*/ 1483 w 8644"/>
                  <a:gd name="connsiteY3" fmla="*/ 8678 h 9925"/>
                  <a:gd name="connsiteX4" fmla="*/ 1257 w 8644"/>
                  <a:gd name="connsiteY4" fmla="*/ 6251 h 9925"/>
                  <a:gd name="connsiteX5" fmla="*/ 1086 w 8644"/>
                  <a:gd name="connsiteY5" fmla="*/ 3925 h 9925"/>
                  <a:gd name="connsiteX6" fmla="*/ 915 w 8644"/>
                  <a:gd name="connsiteY6" fmla="*/ 1590 h 9925"/>
                  <a:gd name="connsiteX7" fmla="*/ 579 w 8644"/>
                  <a:gd name="connsiteY7" fmla="*/ 427 h 9925"/>
                  <a:gd name="connsiteX8" fmla="*/ 0 w 8644"/>
                  <a:gd name="connsiteY8" fmla="*/ 0 h 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4" h="9925">
                    <a:moveTo>
                      <a:pt x="8644" y="9883"/>
                    </a:moveTo>
                    <a:cubicBezTo>
                      <a:pt x="7751" y="9883"/>
                      <a:pt x="4465" y="9925"/>
                      <a:pt x="3352" y="9883"/>
                    </a:cubicBezTo>
                    <a:cubicBezTo>
                      <a:pt x="2238" y="9841"/>
                      <a:pt x="2288" y="9850"/>
                      <a:pt x="1974" y="9649"/>
                    </a:cubicBezTo>
                    <a:cubicBezTo>
                      <a:pt x="1659" y="9448"/>
                      <a:pt x="1604" y="9239"/>
                      <a:pt x="1483" y="8678"/>
                    </a:cubicBezTo>
                    <a:cubicBezTo>
                      <a:pt x="1362" y="8117"/>
                      <a:pt x="1323" y="7038"/>
                      <a:pt x="1257" y="6251"/>
                    </a:cubicBezTo>
                    <a:cubicBezTo>
                      <a:pt x="1191" y="5465"/>
                      <a:pt x="1141" y="4695"/>
                      <a:pt x="1086" y="3925"/>
                    </a:cubicBezTo>
                    <a:cubicBezTo>
                      <a:pt x="1031" y="3147"/>
                      <a:pt x="1003" y="2176"/>
                      <a:pt x="915" y="1590"/>
                    </a:cubicBezTo>
                    <a:cubicBezTo>
                      <a:pt x="833" y="1013"/>
                      <a:pt x="728" y="695"/>
                      <a:pt x="579" y="427"/>
                    </a:cubicBezTo>
                    <a:cubicBezTo>
                      <a:pt x="425" y="168"/>
                      <a:pt x="320" y="67"/>
                      <a:pt x="0" y="0"/>
                    </a:cubicBezTo>
                  </a:path>
                </a:pathLst>
              </a:cu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96" name="Group 95"/>
            <p:cNvGrpSpPr/>
            <p:nvPr/>
          </p:nvGrpSpPr>
          <p:grpSpPr>
            <a:xfrm>
              <a:off x="6553200" y="2344232"/>
              <a:ext cx="1490946" cy="627553"/>
              <a:chOff x="4775779" y="2339049"/>
              <a:chExt cx="1490946" cy="627553"/>
            </a:xfrm>
          </p:grpSpPr>
          <p:sp>
            <p:nvSpPr>
              <p:cNvPr id="97" name="Freeform 22"/>
              <p:cNvSpPr>
                <a:spLocks/>
              </p:cNvSpPr>
              <p:nvPr/>
            </p:nvSpPr>
            <p:spPr bwMode="auto">
              <a:xfrm flipH="1" flipV="1">
                <a:off x="4775779" y="2345442"/>
                <a:ext cx="809971" cy="621160"/>
              </a:xfrm>
              <a:custGeom>
                <a:avLst/>
                <a:gdLst/>
                <a:ahLst/>
                <a:cxnLst>
                  <a:cxn ang="0">
                    <a:pos x="1814" y="1190"/>
                  </a:cxn>
                  <a:cxn ang="0">
                    <a:pos x="854" y="1190"/>
                  </a:cxn>
                  <a:cxn ang="0">
                    <a:pos x="604" y="1162"/>
                  </a:cxn>
                  <a:cxn ang="0">
                    <a:pos x="515" y="1046"/>
                  </a:cxn>
                  <a:cxn ang="0">
                    <a:pos x="474" y="756"/>
                  </a:cxn>
                  <a:cxn ang="0">
                    <a:pos x="443" y="478"/>
                  </a:cxn>
                  <a:cxn ang="0">
                    <a:pos x="412" y="199"/>
                  </a:cxn>
                  <a:cxn ang="0">
                    <a:pos x="351" y="60"/>
                  </a:cxn>
                  <a:cxn ang="0">
                    <a:pos x="246" y="9"/>
                  </a:cxn>
                  <a:cxn ang="0">
                    <a:pos x="0" y="9"/>
                  </a:cxn>
                </a:cxnLst>
                <a:rect l="0" t="0" r="r" b="b"/>
                <a:pathLst>
                  <a:path w="1814" h="1195">
                    <a:moveTo>
                      <a:pt x="1814" y="1190"/>
                    </a:moveTo>
                    <a:cubicBezTo>
                      <a:pt x="1652" y="1190"/>
                      <a:pt x="1056" y="1195"/>
                      <a:pt x="854" y="1190"/>
                    </a:cubicBezTo>
                    <a:cubicBezTo>
                      <a:pt x="652" y="1185"/>
                      <a:pt x="661" y="1186"/>
                      <a:pt x="604" y="1162"/>
                    </a:cubicBezTo>
                    <a:cubicBezTo>
                      <a:pt x="547" y="1138"/>
                      <a:pt x="537" y="1113"/>
                      <a:pt x="515" y="1046"/>
                    </a:cubicBezTo>
                    <a:cubicBezTo>
                      <a:pt x="493" y="979"/>
                      <a:pt x="486" y="850"/>
                      <a:pt x="474" y="756"/>
                    </a:cubicBezTo>
                    <a:cubicBezTo>
                      <a:pt x="462" y="662"/>
                      <a:pt x="453" y="570"/>
                      <a:pt x="443" y="478"/>
                    </a:cubicBezTo>
                    <a:cubicBezTo>
                      <a:pt x="433" y="385"/>
                      <a:pt x="428" y="269"/>
                      <a:pt x="412" y="199"/>
                    </a:cubicBezTo>
                    <a:cubicBezTo>
                      <a:pt x="397" y="130"/>
                      <a:pt x="378" y="92"/>
                      <a:pt x="351" y="60"/>
                    </a:cubicBezTo>
                    <a:cubicBezTo>
                      <a:pt x="323" y="29"/>
                      <a:pt x="304" y="17"/>
                      <a:pt x="246" y="9"/>
                    </a:cubicBezTo>
                    <a:cubicBezTo>
                      <a:pt x="187" y="0"/>
                      <a:pt x="51" y="9"/>
                      <a:pt x="0" y="9"/>
                    </a:cubicBezTo>
                  </a:path>
                </a:pathLst>
              </a:cu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22"/>
              <p:cNvSpPr>
                <a:spLocks/>
              </p:cNvSpPr>
              <p:nvPr/>
            </p:nvSpPr>
            <p:spPr bwMode="auto">
              <a:xfrm flipV="1">
                <a:off x="5566586" y="2339049"/>
                <a:ext cx="700139" cy="616501"/>
              </a:xfrm>
              <a:custGeom>
                <a:avLst/>
                <a:gdLst>
                  <a:gd name="connsiteX0" fmla="*/ 8644 w 8644"/>
                  <a:gd name="connsiteY0" fmla="*/ 9883 h 9925"/>
                  <a:gd name="connsiteX1" fmla="*/ 3352 w 8644"/>
                  <a:gd name="connsiteY1" fmla="*/ 9883 h 9925"/>
                  <a:gd name="connsiteX2" fmla="*/ 1974 w 8644"/>
                  <a:gd name="connsiteY2" fmla="*/ 9649 h 9925"/>
                  <a:gd name="connsiteX3" fmla="*/ 1483 w 8644"/>
                  <a:gd name="connsiteY3" fmla="*/ 8678 h 9925"/>
                  <a:gd name="connsiteX4" fmla="*/ 1257 w 8644"/>
                  <a:gd name="connsiteY4" fmla="*/ 6251 h 9925"/>
                  <a:gd name="connsiteX5" fmla="*/ 1086 w 8644"/>
                  <a:gd name="connsiteY5" fmla="*/ 3925 h 9925"/>
                  <a:gd name="connsiteX6" fmla="*/ 915 w 8644"/>
                  <a:gd name="connsiteY6" fmla="*/ 1590 h 9925"/>
                  <a:gd name="connsiteX7" fmla="*/ 579 w 8644"/>
                  <a:gd name="connsiteY7" fmla="*/ 427 h 9925"/>
                  <a:gd name="connsiteX8" fmla="*/ 0 w 8644"/>
                  <a:gd name="connsiteY8" fmla="*/ 0 h 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4" h="9925">
                    <a:moveTo>
                      <a:pt x="8644" y="9883"/>
                    </a:moveTo>
                    <a:cubicBezTo>
                      <a:pt x="7751" y="9883"/>
                      <a:pt x="4465" y="9925"/>
                      <a:pt x="3352" y="9883"/>
                    </a:cubicBezTo>
                    <a:cubicBezTo>
                      <a:pt x="2238" y="9841"/>
                      <a:pt x="2288" y="9850"/>
                      <a:pt x="1974" y="9649"/>
                    </a:cubicBezTo>
                    <a:cubicBezTo>
                      <a:pt x="1659" y="9448"/>
                      <a:pt x="1604" y="9239"/>
                      <a:pt x="1483" y="8678"/>
                    </a:cubicBezTo>
                    <a:cubicBezTo>
                      <a:pt x="1362" y="8117"/>
                      <a:pt x="1323" y="7038"/>
                      <a:pt x="1257" y="6251"/>
                    </a:cubicBezTo>
                    <a:cubicBezTo>
                      <a:pt x="1191" y="5465"/>
                      <a:pt x="1141" y="4695"/>
                      <a:pt x="1086" y="3925"/>
                    </a:cubicBezTo>
                    <a:cubicBezTo>
                      <a:pt x="1031" y="3147"/>
                      <a:pt x="1003" y="2176"/>
                      <a:pt x="915" y="1590"/>
                    </a:cubicBezTo>
                    <a:cubicBezTo>
                      <a:pt x="833" y="1013"/>
                      <a:pt x="728" y="695"/>
                      <a:pt x="579" y="427"/>
                    </a:cubicBezTo>
                    <a:cubicBezTo>
                      <a:pt x="425" y="168"/>
                      <a:pt x="320" y="67"/>
                      <a:pt x="0" y="0"/>
                    </a:cubicBezTo>
                  </a:path>
                </a:pathLst>
              </a:cu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cxnSp>
          <p:nvCxnSpPr>
            <p:cNvPr id="105" name="Straight Connector 104"/>
            <p:cNvCxnSpPr/>
            <p:nvPr/>
          </p:nvCxnSpPr>
          <p:spPr bwMode="auto">
            <a:xfrm>
              <a:off x="2209800" y="2348575"/>
              <a:ext cx="228600" cy="0"/>
            </a:xfrm>
            <a:prstGeom prst="line">
              <a:avLst/>
            </a:prstGeom>
            <a:noFill/>
            <a:ln w="19050" cap="flat" cmpd="sng" algn="ctr">
              <a:solidFill>
                <a:schemeClr val="tx1"/>
              </a:solidFill>
              <a:prstDash val="solid"/>
              <a:round/>
              <a:headEnd type="none" w="med" len="med"/>
              <a:tailEnd type="none" w="med" len="med"/>
            </a:ln>
            <a:effectLst/>
          </p:spPr>
        </p:cxnSp>
        <p:cxnSp>
          <p:nvCxnSpPr>
            <p:cNvPr id="106" name="Straight Connector 105"/>
            <p:cNvCxnSpPr/>
            <p:nvPr/>
          </p:nvCxnSpPr>
          <p:spPr bwMode="auto">
            <a:xfrm>
              <a:off x="750425" y="2327475"/>
              <a:ext cx="228600" cy="0"/>
            </a:xfrm>
            <a:prstGeom prst="line">
              <a:avLst/>
            </a:prstGeom>
            <a:noFill/>
            <a:ln w="19050" cap="flat" cmpd="sng" algn="ctr">
              <a:solidFill>
                <a:schemeClr val="tx1"/>
              </a:solidFill>
              <a:prstDash val="solid"/>
              <a:round/>
              <a:headEnd type="none" w="med" len="med"/>
              <a:tailEnd type="none" w="med" len="med"/>
            </a:ln>
            <a:effectLst/>
          </p:spPr>
        </p:cxnSp>
        <p:sp>
          <p:nvSpPr>
            <p:cNvPr id="107" name="Line 30"/>
            <p:cNvSpPr>
              <a:spLocks noChangeShapeType="1"/>
            </p:cNvSpPr>
            <p:nvPr/>
          </p:nvSpPr>
          <p:spPr bwMode="auto">
            <a:xfrm flipH="1">
              <a:off x="1833396" y="2667000"/>
              <a:ext cx="200854" cy="0"/>
            </a:xfrm>
            <a:prstGeom prst="line">
              <a:avLst/>
            </a:prstGeom>
            <a:noFill/>
            <a:ln w="12700">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08" name="Line 34"/>
            <p:cNvSpPr>
              <a:spLocks noChangeShapeType="1"/>
            </p:cNvSpPr>
            <p:nvPr/>
          </p:nvSpPr>
          <p:spPr bwMode="auto">
            <a:xfrm>
              <a:off x="1089950" y="2667000"/>
              <a:ext cx="200854" cy="0"/>
            </a:xfrm>
            <a:prstGeom prst="line">
              <a:avLst/>
            </a:prstGeom>
            <a:noFill/>
            <a:ln w="12700">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sp>
        <p:nvSpPr>
          <p:cNvPr id="110" name="TextBox 109"/>
          <p:cNvSpPr txBox="1"/>
          <p:nvPr/>
        </p:nvSpPr>
        <p:spPr>
          <a:xfrm>
            <a:off x="228600" y="2438400"/>
            <a:ext cx="8305800" cy="400110"/>
          </a:xfrm>
          <a:prstGeom prst="rect">
            <a:avLst/>
          </a:prstGeom>
          <a:noFill/>
        </p:spPr>
        <p:txBody>
          <a:bodyPr wrap="square" rtlCol="0">
            <a:spAutoFit/>
          </a:bodyPr>
          <a:lstStyle/>
          <a:p>
            <a:r>
              <a:rPr lang="en-US" dirty="0" smtClean="0">
                <a:solidFill>
                  <a:srgbClr val="C00000"/>
                </a:solidFill>
              </a:rPr>
              <a:t>can result in stationary stable patterns. </a:t>
            </a:r>
            <a:endParaRPr lang="en-US" dirty="0">
              <a:solidFill>
                <a:srgbClr val="C00000"/>
              </a:solidFill>
            </a:endParaRPr>
          </a:p>
        </p:txBody>
      </p:sp>
      <p:sp>
        <p:nvSpPr>
          <p:cNvPr id="111" name="TextBox 110"/>
          <p:cNvSpPr txBox="1"/>
          <p:nvPr/>
        </p:nvSpPr>
        <p:spPr>
          <a:xfrm>
            <a:off x="240174" y="2867625"/>
            <a:ext cx="8479964" cy="1092607"/>
          </a:xfrm>
          <a:prstGeom prst="rect">
            <a:avLst/>
          </a:prstGeom>
          <a:noFill/>
        </p:spPr>
        <p:txBody>
          <a:bodyPr wrap="square" rtlCol="0">
            <a:spAutoFit/>
          </a:bodyPr>
          <a:lstStyle/>
          <a:p>
            <a:r>
              <a:rPr lang="en-US" dirty="0" smtClean="0"/>
              <a:t>Cannot be obtained with the GL equation, but can be obtained with an activator-inhibitor (AI) system. </a:t>
            </a:r>
          </a:p>
          <a:p>
            <a:pPr>
              <a:spcBef>
                <a:spcPts val="600"/>
              </a:spcBef>
            </a:pPr>
            <a:r>
              <a:rPr lang="en-US" dirty="0" smtClean="0"/>
              <a:t>Example: </a:t>
            </a:r>
            <a:r>
              <a:rPr lang="en-US" dirty="0" err="1" smtClean="0"/>
              <a:t>FitzHugh-Nagumo</a:t>
            </a:r>
            <a:r>
              <a:rPr lang="en-US" dirty="0" smtClean="0"/>
              <a:t> (FHN) model</a:t>
            </a:r>
            <a:endParaRPr lang="en-US" dirty="0"/>
          </a:p>
        </p:txBody>
      </p:sp>
      <p:grpSp>
        <p:nvGrpSpPr>
          <p:cNvPr id="133" name="Group 132"/>
          <p:cNvGrpSpPr/>
          <p:nvPr/>
        </p:nvGrpSpPr>
        <p:grpSpPr>
          <a:xfrm>
            <a:off x="4709976" y="3733799"/>
            <a:ext cx="3672024" cy="2133601"/>
            <a:chOff x="1042674" y="1327267"/>
            <a:chExt cx="4078683" cy="2397008"/>
          </a:xfrm>
        </p:grpSpPr>
        <p:graphicFrame>
          <p:nvGraphicFramePr>
            <p:cNvPr id="119" name="Object 19"/>
            <p:cNvGraphicFramePr>
              <a:graphicFrameLocks noChangeAspect="1"/>
            </p:cNvGraphicFramePr>
            <p:nvPr/>
          </p:nvGraphicFramePr>
          <p:xfrm>
            <a:off x="1241262" y="1558384"/>
            <a:ext cx="1268412" cy="322262"/>
          </p:xfrm>
          <a:graphic>
            <a:graphicData uri="http://schemas.openxmlformats.org/presentationml/2006/ole">
              <mc:AlternateContent xmlns:mc="http://schemas.openxmlformats.org/markup-compatibility/2006">
                <mc:Choice xmlns:v="urn:schemas-microsoft-com:vml" Requires="v">
                  <p:oleObj spid="_x0000_s531505" name="Equation" r:id="rId5" imgW="825480" imgH="203040" progId="Equation.3">
                    <p:embed/>
                  </p:oleObj>
                </mc:Choice>
                <mc:Fallback>
                  <p:oleObj name="Equation" r:id="rId5" imgW="825480" imgH="203040" progId="Equation.3">
                    <p:embed/>
                    <p:pic>
                      <p:nvPicPr>
                        <p:cNvPr id="0" name="Object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1262" y="1558384"/>
                          <a:ext cx="1268412" cy="322262"/>
                        </a:xfrm>
                        <a:prstGeom prst="rect">
                          <a:avLst/>
                        </a:prstGeom>
                        <a:noFill/>
                        <a:ln>
                          <a:noFill/>
                        </a:ln>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28575">
                              <a:solidFill>
                                <a:srgbClr val="0000D6"/>
                              </a:solidFill>
                              <a:miter lim="800000"/>
                              <a:headEnd/>
                              <a:tailEnd/>
                            </a14:hiddenLine>
                          </a:ext>
                        </a:extLst>
                      </p:spPr>
                    </p:pic>
                  </p:oleObj>
                </mc:Fallback>
              </mc:AlternateContent>
            </a:graphicData>
          </a:graphic>
        </p:graphicFrame>
        <p:graphicFrame>
          <p:nvGraphicFramePr>
            <p:cNvPr id="120" name="Object 20"/>
            <p:cNvGraphicFramePr>
              <a:graphicFrameLocks noChangeAspect="1"/>
            </p:cNvGraphicFramePr>
            <p:nvPr/>
          </p:nvGraphicFramePr>
          <p:xfrm>
            <a:off x="3573546" y="1523999"/>
            <a:ext cx="1547811" cy="385762"/>
          </p:xfrm>
          <a:graphic>
            <a:graphicData uri="http://schemas.openxmlformats.org/presentationml/2006/ole">
              <mc:AlternateContent xmlns:mc="http://schemas.openxmlformats.org/markup-compatibility/2006">
                <mc:Choice xmlns:v="urn:schemas-microsoft-com:vml" Requires="v">
                  <p:oleObj spid="_x0000_s531506" name="Equation" r:id="rId7" imgW="939600" imgH="228600" progId="Equation.3">
                    <p:embed/>
                  </p:oleObj>
                </mc:Choice>
                <mc:Fallback>
                  <p:oleObj name="Equation" r:id="rId7" imgW="939600" imgH="228600" progId="Equation.3">
                    <p:embed/>
                    <p:pic>
                      <p:nvPicPr>
                        <p:cNvPr id="0" name="Object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3546" y="1523999"/>
                          <a:ext cx="1547811" cy="385762"/>
                        </a:xfrm>
                        <a:prstGeom prst="rect">
                          <a:avLst/>
                        </a:prstGeom>
                        <a:noFill/>
                        <a:ln>
                          <a:noFill/>
                        </a:ln>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28575">
                              <a:solidFill>
                                <a:srgbClr val="DC2A00"/>
                              </a:solidFill>
                              <a:miter lim="800000"/>
                              <a:headEnd/>
                              <a:tailEnd/>
                            </a14:hiddenLine>
                          </a:ext>
                        </a:extLst>
                      </p:spPr>
                    </p:pic>
                  </p:oleObj>
                </mc:Fallback>
              </mc:AlternateContent>
            </a:graphicData>
          </a:graphic>
        </p:graphicFrame>
        <p:sp>
          <p:nvSpPr>
            <p:cNvPr id="121" name="Freeform 21"/>
            <p:cNvSpPr>
              <a:spLocks/>
            </p:cNvSpPr>
            <p:nvPr/>
          </p:nvSpPr>
          <p:spPr bwMode="auto">
            <a:xfrm>
              <a:off x="1754188" y="2063750"/>
              <a:ext cx="2408237" cy="1355725"/>
            </a:xfrm>
            <a:custGeom>
              <a:avLst/>
              <a:gdLst>
                <a:gd name="T0" fmla="*/ 0 w 7056"/>
                <a:gd name="T1" fmla="*/ 0 h 3456"/>
                <a:gd name="T2" fmla="*/ 50322809 w 7056"/>
                <a:gd name="T3" fmla="*/ 310231943 h 3456"/>
                <a:gd name="T4" fmla="*/ 117419994 w 7056"/>
                <a:gd name="T5" fmla="*/ 465347571 h 3456"/>
                <a:gd name="T6" fmla="*/ 218065612 w 7056"/>
                <a:gd name="T7" fmla="*/ 465347571 h 3456"/>
                <a:gd name="T8" fmla="*/ 436131225 w 7056"/>
                <a:gd name="T9" fmla="*/ 199434750 h 3456"/>
                <a:gd name="T10" fmla="*/ 536776800 w 7056"/>
                <a:gd name="T11" fmla="*/ 88637582 h 3456"/>
                <a:gd name="T12" fmla="*/ 637422716 w 7056"/>
                <a:gd name="T13" fmla="*/ 66478389 h 3456"/>
                <a:gd name="T14" fmla="*/ 738068121 w 7056"/>
                <a:gd name="T15" fmla="*/ 177275165 h 3456"/>
                <a:gd name="T16" fmla="*/ 821939320 w 7056"/>
                <a:gd name="T17" fmla="*/ 531825936 h 3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56"/>
                <a:gd name="T28" fmla="*/ 0 h 3456"/>
                <a:gd name="T29" fmla="*/ 7056 w 7056"/>
                <a:gd name="T30" fmla="*/ 3456 h 3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56" h="3456">
                  <a:moveTo>
                    <a:pt x="0" y="0"/>
                  </a:moveTo>
                  <a:cubicBezTo>
                    <a:pt x="132" y="756"/>
                    <a:pt x="264" y="1512"/>
                    <a:pt x="432" y="2016"/>
                  </a:cubicBezTo>
                  <a:cubicBezTo>
                    <a:pt x="600" y="2520"/>
                    <a:pt x="768" y="2856"/>
                    <a:pt x="1008" y="3024"/>
                  </a:cubicBezTo>
                  <a:cubicBezTo>
                    <a:pt x="1248" y="3192"/>
                    <a:pt x="1416" y="3312"/>
                    <a:pt x="1872" y="3024"/>
                  </a:cubicBezTo>
                  <a:cubicBezTo>
                    <a:pt x="2328" y="2736"/>
                    <a:pt x="3288" y="1704"/>
                    <a:pt x="3744" y="1296"/>
                  </a:cubicBezTo>
                  <a:cubicBezTo>
                    <a:pt x="4200" y="888"/>
                    <a:pt x="4320" y="720"/>
                    <a:pt x="4608" y="576"/>
                  </a:cubicBezTo>
                  <a:cubicBezTo>
                    <a:pt x="4896" y="432"/>
                    <a:pt x="5184" y="336"/>
                    <a:pt x="5472" y="432"/>
                  </a:cubicBezTo>
                  <a:cubicBezTo>
                    <a:pt x="5760" y="528"/>
                    <a:pt x="6072" y="648"/>
                    <a:pt x="6336" y="1152"/>
                  </a:cubicBezTo>
                  <a:cubicBezTo>
                    <a:pt x="6600" y="1656"/>
                    <a:pt x="6936" y="3048"/>
                    <a:pt x="7056" y="3456"/>
                  </a:cubicBezTo>
                </a:path>
              </a:pathLst>
            </a:custGeom>
            <a:noFill/>
            <a:ln w="19050" cmpd="sng">
              <a:solidFill>
                <a:schemeClr val="tx1"/>
              </a:solidFill>
              <a:round/>
              <a:headEnd/>
              <a:tailEnd/>
            </a:ln>
          </p:spPr>
          <p:txBody>
            <a:bodyPr/>
            <a:lstStyle/>
            <a:p>
              <a:endParaRPr lang="en-US"/>
            </a:p>
          </p:txBody>
        </p:sp>
        <p:sp>
          <p:nvSpPr>
            <p:cNvPr id="122" name="Line 22"/>
            <p:cNvSpPr>
              <a:spLocks noChangeShapeType="1"/>
            </p:cNvSpPr>
            <p:nvPr/>
          </p:nvSpPr>
          <p:spPr bwMode="auto">
            <a:xfrm flipV="1">
              <a:off x="2897188" y="1666875"/>
              <a:ext cx="0" cy="2057400"/>
            </a:xfrm>
            <a:prstGeom prst="line">
              <a:avLst/>
            </a:prstGeom>
            <a:noFill/>
            <a:ln w="19050">
              <a:solidFill>
                <a:schemeClr val="tx1"/>
              </a:solidFill>
              <a:round/>
              <a:headEnd/>
              <a:tailEnd type="triangle" w="med" len="med"/>
            </a:ln>
          </p:spPr>
          <p:txBody>
            <a:bodyPr>
              <a:spAutoFit/>
            </a:bodyPr>
            <a:lstStyle/>
            <a:p>
              <a:endParaRPr lang="en-US"/>
            </a:p>
          </p:txBody>
        </p:sp>
        <p:sp>
          <p:nvSpPr>
            <p:cNvPr id="123" name="Line 23"/>
            <p:cNvSpPr>
              <a:spLocks noChangeShapeType="1"/>
            </p:cNvSpPr>
            <p:nvPr/>
          </p:nvSpPr>
          <p:spPr bwMode="auto">
            <a:xfrm>
              <a:off x="1296988" y="2733675"/>
              <a:ext cx="3352800" cy="0"/>
            </a:xfrm>
            <a:prstGeom prst="line">
              <a:avLst/>
            </a:prstGeom>
            <a:noFill/>
            <a:ln w="19050">
              <a:solidFill>
                <a:schemeClr val="tx1"/>
              </a:solidFill>
              <a:round/>
              <a:headEnd/>
              <a:tailEnd type="triangle" w="med" len="med"/>
            </a:ln>
          </p:spPr>
          <p:txBody>
            <a:bodyPr>
              <a:spAutoFit/>
            </a:bodyPr>
            <a:lstStyle/>
            <a:p>
              <a:endParaRPr lang="en-US"/>
            </a:p>
          </p:txBody>
        </p:sp>
        <p:sp>
          <p:nvSpPr>
            <p:cNvPr id="124" name="Line 24"/>
            <p:cNvSpPr>
              <a:spLocks noChangeShapeType="1"/>
            </p:cNvSpPr>
            <p:nvPr/>
          </p:nvSpPr>
          <p:spPr bwMode="auto">
            <a:xfrm flipV="1">
              <a:off x="1373188" y="2200275"/>
              <a:ext cx="2895600" cy="1143000"/>
            </a:xfrm>
            <a:prstGeom prst="line">
              <a:avLst/>
            </a:prstGeom>
            <a:noFill/>
            <a:ln w="19050">
              <a:solidFill>
                <a:schemeClr val="tx1"/>
              </a:solidFill>
              <a:round/>
              <a:headEnd/>
              <a:tailEnd/>
            </a:ln>
          </p:spPr>
          <p:txBody>
            <a:bodyPr>
              <a:spAutoFit/>
            </a:bodyPr>
            <a:lstStyle/>
            <a:p>
              <a:endParaRPr lang="en-US"/>
            </a:p>
          </p:txBody>
        </p:sp>
        <p:sp>
          <p:nvSpPr>
            <p:cNvPr id="125" name="Text Box 25"/>
            <p:cNvSpPr txBox="1">
              <a:spLocks noChangeArrowheads="1"/>
            </p:cNvSpPr>
            <p:nvPr/>
          </p:nvSpPr>
          <p:spPr bwMode="auto">
            <a:xfrm>
              <a:off x="2896436" y="1327267"/>
              <a:ext cx="354013" cy="406400"/>
            </a:xfrm>
            <a:prstGeom prst="rect">
              <a:avLst/>
            </a:prstGeom>
            <a:noFill/>
            <a:ln w="9525">
              <a:noFill/>
              <a:miter lim="800000"/>
              <a:headEnd/>
              <a:tailEnd/>
            </a:ln>
          </p:spPr>
          <p:txBody>
            <a:bodyPr/>
            <a:lstStyle/>
            <a:p>
              <a:pPr algn="just" rtl="0" eaLnBrk="0" hangingPunct="0"/>
              <a:r>
                <a:rPr lang="en-US" altLang="he-IL" i="1" dirty="0">
                  <a:latin typeface="+mj-lt"/>
                </a:rPr>
                <a:t>v</a:t>
              </a:r>
              <a:endParaRPr lang="en-US" altLang="he-IL" i="1" dirty="0">
                <a:latin typeface="+mj-lt"/>
                <a:cs typeface="Miriam" pitchFamily="34" charset="-79"/>
              </a:endParaRPr>
            </a:p>
          </p:txBody>
        </p:sp>
        <p:sp>
          <p:nvSpPr>
            <p:cNvPr id="126" name="Text Box 26"/>
            <p:cNvSpPr txBox="1">
              <a:spLocks noChangeArrowheads="1"/>
            </p:cNvSpPr>
            <p:nvPr/>
          </p:nvSpPr>
          <p:spPr bwMode="auto">
            <a:xfrm>
              <a:off x="4606925" y="2611379"/>
              <a:ext cx="423863" cy="406400"/>
            </a:xfrm>
            <a:prstGeom prst="rect">
              <a:avLst/>
            </a:prstGeom>
            <a:noFill/>
            <a:ln w="9525">
              <a:noFill/>
              <a:miter lim="800000"/>
              <a:headEnd/>
              <a:tailEnd/>
            </a:ln>
          </p:spPr>
          <p:txBody>
            <a:bodyPr/>
            <a:lstStyle/>
            <a:p>
              <a:pPr algn="just"/>
              <a:r>
                <a:rPr lang="en-US" altLang="he-IL" i="1" dirty="0">
                  <a:latin typeface="+mj-lt"/>
                </a:rPr>
                <a:t>u</a:t>
              </a:r>
            </a:p>
          </p:txBody>
        </p:sp>
        <p:sp>
          <p:nvSpPr>
            <p:cNvPr id="127" name="Line 27"/>
            <p:cNvSpPr>
              <a:spLocks noChangeShapeType="1"/>
            </p:cNvSpPr>
            <p:nvPr/>
          </p:nvSpPr>
          <p:spPr bwMode="auto">
            <a:xfrm>
              <a:off x="4192588" y="1895475"/>
              <a:ext cx="0" cy="304800"/>
            </a:xfrm>
            <a:prstGeom prst="line">
              <a:avLst/>
            </a:prstGeom>
            <a:noFill/>
            <a:ln w="9525">
              <a:solidFill>
                <a:srgbClr val="5F5F5F"/>
              </a:solidFill>
              <a:round/>
              <a:headEnd/>
              <a:tailEnd type="arrow" w="med" len="med"/>
            </a:ln>
          </p:spPr>
          <p:txBody>
            <a:bodyPr>
              <a:spAutoFit/>
            </a:bodyPr>
            <a:lstStyle/>
            <a:p>
              <a:endParaRPr lang="en-US"/>
            </a:p>
          </p:txBody>
        </p:sp>
        <p:sp>
          <p:nvSpPr>
            <p:cNvPr id="128" name="Line 28"/>
            <p:cNvSpPr>
              <a:spLocks noChangeShapeType="1"/>
            </p:cNvSpPr>
            <p:nvPr/>
          </p:nvSpPr>
          <p:spPr bwMode="auto">
            <a:xfrm flipH="1">
              <a:off x="1838826" y="1926519"/>
              <a:ext cx="211222" cy="273756"/>
            </a:xfrm>
            <a:prstGeom prst="line">
              <a:avLst/>
            </a:prstGeom>
            <a:noFill/>
            <a:ln w="9525">
              <a:solidFill>
                <a:schemeClr val="tx1"/>
              </a:solidFill>
              <a:round/>
              <a:headEnd/>
              <a:tailEnd type="arrow" w="med" len="med"/>
            </a:ln>
          </p:spPr>
          <p:txBody>
            <a:bodyPr wrap="square">
              <a:spAutoFit/>
            </a:bodyPr>
            <a:lstStyle/>
            <a:p>
              <a:endParaRPr lang="en-US"/>
            </a:p>
          </p:txBody>
        </p:sp>
        <p:sp>
          <p:nvSpPr>
            <p:cNvPr id="129" name="Oval 29"/>
            <p:cNvSpPr>
              <a:spLocks noChangeArrowheads="1"/>
            </p:cNvSpPr>
            <p:nvPr/>
          </p:nvSpPr>
          <p:spPr bwMode="auto">
            <a:xfrm>
              <a:off x="3735388" y="2276475"/>
              <a:ext cx="228600" cy="228600"/>
            </a:xfrm>
            <a:prstGeom prst="ellipse">
              <a:avLst/>
            </a:prstGeom>
            <a:solidFill>
              <a:srgbClr val="0000FF"/>
            </a:solidFill>
            <a:ln w="28575">
              <a:solidFill>
                <a:srgbClr val="0000FF"/>
              </a:solidFill>
              <a:round/>
              <a:headEnd/>
              <a:tailEnd/>
            </a:ln>
          </p:spPr>
          <p:txBody>
            <a:bodyPr wrap="none" anchor="ctr"/>
            <a:lstStyle/>
            <a:p>
              <a:endParaRPr lang="en-US"/>
            </a:p>
          </p:txBody>
        </p:sp>
        <p:sp>
          <p:nvSpPr>
            <p:cNvPr id="130" name="Oval 30"/>
            <p:cNvSpPr>
              <a:spLocks noChangeArrowheads="1"/>
            </p:cNvSpPr>
            <p:nvPr/>
          </p:nvSpPr>
          <p:spPr bwMode="auto">
            <a:xfrm>
              <a:off x="1830388" y="2962275"/>
              <a:ext cx="228600" cy="228600"/>
            </a:xfrm>
            <a:prstGeom prst="ellipse">
              <a:avLst/>
            </a:prstGeom>
            <a:solidFill>
              <a:srgbClr val="FF6600"/>
            </a:solidFill>
            <a:ln w="28575">
              <a:solidFill>
                <a:srgbClr val="FF6600"/>
              </a:solidFill>
              <a:round/>
              <a:headEnd/>
              <a:tailEnd/>
            </a:ln>
          </p:spPr>
          <p:txBody>
            <a:bodyPr wrap="none" anchor="ctr"/>
            <a:lstStyle/>
            <a:p>
              <a:endParaRPr lang="en-US"/>
            </a:p>
          </p:txBody>
        </p:sp>
        <p:sp>
          <p:nvSpPr>
            <p:cNvPr id="131" name="Text Box 31"/>
            <p:cNvSpPr txBox="1">
              <a:spLocks noChangeArrowheads="1"/>
            </p:cNvSpPr>
            <p:nvPr/>
          </p:nvSpPr>
          <p:spPr bwMode="auto">
            <a:xfrm>
              <a:off x="1042674" y="2784474"/>
              <a:ext cx="990599" cy="414928"/>
            </a:xfrm>
            <a:prstGeom prst="rect">
              <a:avLst/>
            </a:prstGeom>
            <a:noFill/>
            <a:ln w="9525">
              <a:noFill/>
              <a:miter lim="800000"/>
              <a:headEnd/>
              <a:tailEnd/>
            </a:ln>
          </p:spPr>
          <p:txBody>
            <a:bodyPr>
              <a:spAutoFit/>
            </a:bodyPr>
            <a:lstStyle/>
            <a:p>
              <a:pPr algn="l" rtl="0" eaLnBrk="0" hangingPunct="0">
                <a:spcBef>
                  <a:spcPct val="50000"/>
                </a:spcBef>
              </a:pPr>
              <a:r>
                <a:rPr lang="en-US" altLang="en-US" sz="1800" dirty="0">
                  <a:latin typeface="+mj-lt"/>
                </a:rPr>
                <a:t>(</a:t>
              </a:r>
              <a:r>
                <a:rPr lang="en-US" altLang="en-US" sz="1800" i="1" dirty="0">
                  <a:latin typeface="+mj-lt"/>
                </a:rPr>
                <a:t>u</a:t>
              </a:r>
              <a:r>
                <a:rPr lang="en-US" altLang="en-US" sz="1800" i="1" baseline="-25000" dirty="0">
                  <a:latin typeface="+mj-lt"/>
                </a:rPr>
                <a:t>-</a:t>
              </a:r>
              <a:r>
                <a:rPr lang="en-US" altLang="en-US" sz="1800" i="1" dirty="0">
                  <a:latin typeface="+mj-lt"/>
                </a:rPr>
                <a:t>,v</a:t>
              </a:r>
              <a:r>
                <a:rPr lang="en-US" altLang="en-US" sz="1800" i="1" baseline="-25000" dirty="0">
                  <a:latin typeface="+mj-lt"/>
                </a:rPr>
                <a:t>-</a:t>
              </a:r>
              <a:r>
                <a:rPr lang="en-US" altLang="en-US" sz="1800" dirty="0">
                  <a:latin typeface="+mj-lt"/>
                </a:rPr>
                <a:t>)</a:t>
              </a:r>
              <a:endParaRPr lang="en-US" altLang="he-IL" sz="1800" dirty="0">
                <a:latin typeface="+mj-lt"/>
              </a:endParaRPr>
            </a:p>
          </p:txBody>
        </p:sp>
        <p:sp>
          <p:nvSpPr>
            <p:cNvPr id="132" name="Text Box 32"/>
            <p:cNvSpPr txBox="1">
              <a:spLocks noChangeArrowheads="1"/>
            </p:cNvSpPr>
            <p:nvPr/>
          </p:nvSpPr>
          <p:spPr bwMode="auto">
            <a:xfrm>
              <a:off x="3963988" y="2251075"/>
              <a:ext cx="990599" cy="414928"/>
            </a:xfrm>
            <a:prstGeom prst="rect">
              <a:avLst/>
            </a:prstGeom>
            <a:noFill/>
            <a:ln w="9525">
              <a:noFill/>
              <a:miter lim="800000"/>
              <a:headEnd/>
              <a:tailEnd/>
            </a:ln>
          </p:spPr>
          <p:txBody>
            <a:bodyPr>
              <a:spAutoFit/>
            </a:bodyPr>
            <a:lstStyle/>
            <a:p>
              <a:pPr algn="l" rtl="0" eaLnBrk="0" hangingPunct="0">
                <a:spcBef>
                  <a:spcPct val="50000"/>
                </a:spcBef>
              </a:pPr>
              <a:r>
                <a:rPr lang="en-US" altLang="en-US" sz="1800" dirty="0">
                  <a:latin typeface="+mj-lt"/>
                </a:rPr>
                <a:t>(</a:t>
              </a:r>
              <a:r>
                <a:rPr lang="en-US" altLang="en-US" sz="1800" i="1" dirty="0" err="1">
                  <a:latin typeface="+mj-lt"/>
                </a:rPr>
                <a:t>u</a:t>
              </a:r>
              <a:r>
                <a:rPr lang="en-US" altLang="en-US" sz="1800" i="1" baseline="-25000" dirty="0" err="1">
                  <a:latin typeface="+mj-lt"/>
                </a:rPr>
                <a:t>+</a:t>
              </a:r>
              <a:r>
                <a:rPr lang="en-US" altLang="en-US" sz="1800" i="1" dirty="0" err="1">
                  <a:latin typeface="+mj-lt"/>
                </a:rPr>
                <a:t>,v</a:t>
              </a:r>
              <a:r>
                <a:rPr lang="en-US" altLang="en-US" sz="1800" i="1" baseline="-25000" dirty="0">
                  <a:latin typeface="+mj-lt"/>
                </a:rPr>
                <a:t>+</a:t>
              </a:r>
              <a:r>
                <a:rPr lang="en-US" altLang="en-US" sz="1800" dirty="0">
                  <a:latin typeface="+mj-lt"/>
                </a:rPr>
                <a:t>)</a:t>
              </a:r>
              <a:endParaRPr lang="en-US" altLang="he-IL" sz="1800" dirty="0">
                <a:latin typeface="+mj-lt"/>
              </a:endParaRPr>
            </a:p>
          </p:txBody>
        </p:sp>
      </p:grpSp>
      <p:grpSp>
        <p:nvGrpSpPr>
          <p:cNvPr id="7" name="Group 6"/>
          <p:cNvGrpSpPr/>
          <p:nvPr/>
        </p:nvGrpSpPr>
        <p:grpSpPr>
          <a:xfrm>
            <a:off x="48840" y="4122145"/>
            <a:ext cx="8180760" cy="2554880"/>
            <a:chOff x="48840" y="4122145"/>
            <a:chExt cx="8180760" cy="2554880"/>
          </a:xfrm>
        </p:grpSpPr>
        <p:grpSp>
          <p:nvGrpSpPr>
            <p:cNvPr id="135" name="Group 134"/>
            <p:cNvGrpSpPr/>
            <p:nvPr/>
          </p:nvGrpSpPr>
          <p:grpSpPr>
            <a:xfrm>
              <a:off x="304800" y="5943600"/>
              <a:ext cx="7924800" cy="733425"/>
              <a:chOff x="685800" y="5943600"/>
              <a:chExt cx="7924800" cy="733425"/>
            </a:xfrm>
          </p:grpSpPr>
          <mc:AlternateContent xmlns:mc="http://schemas.openxmlformats.org/markup-compatibility/2006" xmlns:a14="http://schemas.microsoft.com/office/drawing/2010/main">
            <mc:Choice Requires="a14">
              <p:sp>
                <p:nvSpPr>
                  <p:cNvPr id="112" name="TextBox 111"/>
                  <p:cNvSpPr txBox="1"/>
                  <p:nvPr/>
                </p:nvSpPr>
                <p:spPr>
                  <a:xfrm>
                    <a:off x="685800" y="5943600"/>
                    <a:ext cx="7924800" cy="400110"/>
                  </a:xfrm>
                  <a:prstGeom prst="rect">
                    <a:avLst/>
                  </a:prstGeom>
                  <a:noFill/>
                </p:spPr>
                <p:txBody>
                  <a:bodyPr wrap="square" rtlCol="0">
                    <a:spAutoFit/>
                  </a:bodyPr>
                  <a:lstStyle/>
                  <a:p>
                    <a14:m>
                      <m:oMath xmlns:m="http://schemas.openxmlformats.org/officeDocument/2006/math">
                        <m:r>
                          <a:rPr lang="en-US" b="0" i="1" smtClean="0">
                            <a:latin typeface="Cambria Math"/>
                          </a:rPr>
                          <m:t>𝑢</m:t>
                        </m:r>
                      </m:oMath>
                    </a14:m>
                    <a:r>
                      <a:rPr lang="en-US" dirty="0" smtClean="0"/>
                      <a:t> - </a:t>
                    </a:r>
                    <a:r>
                      <a:rPr lang="en-US" dirty="0" smtClean="0">
                        <a:solidFill>
                          <a:srgbClr val="C00000"/>
                        </a:solidFill>
                      </a:rPr>
                      <a:t>activator</a:t>
                    </a:r>
                    <a:r>
                      <a:rPr lang="en-US" dirty="0" smtClean="0"/>
                      <a:t>: activate the growth of itself and of </a:t>
                    </a:r>
                    <a14:m>
                      <m:oMath xmlns:m="http://schemas.openxmlformats.org/officeDocument/2006/math">
                        <m:r>
                          <a:rPr lang="en-US" b="0" i="1" smtClean="0">
                            <a:latin typeface="Cambria Math"/>
                          </a:rPr>
                          <m:t>𝑣</m:t>
                        </m:r>
                      </m:oMath>
                    </a14:m>
                    <a:r>
                      <a:rPr lang="en-US" dirty="0" smtClean="0"/>
                      <a:t>  </a:t>
                    </a:r>
                    <a:endParaRPr lang="en-US" dirty="0"/>
                  </a:p>
                </p:txBody>
              </p:sp>
            </mc:Choice>
            <mc:Fallback xmlns="">
              <p:sp>
                <p:nvSpPr>
                  <p:cNvPr id="112" name="TextBox 111"/>
                  <p:cNvSpPr txBox="1">
                    <a:spLocks noRot="1" noChangeAspect="1" noMove="1" noResize="1" noEditPoints="1" noAdjustHandles="1" noChangeArrowheads="1" noChangeShapeType="1" noTextEdit="1"/>
                  </p:cNvSpPr>
                  <p:nvPr/>
                </p:nvSpPr>
                <p:spPr>
                  <a:xfrm>
                    <a:off x="685800" y="5943600"/>
                    <a:ext cx="7924800" cy="400110"/>
                  </a:xfrm>
                  <a:prstGeom prst="rect">
                    <a:avLst/>
                  </a:prstGeom>
                  <a:blipFill rotWithShape="1">
                    <a:blip r:embed="rId9"/>
                    <a:stretch>
                      <a:fillRect t="-7576"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 name="TextBox 115"/>
                  <p:cNvSpPr txBox="1"/>
                  <p:nvPr/>
                </p:nvSpPr>
                <p:spPr>
                  <a:xfrm>
                    <a:off x="685800" y="6276915"/>
                    <a:ext cx="7924800" cy="400110"/>
                  </a:xfrm>
                  <a:prstGeom prst="rect">
                    <a:avLst/>
                  </a:prstGeom>
                  <a:noFill/>
                </p:spPr>
                <p:txBody>
                  <a:bodyPr wrap="square" rtlCol="0">
                    <a:spAutoFit/>
                  </a:bodyPr>
                  <a:lstStyle/>
                  <a:p>
                    <a14:m>
                      <m:oMath xmlns:m="http://schemas.openxmlformats.org/officeDocument/2006/math">
                        <m:r>
                          <a:rPr lang="en-US" b="0" i="1" smtClean="0">
                            <a:solidFill>
                              <a:schemeClr val="tx1"/>
                            </a:solidFill>
                            <a:latin typeface="Cambria Math"/>
                          </a:rPr>
                          <m:t>𝑣</m:t>
                        </m:r>
                        <m:r>
                          <a:rPr lang="en-US" b="0" i="1" smtClean="0">
                            <a:solidFill>
                              <a:schemeClr val="tx1"/>
                            </a:solidFill>
                            <a:latin typeface="Cambria Math"/>
                          </a:rPr>
                          <m:t> </m:t>
                        </m:r>
                      </m:oMath>
                    </a14:m>
                    <a:r>
                      <a:rPr lang="en-US" dirty="0" smtClean="0">
                        <a:solidFill>
                          <a:schemeClr val="tx1"/>
                        </a:solidFill>
                      </a:rPr>
                      <a:t>-</a:t>
                    </a:r>
                    <a:r>
                      <a:rPr lang="en-US" dirty="0" smtClean="0">
                        <a:solidFill>
                          <a:srgbClr val="C00000"/>
                        </a:solidFill>
                      </a:rPr>
                      <a:t> inhibitor</a:t>
                    </a:r>
                    <a:r>
                      <a:rPr lang="en-US" dirty="0" smtClean="0"/>
                      <a:t>: inhibits the growth of itself and of </a:t>
                    </a:r>
                    <a14:m>
                      <m:oMath xmlns:m="http://schemas.openxmlformats.org/officeDocument/2006/math">
                        <m:r>
                          <a:rPr lang="en-US" b="0" i="1" smtClean="0">
                            <a:latin typeface="Cambria Math"/>
                          </a:rPr>
                          <m:t>𝑢</m:t>
                        </m:r>
                      </m:oMath>
                    </a14:m>
                    <a:r>
                      <a:rPr lang="en-US" dirty="0" smtClean="0"/>
                      <a:t>  </a:t>
                    </a:r>
                    <a:endParaRPr lang="en-US" dirty="0"/>
                  </a:p>
                </p:txBody>
              </p:sp>
            </mc:Choice>
            <mc:Fallback xmlns="">
              <p:sp>
                <p:nvSpPr>
                  <p:cNvPr id="116" name="TextBox 115"/>
                  <p:cNvSpPr txBox="1">
                    <a:spLocks noRot="1" noChangeAspect="1" noMove="1" noResize="1" noEditPoints="1" noAdjustHandles="1" noChangeArrowheads="1" noChangeShapeType="1" noTextEdit="1"/>
                  </p:cNvSpPr>
                  <p:nvPr/>
                </p:nvSpPr>
                <p:spPr>
                  <a:xfrm>
                    <a:off x="685800" y="6276915"/>
                    <a:ext cx="7924800" cy="400110"/>
                  </a:xfrm>
                  <a:prstGeom prst="rect">
                    <a:avLst/>
                  </a:prstGeom>
                  <a:blipFill rotWithShape="1">
                    <a:blip r:embed="rId10"/>
                    <a:stretch>
                      <a:fillRect t="-7692" b="-27692"/>
                    </a:stretch>
                  </a:blipFill>
                </p:spPr>
                <p:txBody>
                  <a:bodyPr/>
                  <a:lstStyle/>
                  <a:p>
                    <a:r>
                      <a:rPr lang="en-US">
                        <a:noFill/>
                      </a:rPr>
                      <a:t> </a:t>
                    </a:r>
                  </a:p>
                </p:txBody>
              </p:sp>
            </mc:Fallback>
          </mc:AlternateContent>
        </p:grpSp>
        <p:grpSp>
          <p:nvGrpSpPr>
            <p:cNvPr id="6" name="Group 5"/>
            <p:cNvGrpSpPr/>
            <p:nvPr/>
          </p:nvGrpSpPr>
          <p:grpSpPr>
            <a:xfrm>
              <a:off x="48840" y="4122145"/>
              <a:ext cx="3656385" cy="1669055"/>
              <a:chOff x="48840" y="4122145"/>
              <a:chExt cx="3656385" cy="1669055"/>
            </a:xfrm>
          </p:grpSpPr>
          <mc:AlternateContent xmlns:mc="http://schemas.openxmlformats.org/markup-compatibility/2006" xmlns:a14="http://schemas.microsoft.com/office/drawing/2010/main">
            <mc:Choice Requires="a14">
              <p:sp>
                <p:nvSpPr>
                  <p:cNvPr id="4" name="TextBox 3"/>
                  <p:cNvSpPr txBox="1"/>
                  <p:nvPr/>
                </p:nvSpPr>
                <p:spPr>
                  <a:xfrm>
                    <a:off x="381000" y="5421868"/>
                    <a:ext cx="141474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a:rPr>
                            <m:t>𝜖</m:t>
                          </m:r>
                          <m:r>
                            <a:rPr lang="en-US" sz="1800" b="0" i="1" smtClean="0">
                              <a:latin typeface="Cambria Math"/>
                            </a:rPr>
                            <m:t>=</m:t>
                          </m:r>
                          <m:sSub>
                            <m:sSubPr>
                              <m:ctrlPr>
                                <a:rPr lang="en-US" sz="1800" b="0" i="1" smtClean="0">
                                  <a:latin typeface="Cambria Math"/>
                                </a:rPr>
                              </m:ctrlPr>
                            </m:sSubPr>
                            <m:e>
                              <m:r>
                                <a:rPr lang="en-US" sz="1800" b="0" i="1" smtClean="0">
                                  <a:latin typeface="Cambria Math"/>
                                </a:rPr>
                                <m:t>𝜏</m:t>
                              </m:r>
                            </m:e>
                            <m:sub>
                              <m:r>
                                <a:rPr lang="en-US" sz="1800" b="0" i="1" smtClean="0">
                                  <a:latin typeface="Cambria Math"/>
                                </a:rPr>
                                <m:t>𝑢</m:t>
                              </m:r>
                            </m:sub>
                          </m:sSub>
                          <m:r>
                            <a:rPr lang="en-US" sz="1800" b="0" i="1" smtClean="0">
                              <a:latin typeface="Cambria Math"/>
                            </a:rPr>
                            <m:t>/</m:t>
                          </m:r>
                          <m:sSub>
                            <m:sSubPr>
                              <m:ctrlPr>
                                <a:rPr lang="en-US" sz="1800" b="0" i="1" smtClean="0">
                                  <a:latin typeface="Cambria Math"/>
                                </a:rPr>
                              </m:ctrlPr>
                            </m:sSubPr>
                            <m:e>
                              <m:r>
                                <a:rPr lang="en-US" sz="1800" b="0" i="1" smtClean="0">
                                  <a:latin typeface="Cambria Math"/>
                                </a:rPr>
                                <m:t>𝜏</m:t>
                              </m:r>
                            </m:e>
                            <m:sub>
                              <m:r>
                                <a:rPr lang="en-US" sz="1800" b="0" i="1" smtClean="0">
                                  <a:latin typeface="Cambria Math"/>
                                </a:rPr>
                                <m:t>𝑣</m:t>
                              </m:r>
                            </m:sub>
                          </m:sSub>
                        </m:oMath>
                      </m:oMathPara>
                    </a14:m>
                    <a:endParaRPr lang="en-US" sz="1800" dirty="0"/>
                  </a:p>
                </p:txBody>
              </p:sp>
            </mc:Choice>
            <mc:Fallback xmlns="">
              <p:sp>
                <p:nvSpPr>
                  <p:cNvPr id="4" name="TextBox 3"/>
                  <p:cNvSpPr txBox="1">
                    <a:spLocks noRot="1" noChangeAspect="1" noMove="1" noResize="1" noEditPoints="1" noAdjustHandles="1" noChangeArrowheads="1" noChangeShapeType="1" noTextEdit="1"/>
                  </p:cNvSpPr>
                  <p:nvPr/>
                </p:nvSpPr>
                <p:spPr>
                  <a:xfrm>
                    <a:off x="381000" y="5421868"/>
                    <a:ext cx="1414746" cy="369332"/>
                  </a:xfrm>
                  <a:prstGeom prst="rect">
                    <a:avLst/>
                  </a:prstGeom>
                  <a:blipFill rotWithShape="1">
                    <a:blip r:embed="rId11"/>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304800" y="4122145"/>
                    <a:ext cx="2438400" cy="703975"/>
                  </a:xfrm>
                  <a:prstGeom prst="rect">
                    <a:avLst/>
                  </a:prstGeom>
                  <a:noFill/>
                </p:spPr>
                <p:txBody>
                  <a:bodyPr wrap="square" rtlCol="0">
                    <a:spAutoFit/>
                  </a:bodyPr>
                  <a:lstStyle/>
                  <a:p>
                    <a:pPr>
                      <a:spcAft>
                        <a:spcPts val="600"/>
                      </a:spcAft>
                    </a:pPr>
                    <a14:m>
                      <m:oMathPara xmlns:m="http://schemas.openxmlformats.org/officeDocument/2006/math">
                        <m:oMathParaPr>
                          <m:jc m:val="centerGroup"/>
                        </m:oMathParaPr>
                        <m:oMath xmlns:m="http://schemas.openxmlformats.org/officeDocument/2006/math">
                          <m:box>
                            <m:boxPr>
                              <m:ctrlPr>
                                <a:rPr lang="en-US" sz="2400" i="1" smtClean="0">
                                  <a:latin typeface="Cambria Math"/>
                                </a:rPr>
                              </m:ctrlPr>
                            </m:boxPr>
                            <m:e>
                              <m:argPr>
                                <m:argSz m:val="-1"/>
                              </m:argPr>
                              <m:f>
                                <m:fPr>
                                  <m:ctrlPr>
                                    <a:rPr lang="en-US" sz="2400" i="1" smtClean="0">
                                      <a:latin typeface="Cambria Math"/>
                                    </a:rPr>
                                  </m:ctrlPr>
                                </m:fPr>
                                <m:num>
                                  <m:r>
                                    <a:rPr lang="en-US" sz="2400" b="0" i="1" smtClean="0">
                                      <a:latin typeface="Cambria Math"/>
                                    </a:rPr>
                                    <m:t>𝜕</m:t>
                                  </m:r>
                                  <m:r>
                                    <a:rPr lang="en-US" sz="2400" b="0" i="1" smtClean="0">
                                      <a:latin typeface="Cambria Math"/>
                                    </a:rPr>
                                    <m:t>𝑢</m:t>
                                  </m:r>
                                </m:num>
                                <m:den>
                                  <m:r>
                                    <a:rPr lang="en-US" sz="2400" b="0" i="1" smtClean="0">
                                      <a:latin typeface="Cambria Math"/>
                                    </a:rPr>
                                    <m:t>𝜕</m:t>
                                  </m:r>
                                  <m:r>
                                    <a:rPr lang="en-US" sz="2400" b="0" i="1" smtClean="0">
                                      <a:latin typeface="Cambria Math"/>
                                    </a:rPr>
                                    <m:t>𝑡</m:t>
                                  </m:r>
                                </m:den>
                              </m:f>
                              <m:r>
                                <a:rPr lang="en-US" sz="2400" b="0" i="1" smtClean="0">
                                  <a:latin typeface="Cambria Math"/>
                                </a:rPr>
                                <m:t>=</m:t>
                              </m:r>
                              <m:r>
                                <a:rPr lang="en-US" sz="2400" b="0" i="1" smtClean="0">
                                  <a:latin typeface="Cambria Math"/>
                                </a:rPr>
                                <m:t>𝑢</m:t>
                              </m:r>
                              <m:r>
                                <a:rPr lang="en-US" sz="2400" b="0" i="1" smtClean="0">
                                  <a:latin typeface="Cambria Math"/>
                                </a:rPr>
                                <m:t>−</m:t>
                              </m:r>
                              <m:sSup>
                                <m:sSupPr>
                                  <m:ctrlPr>
                                    <a:rPr lang="en-US" sz="2400" i="1" smtClean="0">
                                      <a:latin typeface="Cambria Math"/>
                                    </a:rPr>
                                  </m:ctrlPr>
                                </m:sSupPr>
                                <m:e>
                                  <m:r>
                                    <a:rPr lang="en-US" sz="2400" b="0" i="1" smtClean="0">
                                      <a:latin typeface="Cambria Math"/>
                                    </a:rPr>
                                    <m:t>𝑢</m:t>
                                  </m:r>
                                </m:e>
                                <m:sup>
                                  <m:r>
                                    <a:rPr lang="en-US" sz="2400" b="0" i="1" smtClean="0">
                                      <a:latin typeface="Cambria Math"/>
                                    </a:rPr>
                                    <m:t>3</m:t>
                                  </m:r>
                                </m:sup>
                              </m:sSup>
                              <m:r>
                                <a:rPr lang="en-US" sz="2400" b="0" i="1" smtClean="0">
                                  <a:latin typeface="Cambria Math"/>
                                </a:rPr>
                                <m:t>−</m:t>
                              </m:r>
                              <m:r>
                                <a:rPr lang="en-US" sz="2400" b="0" i="1" smtClean="0">
                                  <a:latin typeface="Cambria Math"/>
                                </a:rPr>
                                <m:t>𝑣</m:t>
                              </m:r>
                              <m:r>
                                <a:rPr lang="en-US" sz="2400" b="0" i="1" smtClean="0">
                                  <a:latin typeface="Cambria Math"/>
                                </a:rPr>
                                <m:t>+</m:t>
                              </m:r>
                              <m:box>
                                <m:boxPr>
                                  <m:ctrlPr>
                                    <a:rPr lang="en-US" sz="2400" i="1" smtClean="0">
                                      <a:latin typeface="Cambria Math"/>
                                    </a:rPr>
                                  </m:ctrlPr>
                                </m:boxPr>
                                <m:e>
                                  <m:argPr>
                                    <m:argSz m:val="-1"/>
                                  </m:argPr>
                                  <m:f>
                                    <m:fPr>
                                      <m:ctrlPr>
                                        <a:rPr lang="en-US" sz="2400" i="1" smtClean="0">
                                          <a:latin typeface="Cambria Math"/>
                                        </a:rPr>
                                      </m:ctrlPr>
                                    </m:fPr>
                                    <m:num>
                                      <m:sSup>
                                        <m:sSupPr>
                                          <m:ctrlPr>
                                            <a:rPr lang="en-US" sz="2400" i="1" smtClean="0">
                                              <a:latin typeface="Cambria Math"/>
                                            </a:rPr>
                                          </m:ctrlPr>
                                        </m:sSupPr>
                                        <m:e>
                                          <m:r>
                                            <a:rPr lang="en-US" sz="2400" b="0" i="1" smtClean="0">
                                              <a:latin typeface="Cambria Math"/>
                                            </a:rPr>
                                            <m:t>𝜕</m:t>
                                          </m:r>
                                        </m:e>
                                        <m:sup>
                                          <m:r>
                                            <a:rPr lang="en-US" sz="2400" b="0" i="1" smtClean="0">
                                              <a:latin typeface="Cambria Math"/>
                                            </a:rPr>
                                            <m:t>2</m:t>
                                          </m:r>
                                        </m:sup>
                                      </m:sSup>
                                      <m:r>
                                        <a:rPr lang="en-US" sz="2400" b="0" i="1" smtClean="0">
                                          <a:latin typeface="Cambria Math"/>
                                        </a:rPr>
                                        <m:t>𝑢</m:t>
                                      </m:r>
                                    </m:num>
                                    <m:den>
                                      <m:r>
                                        <a:rPr lang="en-US" sz="2400" b="0" i="1" smtClean="0">
                                          <a:latin typeface="Cambria Math"/>
                                        </a:rPr>
                                        <m:t>𝜕</m:t>
                                      </m:r>
                                      <m:sSup>
                                        <m:sSupPr>
                                          <m:ctrlPr>
                                            <a:rPr lang="en-US" sz="2400" i="1" smtClean="0">
                                              <a:latin typeface="Cambria Math"/>
                                            </a:rPr>
                                          </m:ctrlPr>
                                        </m:sSupPr>
                                        <m:e>
                                          <m:r>
                                            <a:rPr lang="en-US" sz="2400" b="0" i="1" smtClean="0">
                                              <a:latin typeface="Cambria Math"/>
                                            </a:rPr>
                                            <m:t>𝑥</m:t>
                                          </m:r>
                                        </m:e>
                                        <m:sup>
                                          <m:r>
                                            <a:rPr lang="en-US" sz="2400" b="0" i="1" smtClean="0">
                                              <a:latin typeface="Cambria Math"/>
                                            </a:rPr>
                                            <m:t>2</m:t>
                                          </m:r>
                                        </m:sup>
                                      </m:sSup>
                                      <m:r>
                                        <a:rPr lang="en-US" sz="2400" b="0" i="1" smtClean="0">
                                          <a:latin typeface="Cambria Math"/>
                                        </a:rPr>
                                        <m:t> </m:t>
                                      </m:r>
                                    </m:den>
                                  </m:f>
                                </m:e>
                              </m:box>
                            </m:e>
                          </m:box>
                        </m:oMath>
                      </m:oMathPara>
                    </a14:m>
                    <a:endParaRPr lang="en-US" sz="2400" i="1" dirty="0" smtClean="0"/>
                  </a:p>
                </p:txBody>
              </p:sp>
            </mc:Choice>
            <mc:Fallback xmlns="">
              <p:sp>
                <p:nvSpPr>
                  <p:cNvPr id="5" name="TextBox 4"/>
                  <p:cNvSpPr txBox="1">
                    <a:spLocks noRot="1" noChangeAspect="1" noMove="1" noResize="1" noEditPoints="1" noAdjustHandles="1" noChangeArrowheads="1" noChangeShapeType="1" noTextEdit="1"/>
                  </p:cNvSpPr>
                  <p:nvPr/>
                </p:nvSpPr>
                <p:spPr>
                  <a:xfrm>
                    <a:off x="304800" y="4122145"/>
                    <a:ext cx="2438400" cy="703975"/>
                  </a:xfrm>
                  <a:prstGeom prst="rect">
                    <a:avLst/>
                  </a:prstGeom>
                  <a:blipFill rotWithShape="1">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48840" y="4731745"/>
                    <a:ext cx="3656385" cy="678455"/>
                  </a:xfrm>
                  <a:prstGeom prst="rect">
                    <a:avLst/>
                  </a:prstGeom>
                  <a:noFill/>
                </p:spPr>
                <p:txBody>
                  <a:bodyPr wrap="square" rtlCol="0">
                    <a:spAutoFit/>
                  </a:bodyPr>
                  <a:lstStyle/>
                  <a:p>
                    <a:pPr>
                      <a:spcAft>
                        <a:spcPts val="600"/>
                      </a:spcAft>
                    </a:pPr>
                    <a14:m>
                      <m:oMathPara xmlns:m="http://schemas.openxmlformats.org/officeDocument/2006/math">
                        <m:oMathParaPr>
                          <m:jc m:val="centerGroup"/>
                        </m:oMathParaPr>
                        <m:oMath xmlns:m="http://schemas.openxmlformats.org/officeDocument/2006/math">
                          <m:box>
                            <m:boxPr>
                              <m:ctrlPr>
                                <a:rPr lang="en-US" sz="2400" i="1">
                                  <a:solidFill>
                                    <a:srgbClr val="000000"/>
                                  </a:solidFill>
                                  <a:latin typeface="Cambria Math"/>
                                </a:rPr>
                              </m:ctrlPr>
                            </m:boxPr>
                            <m:e>
                              <m:argPr>
                                <m:argSz m:val="-1"/>
                              </m:argPr>
                              <m:f>
                                <m:fPr>
                                  <m:ctrlPr>
                                    <a:rPr lang="en-US" sz="2400" i="1">
                                      <a:solidFill>
                                        <a:srgbClr val="000000"/>
                                      </a:solidFill>
                                      <a:latin typeface="Cambria Math"/>
                                    </a:rPr>
                                  </m:ctrlPr>
                                </m:fPr>
                                <m:num>
                                  <m:r>
                                    <a:rPr lang="en-US" sz="2400" i="1">
                                      <a:solidFill>
                                        <a:srgbClr val="000000"/>
                                      </a:solidFill>
                                      <a:latin typeface="Cambria Math"/>
                                    </a:rPr>
                                    <m:t>𝜕</m:t>
                                  </m:r>
                                  <m:r>
                                    <a:rPr lang="en-US" sz="2400" b="0" i="1" smtClean="0">
                                      <a:solidFill>
                                        <a:srgbClr val="000000"/>
                                      </a:solidFill>
                                      <a:latin typeface="Cambria Math"/>
                                    </a:rPr>
                                    <m:t>𝑣</m:t>
                                  </m:r>
                                </m:num>
                                <m:den>
                                  <m:r>
                                    <a:rPr lang="en-US" sz="2400" i="1">
                                      <a:solidFill>
                                        <a:srgbClr val="000000"/>
                                      </a:solidFill>
                                      <a:latin typeface="Cambria Math"/>
                                    </a:rPr>
                                    <m:t>𝜕</m:t>
                                  </m:r>
                                  <m:r>
                                    <a:rPr lang="en-US" sz="2400" i="1">
                                      <a:solidFill>
                                        <a:srgbClr val="000000"/>
                                      </a:solidFill>
                                      <a:latin typeface="Cambria Math"/>
                                    </a:rPr>
                                    <m:t>𝑡</m:t>
                                  </m:r>
                                </m:den>
                              </m:f>
                              <m:r>
                                <a:rPr lang="en-US" sz="2400" i="1">
                                  <a:solidFill>
                                    <a:srgbClr val="000000"/>
                                  </a:solidFill>
                                  <a:latin typeface="Cambria Math"/>
                                </a:rPr>
                                <m:t>=</m:t>
                              </m:r>
                              <m:r>
                                <a:rPr lang="en-US" sz="2400" b="0" i="1" smtClean="0">
                                  <a:solidFill>
                                    <a:srgbClr val="000000"/>
                                  </a:solidFill>
                                  <a:latin typeface="Cambria Math"/>
                                </a:rPr>
                                <m:t>𝜖</m:t>
                              </m:r>
                              <m:r>
                                <a:rPr lang="en-US" sz="2400" b="0" i="1" smtClean="0">
                                  <a:solidFill>
                                    <a:srgbClr val="000000"/>
                                  </a:solidFill>
                                  <a:latin typeface="Cambria Math"/>
                                </a:rPr>
                                <m:t>(</m:t>
                              </m:r>
                              <m:r>
                                <a:rPr lang="en-US" sz="2400" b="0" i="1" smtClean="0">
                                  <a:solidFill>
                                    <a:srgbClr val="000000"/>
                                  </a:solidFill>
                                  <a:latin typeface="Cambria Math"/>
                                </a:rPr>
                                <m:t>𝑢</m:t>
                              </m:r>
                              <m:r>
                                <a:rPr lang="en-US" sz="2400" b="0" i="1" smtClean="0">
                                  <a:solidFill>
                                    <a:srgbClr val="000000"/>
                                  </a:solidFill>
                                  <a:latin typeface="Cambria Math"/>
                                </a:rPr>
                                <m:t>−</m:t>
                              </m:r>
                              <m:sSub>
                                <m:sSubPr>
                                  <m:ctrlPr>
                                    <a:rPr lang="en-US" sz="2400" b="0" i="1" smtClean="0">
                                      <a:solidFill>
                                        <a:srgbClr val="000000"/>
                                      </a:solidFill>
                                      <a:latin typeface="Cambria Math"/>
                                    </a:rPr>
                                  </m:ctrlPr>
                                </m:sSubPr>
                                <m:e>
                                  <m:r>
                                    <a:rPr lang="en-US" sz="2400" b="0" i="1" smtClean="0">
                                      <a:solidFill>
                                        <a:srgbClr val="000000"/>
                                      </a:solidFill>
                                      <a:latin typeface="Cambria Math"/>
                                    </a:rPr>
                                    <m:t>𝑎</m:t>
                                  </m:r>
                                </m:e>
                                <m:sub>
                                  <m:r>
                                    <a:rPr lang="en-US" sz="2400" b="0" i="1" smtClean="0">
                                      <a:solidFill>
                                        <a:srgbClr val="000000"/>
                                      </a:solidFill>
                                      <a:latin typeface="Cambria Math"/>
                                    </a:rPr>
                                    <m:t>1</m:t>
                                  </m:r>
                                </m:sub>
                              </m:sSub>
                              <m:r>
                                <a:rPr lang="en-US" sz="2400" b="0" i="1" smtClean="0">
                                  <a:solidFill>
                                    <a:srgbClr val="000000"/>
                                  </a:solidFill>
                                  <a:latin typeface="Cambria Math"/>
                                </a:rPr>
                                <m:t>𝑣</m:t>
                              </m:r>
                              <m:r>
                                <a:rPr lang="en-US" sz="2400" b="0" i="1" smtClean="0">
                                  <a:solidFill>
                                    <a:srgbClr val="000000"/>
                                  </a:solidFill>
                                  <a:latin typeface="Cambria Math"/>
                                </a:rPr>
                                <m:t>−</m:t>
                              </m:r>
                              <m:sSub>
                                <m:sSubPr>
                                  <m:ctrlPr>
                                    <a:rPr lang="en-US" sz="2400" b="0" i="1" smtClean="0">
                                      <a:solidFill>
                                        <a:srgbClr val="000000"/>
                                      </a:solidFill>
                                      <a:latin typeface="Cambria Math"/>
                                    </a:rPr>
                                  </m:ctrlPr>
                                </m:sSubPr>
                                <m:e>
                                  <m:r>
                                    <a:rPr lang="en-US" sz="2400" b="0" i="1" smtClean="0">
                                      <a:solidFill>
                                        <a:srgbClr val="000000"/>
                                      </a:solidFill>
                                      <a:latin typeface="Cambria Math"/>
                                    </a:rPr>
                                    <m:t>𝑎</m:t>
                                  </m:r>
                                </m:e>
                                <m:sub>
                                  <m:r>
                                    <a:rPr lang="en-US" sz="2400" b="0" i="1" smtClean="0">
                                      <a:solidFill>
                                        <a:srgbClr val="000000"/>
                                      </a:solidFill>
                                      <a:latin typeface="Cambria Math"/>
                                    </a:rPr>
                                    <m:t>0</m:t>
                                  </m:r>
                                </m:sub>
                              </m:sSub>
                              <m:r>
                                <a:rPr lang="en-US" sz="2400" b="0" i="1" smtClean="0">
                                  <a:solidFill>
                                    <a:srgbClr val="000000"/>
                                  </a:solidFill>
                                  <a:latin typeface="Cambria Math"/>
                                </a:rPr>
                                <m:t>)</m:t>
                              </m:r>
                              <m:r>
                                <a:rPr lang="en-US" sz="2400" i="1">
                                  <a:solidFill>
                                    <a:srgbClr val="000000"/>
                                  </a:solidFill>
                                  <a:latin typeface="Cambria Math"/>
                                </a:rPr>
                                <m:t>+</m:t>
                              </m:r>
                              <m:box>
                                <m:boxPr>
                                  <m:ctrlPr>
                                    <a:rPr lang="en-US" sz="2400" i="1">
                                      <a:solidFill>
                                        <a:srgbClr val="000000"/>
                                      </a:solidFill>
                                      <a:latin typeface="Cambria Math"/>
                                    </a:rPr>
                                  </m:ctrlPr>
                                </m:boxPr>
                                <m:e>
                                  <m:argPr>
                                    <m:argSz m:val="-1"/>
                                  </m:argPr>
                                  <m:r>
                                    <a:rPr lang="en-US" sz="2400" b="0" i="1" smtClean="0">
                                      <a:solidFill>
                                        <a:srgbClr val="000000"/>
                                      </a:solidFill>
                                      <a:latin typeface="Cambria Math"/>
                                    </a:rPr>
                                    <m:t>𝛿</m:t>
                                  </m:r>
                                  <m:f>
                                    <m:fPr>
                                      <m:ctrlPr>
                                        <a:rPr lang="en-US" sz="2400" i="1">
                                          <a:solidFill>
                                            <a:srgbClr val="000000"/>
                                          </a:solidFill>
                                          <a:latin typeface="Cambria Math"/>
                                        </a:rPr>
                                      </m:ctrlPr>
                                    </m:fPr>
                                    <m:num>
                                      <m:sSup>
                                        <m:sSupPr>
                                          <m:ctrlPr>
                                            <a:rPr lang="en-US" sz="2400" i="1">
                                              <a:solidFill>
                                                <a:srgbClr val="000000"/>
                                              </a:solidFill>
                                              <a:latin typeface="Cambria Math"/>
                                            </a:rPr>
                                          </m:ctrlPr>
                                        </m:sSupPr>
                                        <m:e>
                                          <m:r>
                                            <a:rPr lang="en-US" sz="2400" i="1">
                                              <a:solidFill>
                                                <a:srgbClr val="000000"/>
                                              </a:solidFill>
                                              <a:latin typeface="Cambria Math"/>
                                            </a:rPr>
                                            <m:t>𝜕</m:t>
                                          </m:r>
                                        </m:e>
                                        <m:sup>
                                          <m:r>
                                            <a:rPr lang="en-US" sz="2400" i="1">
                                              <a:solidFill>
                                                <a:srgbClr val="000000"/>
                                              </a:solidFill>
                                              <a:latin typeface="Cambria Math"/>
                                            </a:rPr>
                                            <m:t>2</m:t>
                                          </m:r>
                                        </m:sup>
                                      </m:sSup>
                                      <m:r>
                                        <a:rPr lang="en-US" sz="2400" b="0" i="1" smtClean="0">
                                          <a:solidFill>
                                            <a:srgbClr val="000000"/>
                                          </a:solidFill>
                                          <a:latin typeface="Cambria Math"/>
                                        </a:rPr>
                                        <m:t>𝑣</m:t>
                                      </m:r>
                                    </m:num>
                                    <m:den>
                                      <m:r>
                                        <a:rPr lang="en-US" sz="2400" i="1">
                                          <a:solidFill>
                                            <a:srgbClr val="000000"/>
                                          </a:solidFill>
                                          <a:latin typeface="Cambria Math"/>
                                        </a:rPr>
                                        <m:t>𝜕</m:t>
                                      </m:r>
                                      <m:sSup>
                                        <m:sSupPr>
                                          <m:ctrlPr>
                                            <a:rPr lang="en-US" sz="2400" i="1">
                                              <a:solidFill>
                                                <a:srgbClr val="000000"/>
                                              </a:solidFill>
                                              <a:latin typeface="Cambria Math"/>
                                            </a:rPr>
                                          </m:ctrlPr>
                                        </m:sSupPr>
                                        <m:e>
                                          <m:r>
                                            <a:rPr lang="en-US" sz="2400" i="1">
                                              <a:solidFill>
                                                <a:srgbClr val="000000"/>
                                              </a:solidFill>
                                              <a:latin typeface="Cambria Math"/>
                                            </a:rPr>
                                            <m:t>𝑥</m:t>
                                          </m:r>
                                        </m:e>
                                        <m:sup>
                                          <m:r>
                                            <a:rPr lang="en-US" sz="2400" i="1">
                                              <a:solidFill>
                                                <a:srgbClr val="000000"/>
                                              </a:solidFill>
                                              <a:latin typeface="Cambria Math"/>
                                            </a:rPr>
                                            <m:t>2</m:t>
                                          </m:r>
                                        </m:sup>
                                      </m:sSup>
                                      <m:r>
                                        <a:rPr lang="en-US" sz="2400" i="1">
                                          <a:solidFill>
                                            <a:srgbClr val="000000"/>
                                          </a:solidFill>
                                          <a:latin typeface="Cambria Math"/>
                                        </a:rPr>
                                        <m:t> </m:t>
                                      </m:r>
                                    </m:den>
                                  </m:f>
                                </m:e>
                              </m:box>
                            </m:e>
                          </m:box>
                        </m:oMath>
                      </m:oMathPara>
                    </a14:m>
                    <a:endParaRPr lang="en-US" sz="2400" dirty="0"/>
                  </a:p>
                </p:txBody>
              </p:sp>
            </mc:Choice>
            <mc:Fallback xmlns="">
              <p:sp>
                <p:nvSpPr>
                  <p:cNvPr id="60" name="TextBox 59"/>
                  <p:cNvSpPr txBox="1">
                    <a:spLocks noRot="1" noChangeAspect="1" noMove="1" noResize="1" noEditPoints="1" noAdjustHandles="1" noChangeArrowheads="1" noChangeShapeType="1" noTextEdit="1"/>
                  </p:cNvSpPr>
                  <p:nvPr/>
                </p:nvSpPr>
                <p:spPr>
                  <a:xfrm>
                    <a:off x="48840" y="4731745"/>
                    <a:ext cx="3656385" cy="678455"/>
                  </a:xfrm>
                  <a:prstGeom prst="rect">
                    <a:avLst/>
                  </a:prstGeom>
                  <a:blipFill rotWithShape="1">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p:cNvSpPr txBox="1"/>
                  <p:nvPr/>
                </p:nvSpPr>
                <p:spPr>
                  <a:xfrm>
                    <a:off x="1709454" y="5421868"/>
                    <a:ext cx="141474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a:rPr>
                            <m:t>𝛿</m:t>
                          </m:r>
                          <m:r>
                            <a:rPr lang="en-US" sz="1800" b="0" i="1" smtClean="0">
                              <a:latin typeface="Cambria Math"/>
                            </a:rPr>
                            <m:t>=</m:t>
                          </m:r>
                          <m:sSub>
                            <m:sSubPr>
                              <m:ctrlPr>
                                <a:rPr lang="en-US" sz="1800" b="0" i="1" smtClean="0">
                                  <a:latin typeface="Cambria Math"/>
                                </a:rPr>
                              </m:ctrlPr>
                            </m:sSubPr>
                            <m:e>
                              <m:r>
                                <a:rPr lang="en-US" sz="1800" b="0" i="1" smtClean="0">
                                  <a:latin typeface="Cambria Math"/>
                                </a:rPr>
                                <m:t>𝐷</m:t>
                              </m:r>
                            </m:e>
                            <m:sub>
                              <m:r>
                                <a:rPr lang="en-US" sz="1800" b="0" i="1" smtClean="0">
                                  <a:latin typeface="Cambria Math"/>
                                </a:rPr>
                                <m:t>𝑣</m:t>
                              </m:r>
                            </m:sub>
                          </m:sSub>
                          <m:r>
                            <a:rPr lang="en-US" sz="1800" b="0" i="1" smtClean="0">
                              <a:latin typeface="Cambria Math"/>
                            </a:rPr>
                            <m:t>/</m:t>
                          </m:r>
                          <m:sSub>
                            <m:sSubPr>
                              <m:ctrlPr>
                                <a:rPr lang="en-US" sz="1800" b="0" i="1" smtClean="0">
                                  <a:latin typeface="Cambria Math"/>
                                </a:rPr>
                              </m:ctrlPr>
                            </m:sSubPr>
                            <m:e>
                              <m:r>
                                <a:rPr lang="en-US" sz="1800" b="0" i="1" smtClean="0">
                                  <a:latin typeface="Cambria Math"/>
                                </a:rPr>
                                <m:t>𝐷</m:t>
                              </m:r>
                            </m:e>
                            <m:sub>
                              <m:r>
                                <a:rPr lang="en-US" sz="1800" b="0" i="1" smtClean="0">
                                  <a:latin typeface="Cambria Math"/>
                                </a:rPr>
                                <m:t>𝑢</m:t>
                              </m:r>
                            </m:sub>
                          </m:sSub>
                        </m:oMath>
                      </m:oMathPara>
                    </a14:m>
                    <a:endParaRPr lang="en-US" sz="1800" dirty="0"/>
                  </a:p>
                </p:txBody>
              </p:sp>
            </mc:Choice>
            <mc:Fallback xmlns="">
              <p:sp>
                <p:nvSpPr>
                  <p:cNvPr id="61" name="TextBox 60"/>
                  <p:cNvSpPr txBox="1">
                    <a:spLocks noRot="1" noChangeAspect="1" noMove="1" noResize="1" noEditPoints="1" noAdjustHandles="1" noChangeArrowheads="1" noChangeShapeType="1" noTextEdit="1"/>
                  </p:cNvSpPr>
                  <p:nvPr/>
                </p:nvSpPr>
                <p:spPr>
                  <a:xfrm>
                    <a:off x="1709454" y="5421868"/>
                    <a:ext cx="1414746" cy="369332"/>
                  </a:xfrm>
                  <a:prstGeom prst="rect">
                    <a:avLst/>
                  </a:prstGeom>
                  <a:blipFill rotWithShape="1">
                    <a:blip r:embed="rId14"/>
                    <a:stretch>
                      <a:fillRect b="-13115"/>
                    </a:stretch>
                  </a:blipFill>
                </p:spPr>
                <p:txBody>
                  <a:bodyPr/>
                  <a:lstStyle/>
                  <a:p>
                    <a:r>
                      <a:rPr lang="en-US">
                        <a:noFill/>
                      </a:rPr>
                      <a:t> </a:t>
                    </a:r>
                  </a:p>
                </p:txBody>
              </p:sp>
            </mc:Fallback>
          </mc:AlternateContent>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dissolve">
                                      <p:cBhvr>
                                        <p:cTn id="7" dur="500"/>
                                        <p:tgtEl>
                                          <p:spTgt spid="1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3"/>
                                        </p:tgtEl>
                                        <p:attrNameLst>
                                          <p:attrName>style.visibility</p:attrName>
                                        </p:attrNameLst>
                                      </p:cBhvr>
                                      <p:to>
                                        <p:strVal val="visible"/>
                                      </p:to>
                                    </p:set>
                                    <p:animEffect transition="in" filter="dissolve">
                                      <p:cBhvr>
                                        <p:cTn id="17"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720138" y="0"/>
            <a:ext cx="457200" cy="6858000"/>
            <a:chOff x="5493" y="0"/>
            <a:chExt cx="288" cy="4320"/>
          </a:xfrm>
        </p:grpSpPr>
        <p:sp>
          <p:nvSpPr>
            <p:cNvPr id="18440" name="Rectangle 3"/>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chemeClr val="bg1"/>
                </a:solidFill>
              </a:endParaRPr>
            </a:p>
            <a:p>
              <a:pPr algn="ctr">
                <a:lnSpc>
                  <a:spcPct val="40000"/>
                </a:lnSpc>
              </a:pPr>
              <a:r>
                <a:rPr lang="en-US" altLang="he-IL" sz="1600" b="1">
                  <a:solidFill>
                    <a:schemeClr val="bg1"/>
                  </a:solidFill>
                </a:rPr>
                <a:t>     </a:t>
              </a:r>
              <a:r>
                <a:rPr lang="en-US" altLang="he-IL" sz="1600">
                  <a:solidFill>
                    <a:schemeClr val="bg1"/>
                  </a:solidFill>
                </a:rPr>
                <a:t>Ben Gurion University,  Ehud Meron -  www.bgu.ac.il/~ehud</a:t>
              </a:r>
              <a:endParaRPr lang="en-US" altLang="en-US" sz="1600">
                <a:solidFill>
                  <a:schemeClr val="bg1"/>
                </a:solidFill>
              </a:endParaRPr>
            </a:p>
          </p:txBody>
        </p:sp>
        <p:pic>
          <p:nvPicPr>
            <p:cNvPr id="18441" name="Picture 4" descr="bgu_logo_small"/>
            <p:cNvPicPr>
              <a:picLocks noChangeAspect="1" noChangeArrowheads="1"/>
            </p:cNvPicPr>
            <p:nvPr/>
          </p:nvPicPr>
          <p:blipFill>
            <a:blip r:embed="rId4" cstate="print"/>
            <a:srcRect/>
            <a:stretch>
              <a:fillRect/>
            </a:stretch>
          </p:blipFill>
          <p:spPr bwMode="auto">
            <a:xfrm>
              <a:off x="5493" y="21"/>
              <a:ext cx="288" cy="246"/>
            </a:xfrm>
            <a:prstGeom prst="rect">
              <a:avLst/>
            </a:prstGeom>
            <a:noFill/>
            <a:ln w="9525">
              <a:noFill/>
              <a:miter lim="800000"/>
              <a:headEnd/>
              <a:tailEnd/>
            </a:ln>
          </p:spPr>
        </p:pic>
      </p:grpSp>
      <p:sp>
        <p:nvSpPr>
          <p:cNvPr id="18435" name="Text Box 5"/>
          <p:cNvSpPr txBox="1">
            <a:spLocks noChangeArrowheads="1"/>
          </p:cNvSpPr>
          <p:nvPr/>
        </p:nvSpPr>
        <p:spPr bwMode="auto">
          <a:xfrm>
            <a:off x="0" y="-1924"/>
            <a:ext cx="8763000" cy="430887"/>
          </a:xfrm>
          <a:prstGeom prst="rect">
            <a:avLst/>
          </a:prstGeom>
          <a:solidFill>
            <a:srgbClr val="B2B2B2"/>
          </a:solidFill>
          <a:ln w="9525">
            <a:noFill/>
            <a:miter lim="800000"/>
            <a:headEnd/>
            <a:tailEnd/>
          </a:ln>
        </p:spPr>
        <p:txBody>
          <a:bodyPr anchor="ctr">
            <a:spAutoFit/>
          </a:bodyPr>
          <a:lstStyle/>
          <a:p>
            <a:r>
              <a:rPr lang="en-US" altLang="en-US" sz="2200" b="1" dirty="0" smtClean="0">
                <a:solidFill>
                  <a:srgbClr val="AC0000"/>
                </a:solidFill>
              </a:rPr>
              <a:t>  Pattern formation in </a:t>
            </a:r>
            <a:r>
              <a:rPr lang="en-US" altLang="en-US" sz="2200" b="1" dirty="0" err="1" smtClean="0">
                <a:solidFill>
                  <a:srgbClr val="AC0000"/>
                </a:solidFill>
              </a:rPr>
              <a:t>bistable</a:t>
            </a:r>
            <a:r>
              <a:rPr lang="en-US" altLang="en-US" sz="2200" b="1" dirty="0" smtClean="0">
                <a:solidFill>
                  <a:srgbClr val="AC0000"/>
                </a:solidFill>
              </a:rPr>
              <a:t> systems: front interactions</a:t>
            </a:r>
            <a:endParaRPr lang="en-US" altLang="en-US" sz="2200" b="1" dirty="0">
              <a:solidFill>
                <a:srgbClr val="AC0000"/>
              </a:solidFill>
            </a:endParaRPr>
          </a:p>
        </p:txBody>
      </p:sp>
      <p:grpSp>
        <p:nvGrpSpPr>
          <p:cNvPr id="34" name="Group 33"/>
          <p:cNvGrpSpPr/>
          <p:nvPr/>
        </p:nvGrpSpPr>
        <p:grpSpPr>
          <a:xfrm>
            <a:off x="4579465" y="914400"/>
            <a:ext cx="3590485" cy="2133601"/>
            <a:chOff x="1042674" y="1327267"/>
            <a:chExt cx="3988114" cy="2397008"/>
          </a:xfrm>
        </p:grpSpPr>
        <p:sp>
          <p:nvSpPr>
            <p:cNvPr id="35" name="Freeform 3"/>
            <p:cNvSpPr>
              <a:spLocks/>
            </p:cNvSpPr>
            <p:nvPr/>
          </p:nvSpPr>
          <p:spPr bwMode="auto">
            <a:xfrm>
              <a:off x="1908176" y="2397801"/>
              <a:ext cx="1960563" cy="735012"/>
            </a:xfrm>
            <a:custGeom>
              <a:avLst/>
              <a:gdLst>
                <a:gd name="T0" fmla="*/ 0 w 1235"/>
                <a:gd name="T1" fmla="*/ 1166830845 h 463"/>
                <a:gd name="T2" fmla="*/ 166330339 w 1235"/>
                <a:gd name="T3" fmla="*/ 882054252 h 463"/>
                <a:gd name="T4" fmla="*/ 357862236 w 1235"/>
                <a:gd name="T5" fmla="*/ 761086668 h 463"/>
                <a:gd name="T6" fmla="*/ 546874822 w 1235"/>
                <a:gd name="T7" fmla="*/ 690522359 h 463"/>
                <a:gd name="T8" fmla="*/ 952619326 w 1235"/>
                <a:gd name="T9" fmla="*/ 594756512 h 463"/>
                <a:gd name="T10" fmla="*/ 1381045828 w 1235"/>
                <a:gd name="T11" fmla="*/ 546872795 h 463"/>
                <a:gd name="T12" fmla="*/ 1784271168 w 1235"/>
                <a:gd name="T13" fmla="*/ 546872795 h 463"/>
                <a:gd name="T14" fmla="*/ 2147483647 w 1235"/>
                <a:gd name="T15" fmla="*/ 524192204 h 463"/>
                <a:gd name="T16" fmla="*/ 2147483647 w 1235"/>
                <a:gd name="T17" fmla="*/ 476308486 h 463"/>
                <a:gd name="T18" fmla="*/ 2147483647 w 1235"/>
                <a:gd name="T19" fmla="*/ 380542540 h 463"/>
                <a:gd name="T20" fmla="*/ 2147483647 w 1235"/>
                <a:gd name="T21" fmla="*/ 262096102 h 463"/>
                <a:gd name="T22" fmla="*/ 2147483647 w 1235"/>
                <a:gd name="T23" fmla="*/ 118446488 h 463"/>
                <a:gd name="T24" fmla="*/ 2147483647 w 1235"/>
                <a:gd name="T25" fmla="*/ 0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35"/>
                <a:gd name="T40" fmla="*/ 0 h 463"/>
                <a:gd name="T41" fmla="*/ 1235 w 1235"/>
                <a:gd name="T42" fmla="*/ 463 h 4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35" h="463">
                  <a:moveTo>
                    <a:pt x="0" y="463"/>
                  </a:moveTo>
                  <a:lnTo>
                    <a:pt x="66" y="350"/>
                  </a:lnTo>
                  <a:lnTo>
                    <a:pt x="142" y="302"/>
                  </a:lnTo>
                  <a:lnTo>
                    <a:pt x="217" y="274"/>
                  </a:lnTo>
                  <a:lnTo>
                    <a:pt x="378" y="236"/>
                  </a:lnTo>
                  <a:lnTo>
                    <a:pt x="548" y="217"/>
                  </a:lnTo>
                  <a:lnTo>
                    <a:pt x="708" y="217"/>
                  </a:lnTo>
                  <a:lnTo>
                    <a:pt x="859" y="208"/>
                  </a:lnTo>
                  <a:lnTo>
                    <a:pt x="1001" y="189"/>
                  </a:lnTo>
                  <a:lnTo>
                    <a:pt x="1124" y="151"/>
                  </a:lnTo>
                  <a:lnTo>
                    <a:pt x="1190" y="104"/>
                  </a:lnTo>
                  <a:lnTo>
                    <a:pt x="1226" y="47"/>
                  </a:lnTo>
                  <a:lnTo>
                    <a:pt x="1235" y="0"/>
                  </a:lnTo>
                </a:path>
              </a:pathLst>
            </a:custGeom>
            <a:noFill/>
            <a:ln w="38100" cap="flat" cmpd="sng">
              <a:solidFill>
                <a:schemeClr val="tx1"/>
              </a:solidFill>
              <a:prstDash val="sysDash"/>
              <a:round/>
              <a:headEnd type="none" w="med" len="med"/>
              <a:tailEnd type="none" w="med" len="med"/>
            </a:ln>
          </p:spPr>
          <p:txBody>
            <a:bodyPr wrap="none" anchor="ctr"/>
            <a:lstStyle/>
            <a:p>
              <a:endParaRPr lang="en-US"/>
            </a:p>
          </p:txBody>
        </p:sp>
        <p:sp>
          <p:nvSpPr>
            <p:cNvPr id="38" name="Freeform 21"/>
            <p:cNvSpPr>
              <a:spLocks/>
            </p:cNvSpPr>
            <p:nvPr/>
          </p:nvSpPr>
          <p:spPr bwMode="auto">
            <a:xfrm>
              <a:off x="1754188" y="2063750"/>
              <a:ext cx="2408237" cy="1355725"/>
            </a:xfrm>
            <a:custGeom>
              <a:avLst/>
              <a:gdLst>
                <a:gd name="T0" fmla="*/ 0 w 7056"/>
                <a:gd name="T1" fmla="*/ 0 h 3456"/>
                <a:gd name="T2" fmla="*/ 50322809 w 7056"/>
                <a:gd name="T3" fmla="*/ 310231943 h 3456"/>
                <a:gd name="T4" fmla="*/ 117419994 w 7056"/>
                <a:gd name="T5" fmla="*/ 465347571 h 3456"/>
                <a:gd name="T6" fmla="*/ 218065612 w 7056"/>
                <a:gd name="T7" fmla="*/ 465347571 h 3456"/>
                <a:gd name="T8" fmla="*/ 436131225 w 7056"/>
                <a:gd name="T9" fmla="*/ 199434750 h 3456"/>
                <a:gd name="T10" fmla="*/ 536776800 w 7056"/>
                <a:gd name="T11" fmla="*/ 88637582 h 3456"/>
                <a:gd name="T12" fmla="*/ 637422716 w 7056"/>
                <a:gd name="T13" fmla="*/ 66478389 h 3456"/>
                <a:gd name="T14" fmla="*/ 738068121 w 7056"/>
                <a:gd name="T15" fmla="*/ 177275165 h 3456"/>
                <a:gd name="T16" fmla="*/ 821939320 w 7056"/>
                <a:gd name="T17" fmla="*/ 531825936 h 3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56"/>
                <a:gd name="T28" fmla="*/ 0 h 3456"/>
                <a:gd name="T29" fmla="*/ 7056 w 7056"/>
                <a:gd name="T30" fmla="*/ 3456 h 3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56" h="3456">
                  <a:moveTo>
                    <a:pt x="0" y="0"/>
                  </a:moveTo>
                  <a:cubicBezTo>
                    <a:pt x="132" y="756"/>
                    <a:pt x="264" y="1512"/>
                    <a:pt x="432" y="2016"/>
                  </a:cubicBezTo>
                  <a:cubicBezTo>
                    <a:pt x="600" y="2520"/>
                    <a:pt x="768" y="2856"/>
                    <a:pt x="1008" y="3024"/>
                  </a:cubicBezTo>
                  <a:cubicBezTo>
                    <a:pt x="1248" y="3192"/>
                    <a:pt x="1416" y="3312"/>
                    <a:pt x="1872" y="3024"/>
                  </a:cubicBezTo>
                  <a:cubicBezTo>
                    <a:pt x="2328" y="2736"/>
                    <a:pt x="3288" y="1704"/>
                    <a:pt x="3744" y="1296"/>
                  </a:cubicBezTo>
                  <a:cubicBezTo>
                    <a:pt x="4200" y="888"/>
                    <a:pt x="4320" y="720"/>
                    <a:pt x="4608" y="576"/>
                  </a:cubicBezTo>
                  <a:cubicBezTo>
                    <a:pt x="4896" y="432"/>
                    <a:pt x="5184" y="336"/>
                    <a:pt x="5472" y="432"/>
                  </a:cubicBezTo>
                  <a:cubicBezTo>
                    <a:pt x="5760" y="528"/>
                    <a:pt x="6072" y="648"/>
                    <a:pt x="6336" y="1152"/>
                  </a:cubicBezTo>
                  <a:cubicBezTo>
                    <a:pt x="6600" y="1656"/>
                    <a:pt x="6936" y="3048"/>
                    <a:pt x="7056" y="3456"/>
                  </a:cubicBezTo>
                </a:path>
              </a:pathLst>
            </a:custGeom>
            <a:noFill/>
            <a:ln w="19050" cmpd="sng">
              <a:solidFill>
                <a:schemeClr val="tx1"/>
              </a:solidFill>
              <a:round/>
              <a:headEnd/>
              <a:tailEnd/>
            </a:ln>
          </p:spPr>
          <p:txBody>
            <a:bodyPr/>
            <a:lstStyle/>
            <a:p>
              <a:endParaRPr lang="en-US"/>
            </a:p>
          </p:txBody>
        </p:sp>
        <p:sp>
          <p:nvSpPr>
            <p:cNvPr id="39" name="Line 22"/>
            <p:cNvSpPr>
              <a:spLocks noChangeShapeType="1"/>
            </p:cNvSpPr>
            <p:nvPr/>
          </p:nvSpPr>
          <p:spPr bwMode="auto">
            <a:xfrm flipV="1">
              <a:off x="2897188" y="1666875"/>
              <a:ext cx="0" cy="2057400"/>
            </a:xfrm>
            <a:prstGeom prst="line">
              <a:avLst/>
            </a:prstGeom>
            <a:noFill/>
            <a:ln w="19050">
              <a:solidFill>
                <a:schemeClr val="tx1"/>
              </a:solidFill>
              <a:round/>
              <a:headEnd/>
              <a:tailEnd type="triangle" w="med" len="med"/>
            </a:ln>
          </p:spPr>
          <p:txBody>
            <a:bodyPr>
              <a:spAutoFit/>
            </a:bodyPr>
            <a:lstStyle/>
            <a:p>
              <a:endParaRPr lang="en-US"/>
            </a:p>
          </p:txBody>
        </p:sp>
        <p:sp>
          <p:nvSpPr>
            <p:cNvPr id="40" name="Line 23"/>
            <p:cNvSpPr>
              <a:spLocks noChangeShapeType="1"/>
            </p:cNvSpPr>
            <p:nvPr/>
          </p:nvSpPr>
          <p:spPr bwMode="auto">
            <a:xfrm>
              <a:off x="1296988" y="2733675"/>
              <a:ext cx="3352800" cy="0"/>
            </a:xfrm>
            <a:prstGeom prst="line">
              <a:avLst/>
            </a:prstGeom>
            <a:noFill/>
            <a:ln w="19050">
              <a:solidFill>
                <a:schemeClr val="tx1"/>
              </a:solidFill>
              <a:round/>
              <a:headEnd/>
              <a:tailEnd type="triangle" w="med" len="med"/>
            </a:ln>
          </p:spPr>
          <p:txBody>
            <a:bodyPr>
              <a:spAutoFit/>
            </a:bodyPr>
            <a:lstStyle/>
            <a:p>
              <a:endParaRPr lang="en-US"/>
            </a:p>
          </p:txBody>
        </p:sp>
        <p:sp>
          <p:nvSpPr>
            <p:cNvPr id="41" name="Line 24"/>
            <p:cNvSpPr>
              <a:spLocks noChangeShapeType="1"/>
            </p:cNvSpPr>
            <p:nvPr/>
          </p:nvSpPr>
          <p:spPr bwMode="auto">
            <a:xfrm flipV="1">
              <a:off x="1373188" y="2200275"/>
              <a:ext cx="2895600" cy="1143000"/>
            </a:xfrm>
            <a:prstGeom prst="line">
              <a:avLst/>
            </a:prstGeom>
            <a:noFill/>
            <a:ln w="19050">
              <a:solidFill>
                <a:schemeClr val="tx1"/>
              </a:solidFill>
              <a:round/>
              <a:headEnd/>
              <a:tailEnd/>
            </a:ln>
          </p:spPr>
          <p:txBody>
            <a:bodyPr>
              <a:spAutoFit/>
            </a:bodyPr>
            <a:lstStyle/>
            <a:p>
              <a:endParaRPr lang="en-US"/>
            </a:p>
          </p:txBody>
        </p:sp>
        <p:sp>
          <p:nvSpPr>
            <p:cNvPr id="42" name="Text Box 25"/>
            <p:cNvSpPr txBox="1">
              <a:spLocks noChangeArrowheads="1"/>
            </p:cNvSpPr>
            <p:nvPr/>
          </p:nvSpPr>
          <p:spPr bwMode="auto">
            <a:xfrm>
              <a:off x="2896436" y="1327267"/>
              <a:ext cx="354013" cy="406400"/>
            </a:xfrm>
            <a:prstGeom prst="rect">
              <a:avLst/>
            </a:prstGeom>
            <a:noFill/>
            <a:ln w="9525">
              <a:noFill/>
              <a:miter lim="800000"/>
              <a:headEnd/>
              <a:tailEnd/>
            </a:ln>
          </p:spPr>
          <p:txBody>
            <a:bodyPr/>
            <a:lstStyle/>
            <a:p>
              <a:pPr algn="just" rtl="0" eaLnBrk="0" hangingPunct="0"/>
              <a:r>
                <a:rPr lang="en-US" altLang="he-IL" i="1" dirty="0">
                  <a:latin typeface="+mj-lt"/>
                </a:rPr>
                <a:t>v</a:t>
              </a:r>
              <a:endParaRPr lang="en-US" altLang="he-IL" i="1" dirty="0">
                <a:latin typeface="+mj-lt"/>
                <a:cs typeface="Miriam" pitchFamily="34" charset="-79"/>
              </a:endParaRPr>
            </a:p>
          </p:txBody>
        </p:sp>
        <p:sp>
          <p:nvSpPr>
            <p:cNvPr id="43" name="Text Box 26"/>
            <p:cNvSpPr txBox="1">
              <a:spLocks noChangeArrowheads="1"/>
            </p:cNvSpPr>
            <p:nvPr/>
          </p:nvSpPr>
          <p:spPr bwMode="auto">
            <a:xfrm>
              <a:off x="4606925" y="2611379"/>
              <a:ext cx="423863" cy="406400"/>
            </a:xfrm>
            <a:prstGeom prst="rect">
              <a:avLst/>
            </a:prstGeom>
            <a:noFill/>
            <a:ln w="9525">
              <a:noFill/>
              <a:miter lim="800000"/>
              <a:headEnd/>
              <a:tailEnd/>
            </a:ln>
          </p:spPr>
          <p:txBody>
            <a:bodyPr/>
            <a:lstStyle/>
            <a:p>
              <a:pPr algn="just"/>
              <a:r>
                <a:rPr lang="en-US" altLang="he-IL" i="1" dirty="0">
                  <a:latin typeface="+mj-lt"/>
                </a:rPr>
                <a:t>u</a:t>
              </a:r>
            </a:p>
          </p:txBody>
        </p:sp>
        <p:sp>
          <p:nvSpPr>
            <p:cNvPr id="46" name="Oval 29"/>
            <p:cNvSpPr>
              <a:spLocks noChangeArrowheads="1"/>
            </p:cNvSpPr>
            <p:nvPr/>
          </p:nvSpPr>
          <p:spPr bwMode="auto">
            <a:xfrm>
              <a:off x="3735388" y="2276475"/>
              <a:ext cx="228600" cy="228600"/>
            </a:xfrm>
            <a:prstGeom prst="ellipse">
              <a:avLst/>
            </a:prstGeom>
            <a:solidFill>
              <a:srgbClr val="0000FF"/>
            </a:solidFill>
            <a:ln w="28575">
              <a:solidFill>
                <a:srgbClr val="0000FF"/>
              </a:solidFill>
              <a:round/>
              <a:headEnd/>
              <a:tailEnd/>
            </a:ln>
          </p:spPr>
          <p:txBody>
            <a:bodyPr wrap="none" anchor="ctr"/>
            <a:lstStyle/>
            <a:p>
              <a:endParaRPr lang="en-US"/>
            </a:p>
          </p:txBody>
        </p:sp>
        <p:sp>
          <p:nvSpPr>
            <p:cNvPr id="47" name="Oval 30"/>
            <p:cNvSpPr>
              <a:spLocks noChangeArrowheads="1"/>
            </p:cNvSpPr>
            <p:nvPr/>
          </p:nvSpPr>
          <p:spPr bwMode="auto">
            <a:xfrm>
              <a:off x="1830388" y="2962275"/>
              <a:ext cx="228600" cy="228600"/>
            </a:xfrm>
            <a:prstGeom prst="ellipse">
              <a:avLst/>
            </a:prstGeom>
            <a:solidFill>
              <a:srgbClr val="FF6600"/>
            </a:solidFill>
            <a:ln w="28575">
              <a:solidFill>
                <a:srgbClr val="FF6600"/>
              </a:solidFill>
              <a:round/>
              <a:headEnd/>
              <a:tailEnd/>
            </a:ln>
          </p:spPr>
          <p:txBody>
            <a:bodyPr wrap="none" anchor="ctr"/>
            <a:lstStyle/>
            <a:p>
              <a:endParaRPr lang="en-US"/>
            </a:p>
          </p:txBody>
        </p:sp>
        <p:sp>
          <p:nvSpPr>
            <p:cNvPr id="48" name="Text Box 31"/>
            <p:cNvSpPr txBox="1">
              <a:spLocks noChangeArrowheads="1"/>
            </p:cNvSpPr>
            <p:nvPr/>
          </p:nvSpPr>
          <p:spPr bwMode="auto">
            <a:xfrm>
              <a:off x="1042674" y="2784474"/>
              <a:ext cx="990599" cy="449506"/>
            </a:xfrm>
            <a:prstGeom prst="rect">
              <a:avLst/>
            </a:prstGeom>
            <a:noFill/>
            <a:ln w="9525">
              <a:noFill/>
              <a:miter lim="800000"/>
              <a:headEnd/>
              <a:tailEnd/>
            </a:ln>
          </p:spPr>
          <p:txBody>
            <a:bodyPr>
              <a:spAutoFit/>
            </a:bodyPr>
            <a:lstStyle/>
            <a:p>
              <a:pPr algn="l" rtl="0" eaLnBrk="0" hangingPunct="0">
                <a:spcBef>
                  <a:spcPct val="50000"/>
                </a:spcBef>
              </a:pPr>
              <a:r>
                <a:rPr lang="en-US" altLang="en-US" sz="2000" dirty="0">
                  <a:latin typeface="+mj-lt"/>
                </a:rPr>
                <a:t>(</a:t>
              </a:r>
              <a:r>
                <a:rPr lang="en-US" altLang="en-US" sz="2000" i="1" dirty="0">
                  <a:latin typeface="+mj-lt"/>
                </a:rPr>
                <a:t>u</a:t>
              </a:r>
              <a:r>
                <a:rPr lang="en-US" altLang="en-US" sz="2000" i="1" baseline="-25000" dirty="0">
                  <a:latin typeface="+mj-lt"/>
                </a:rPr>
                <a:t>-</a:t>
              </a:r>
              <a:r>
                <a:rPr lang="en-US" altLang="en-US" sz="2000" i="1" dirty="0">
                  <a:latin typeface="+mj-lt"/>
                </a:rPr>
                <a:t>,v</a:t>
              </a:r>
              <a:r>
                <a:rPr lang="en-US" altLang="en-US" sz="2000" i="1" baseline="-25000" dirty="0">
                  <a:latin typeface="+mj-lt"/>
                </a:rPr>
                <a:t>-</a:t>
              </a:r>
              <a:r>
                <a:rPr lang="en-US" altLang="en-US" sz="2000" dirty="0">
                  <a:latin typeface="+mj-lt"/>
                </a:rPr>
                <a:t>)</a:t>
              </a:r>
              <a:endParaRPr lang="en-US" altLang="he-IL" sz="2000" dirty="0">
                <a:latin typeface="+mj-lt"/>
              </a:endParaRPr>
            </a:p>
          </p:txBody>
        </p:sp>
        <p:sp>
          <p:nvSpPr>
            <p:cNvPr id="49" name="Text Box 32"/>
            <p:cNvSpPr txBox="1">
              <a:spLocks noChangeArrowheads="1"/>
            </p:cNvSpPr>
            <p:nvPr/>
          </p:nvSpPr>
          <p:spPr bwMode="auto">
            <a:xfrm>
              <a:off x="3963988" y="2251075"/>
              <a:ext cx="990599" cy="449506"/>
            </a:xfrm>
            <a:prstGeom prst="rect">
              <a:avLst/>
            </a:prstGeom>
            <a:noFill/>
            <a:ln w="9525">
              <a:noFill/>
              <a:miter lim="800000"/>
              <a:headEnd/>
              <a:tailEnd/>
            </a:ln>
          </p:spPr>
          <p:txBody>
            <a:bodyPr>
              <a:spAutoFit/>
            </a:bodyPr>
            <a:lstStyle/>
            <a:p>
              <a:pPr algn="l" rtl="0" eaLnBrk="0" hangingPunct="0">
                <a:spcBef>
                  <a:spcPct val="50000"/>
                </a:spcBef>
              </a:pPr>
              <a:r>
                <a:rPr lang="en-US" altLang="en-US" sz="2000" dirty="0">
                  <a:latin typeface="+mj-lt"/>
                </a:rPr>
                <a:t>(</a:t>
              </a:r>
              <a:r>
                <a:rPr lang="en-US" altLang="en-US" sz="2000" i="1" dirty="0" err="1">
                  <a:latin typeface="+mj-lt"/>
                </a:rPr>
                <a:t>u</a:t>
              </a:r>
              <a:r>
                <a:rPr lang="en-US" altLang="en-US" sz="2000" i="1" baseline="-25000" dirty="0" err="1">
                  <a:latin typeface="+mj-lt"/>
                </a:rPr>
                <a:t>+</a:t>
              </a:r>
              <a:r>
                <a:rPr lang="en-US" altLang="en-US" sz="2000" i="1" dirty="0" err="1">
                  <a:latin typeface="+mj-lt"/>
                </a:rPr>
                <a:t>,v</a:t>
              </a:r>
              <a:r>
                <a:rPr lang="en-US" altLang="en-US" sz="2000" i="1" baseline="-25000" dirty="0">
                  <a:latin typeface="+mj-lt"/>
                </a:rPr>
                <a:t>+</a:t>
              </a:r>
              <a:r>
                <a:rPr lang="en-US" altLang="en-US" sz="2000" dirty="0">
                  <a:latin typeface="+mj-lt"/>
                </a:rPr>
                <a:t>)</a:t>
              </a:r>
              <a:endParaRPr lang="en-US" altLang="he-IL" sz="2000" dirty="0">
                <a:latin typeface="+mj-lt"/>
              </a:endParaRPr>
            </a:p>
          </p:txBody>
        </p:sp>
      </p:grpSp>
      <p:sp>
        <p:nvSpPr>
          <p:cNvPr id="50" name="TextBox 49"/>
          <p:cNvSpPr txBox="1"/>
          <p:nvPr/>
        </p:nvSpPr>
        <p:spPr>
          <a:xfrm>
            <a:off x="381000" y="685800"/>
            <a:ext cx="7696200" cy="400110"/>
          </a:xfrm>
          <a:prstGeom prst="rect">
            <a:avLst/>
          </a:prstGeom>
          <a:noFill/>
        </p:spPr>
        <p:txBody>
          <a:bodyPr wrap="square" rtlCol="0">
            <a:spAutoFit/>
          </a:bodyPr>
          <a:lstStyle/>
          <a:p>
            <a:r>
              <a:rPr lang="en-US" dirty="0" smtClean="0"/>
              <a:t>The FHN model has front solutions</a:t>
            </a:r>
            <a:endParaRPr lang="en-US" dirty="0"/>
          </a:p>
        </p:txBody>
      </p:sp>
      <p:grpSp>
        <p:nvGrpSpPr>
          <p:cNvPr id="51" name="Group 4"/>
          <p:cNvGrpSpPr>
            <a:grpSpLocks/>
          </p:cNvGrpSpPr>
          <p:nvPr/>
        </p:nvGrpSpPr>
        <p:grpSpPr bwMode="auto">
          <a:xfrm>
            <a:off x="990600" y="1295400"/>
            <a:ext cx="2438400" cy="1541463"/>
            <a:chOff x="3928" y="871"/>
            <a:chExt cx="1536" cy="971"/>
          </a:xfrm>
        </p:grpSpPr>
        <p:sp>
          <p:nvSpPr>
            <p:cNvPr id="52" name="Freeform 5"/>
            <p:cNvSpPr>
              <a:spLocks/>
            </p:cNvSpPr>
            <p:nvPr/>
          </p:nvSpPr>
          <p:spPr bwMode="auto">
            <a:xfrm>
              <a:off x="4216" y="1031"/>
              <a:ext cx="912" cy="528"/>
            </a:xfrm>
            <a:custGeom>
              <a:avLst/>
              <a:gdLst>
                <a:gd name="T0" fmla="*/ 0 w 6048"/>
                <a:gd name="T1" fmla="*/ 7 h 2856"/>
                <a:gd name="T2" fmla="*/ 33 w 6048"/>
                <a:gd name="T3" fmla="*/ 7 h 2856"/>
                <a:gd name="T4" fmla="*/ 56 w 6048"/>
                <a:gd name="T5" fmla="*/ 7 h 2856"/>
                <a:gd name="T6" fmla="*/ 62 w 6048"/>
                <a:gd name="T7" fmla="*/ 52 h 2856"/>
                <a:gd name="T8" fmla="*/ 65 w 6048"/>
                <a:gd name="T9" fmla="*/ 86 h 2856"/>
                <a:gd name="T10" fmla="*/ 82 w 6048"/>
                <a:gd name="T11" fmla="*/ 96 h 2856"/>
                <a:gd name="T12" fmla="*/ 115 w 6048"/>
                <a:gd name="T13" fmla="*/ 96 h 2856"/>
                <a:gd name="T14" fmla="*/ 105 w 6048"/>
                <a:gd name="T15" fmla="*/ 96 h 2856"/>
                <a:gd name="T16" fmla="*/ 138 w 6048"/>
                <a:gd name="T17" fmla="*/ 96 h 28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48"/>
                <a:gd name="T28" fmla="*/ 0 h 2856"/>
                <a:gd name="T29" fmla="*/ 6048 w 6048"/>
                <a:gd name="T30" fmla="*/ 2856 h 28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48" h="2856">
                  <a:moveTo>
                    <a:pt x="0" y="216"/>
                  </a:moveTo>
                  <a:cubicBezTo>
                    <a:pt x="516" y="216"/>
                    <a:pt x="1032" y="216"/>
                    <a:pt x="1440" y="216"/>
                  </a:cubicBezTo>
                  <a:cubicBezTo>
                    <a:pt x="1848" y="216"/>
                    <a:pt x="2232" y="0"/>
                    <a:pt x="2448" y="216"/>
                  </a:cubicBezTo>
                  <a:cubicBezTo>
                    <a:pt x="2664" y="432"/>
                    <a:pt x="2664" y="1128"/>
                    <a:pt x="2736" y="1512"/>
                  </a:cubicBezTo>
                  <a:cubicBezTo>
                    <a:pt x="2808" y="1896"/>
                    <a:pt x="2736" y="2304"/>
                    <a:pt x="2880" y="2520"/>
                  </a:cubicBezTo>
                  <a:cubicBezTo>
                    <a:pt x="3024" y="2736"/>
                    <a:pt x="3240" y="2760"/>
                    <a:pt x="3600" y="2808"/>
                  </a:cubicBezTo>
                  <a:cubicBezTo>
                    <a:pt x="3960" y="2856"/>
                    <a:pt x="4872" y="2808"/>
                    <a:pt x="5040" y="2808"/>
                  </a:cubicBezTo>
                  <a:cubicBezTo>
                    <a:pt x="5208" y="2808"/>
                    <a:pt x="4440" y="2808"/>
                    <a:pt x="4608" y="2808"/>
                  </a:cubicBezTo>
                  <a:cubicBezTo>
                    <a:pt x="4776" y="2808"/>
                    <a:pt x="5808" y="2808"/>
                    <a:pt x="6048" y="2808"/>
                  </a:cubicBezTo>
                </a:path>
              </a:pathLst>
            </a:custGeom>
            <a:noFill/>
            <a:ln w="28575" cmpd="sng">
              <a:solidFill>
                <a:schemeClr val="tx1"/>
              </a:solidFill>
              <a:round/>
              <a:headEnd/>
              <a:tailEnd/>
            </a:ln>
          </p:spPr>
          <p:txBody>
            <a:bodyPr/>
            <a:lstStyle/>
            <a:p>
              <a:endParaRPr lang="en-US"/>
            </a:p>
          </p:txBody>
        </p:sp>
        <p:sp>
          <p:nvSpPr>
            <p:cNvPr id="53" name="Text Box 6"/>
            <p:cNvSpPr txBox="1">
              <a:spLocks noChangeArrowheads="1"/>
            </p:cNvSpPr>
            <p:nvPr/>
          </p:nvSpPr>
          <p:spPr bwMode="auto">
            <a:xfrm>
              <a:off x="3928" y="871"/>
              <a:ext cx="288" cy="250"/>
            </a:xfrm>
            <a:prstGeom prst="rect">
              <a:avLst/>
            </a:prstGeom>
            <a:noFill/>
            <a:ln w="9525">
              <a:noFill/>
              <a:miter lim="800000"/>
              <a:headEnd/>
              <a:tailEnd/>
            </a:ln>
          </p:spPr>
          <p:txBody>
            <a:bodyPr>
              <a:spAutoFit/>
            </a:bodyPr>
            <a:lstStyle/>
            <a:p>
              <a:pPr algn="l" rtl="0" eaLnBrk="0" hangingPunct="0">
                <a:spcBef>
                  <a:spcPct val="50000"/>
                </a:spcBef>
              </a:pPr>
              <a:r>
                <a:rPr lang="en-US" altLang="en-US" sz="2000" i="1" dirty="0">
                  <a:latin typeface="+mj-lt"/>
                </a:rPr>
                <a:t>u</a:t>
              </a:r>
              <a:r>
                <a:rPr lang="en-US" altLang="en-US" sz="2000" i="1" baseline="-25000" dirty="0">
                  <a:latin typeface="+mj-lt"/>
                </a:rPr>
                <a:t>+</a:t>
              </a:r>
              <a:endParaRPr lang="en-US" altLang="he-IL" sz="2000" i="1" dirty="0">
                <a:latin typeface="+mj-lt"/>
              </a:endParaRPr>
            </a:p>
          </p:txBody>
        </p:sp>
        <p:sp>
          <p:nvSpPr>
            <p:cNvPr id="54" name="Text Box 7"/>
            <p:cNvSpPr txBox="1">
              <a:spLocks noChangeArrowheads="1"/>
            </p:cNvSpPr>
            <p:nvPr/>
          </p:nvSpPr>
          <p:spPr bwMode="auto">
            <a:xfrm>
              <a:off x="3928" y="1015"/>
              <a:ext cx="336" cy="250"/>
            </a:xfrm>
            <a:prstGeom prst="rect">
              <a:avLst/>
            </a:prstGeom>
            <a:noFill/>
            <a:ln w="9525">
              <a:noFill/>
              <a:miter lim="800000"/>
              <a:headEnd/>
              <a:tailEnd/>
            </a:ln>
          </p:spPr>
          <p:txBody>
            <a:bodyPr>
              <a:spAutoFit/>
            </a:bodyPr>
            <a:lstStyle/>
            <a:p>
              <a:pPr algn="l" rtl="0" eaLnBrk="0" hangingPunct="0">
                <a:spcBef>
                  <a:spcPct val="50000"/>
                </a:spcBef>
              </a:pPr>
              <a:r>
                <a:rPr lang="en-US" altLang="en-US" sz="2000" i="1" dirty="0">
                  <a:latin typeface="+mj-lt"/>
                </a:rPr>
                <a:t>v</a:t>
              </a:r>
              <a:r>
                <a:rPr lang="en-US" altLang="en-US" sz="2000" i="1" baseline="-25000" dirty="0">
                  <a:latin typeface="+mj-lt"/>
                </a:rPr>
                <a:t>+</a:t>
              </a:r>
              <a:endParaRPr lang="en-US" altLang="he-IL" sz="2000" i="1" dirty="0">
                <a:latin typeface="+mj-lt"/>
              </a:endParaRPr>
            </a:p>
          </p:txBody>
        </p:sp>
        <p:sp>
          <p:nvSpPr>
            <p:cNvPr id="55" name="Text Box 8"/>
            <p:cNvSpPr txBox="1">
              <a:spLocks noChangeArrowheads="1"/>
            </p:cNvSpPr>
            <p:nvPr/>
          </p:nvSpPr>
          <p:spPr bwMode="auto">
            <a:xfrm>
              <a:off x="5128" y="1298"/>
              <a:ext cx="336" cy="250"/>
            </a:xfrm>
            <a:prstGeom prst="rect">
              <a:avLst/>
            </a:prstGeom>
            <a:noFill/>
            <a:ln w="9525">
              <a:noFill/>
              <a:miter lim="800000"/>
              <a:headEnd/>
              <a:tailEnd/>
            </a:ln>
          </p:spPr>
          <p:txBody>
            <a:bodyPr>
              <a:spAutoFit/>
            </a:bodyPr>
            <a:lstStyle/>
            <a:p>
              <a:pPr algn="l" rtl="0" eaLnBrk="0" hangingPunct="0">
                <a:spcBef>
                  <a:spcPct val="50000"/>
                </a:spcBef>
              </a:pPr>
              <a:r>
                <a:rPr lang="en-US" altLang="en-US" sz="2000" i="1" dirty="0">
                  <a:latin typeface="+mj-lt"/>
                </a:rPr>
                <a:t>v</a:t>
              </a:r>
              <a:r>
                <a:rPr lang="en-US" altLang="en-US" sz="2000" i="1" baseline="-25000" dirty="0">
                  <a:latin typeface="+mj-lt"/>
                </a:rPr>
                <a:t>-</a:t>
              </a:r>
              <a:endParaRPr lang="en-US" altLang="he-IL" sz="2000" i="1" dirty="0">
                <a:latin typeface="+mj-lt"/>
              </a:endParaRPr>
            </a:p>
          </p:txBody>
        </p:sp>
        <p:sp>
          <p:nvSpPr>
            <p:cNvPr id="57" name="Text Box 9"/>
            <p:cNvSpPr txBox="1">
              <a:spLocks noChangeArrowheads="1"/>
            </p:cNvSpPr>
            <p:nvPr/>
          </p:nvSpPr>
          <p:spPr bwMode="auto">
            <a:xfrm>
              <a:off x="5132" y="1456"/>
              <a:ext cx="288" cy="250"/>
            </a:xfrm>
            <a:prstGeom prst="rect">
              <a:avLst/>
            </a:prstGeom>
            <a:noFill/>
            <a:ln w="9525">
              <a:noFill/>
              <a:miter lim="800000"/>
              <a:headEnd/>
              <a:tailEnd/>
            </a:ln>
          </p:spPr>
          <p:txBody>
            <a:bodyPr>
              <a:spAutoFit/>
            </a:bodyPr>
            <a:lstStyle/>
            <a:p>
              <a:pPr algn="l" rtl="0" eaLnBrk="0" hangingPunct="0">
                <a:spcBef>
                  <a:spcPct val="50000"/>
                </a:spcBef>
              </a:pPr>
              <a:r>
                <a:rPr lang="en-US" altLang="en-US" sz="2000" i="1" dirty="0">
                  <a:latin typeface="+mj-lt"/>
                </a:rPr>
                <a:t>u</a:t>
              </a:r>
              <a:r>
                <a:rPr lang="en-US" altLang="en-US" sz="2000" i="1" baseline="-25000" dirty="0">
                  <a:latin typeface="+mj-lt"/>
                </a:rPr>
                <a:t>-</a:t>
              </a:r>
              <a:endParaRPr lang="en-US" altLang="he-IL" sz="2000" i="1" dirty="0">
                <a:latin typeface="+mj-lt"/>
              </a:endParaRPr>
            </a:p>
          </p:txBody>
        </p:sp>
        <p:sp>
          <p:nvSpPr>
            <p:cNvPr id="58" name="Freeform 10"/>
            <p:cNvSpPr>
              <a:spLocks/>
            </p:cNvSpPr>
            <p:nvPr/>
          </p:nvSpPr>
          <p:spPr bwMode="auto">
            <a:xfrm>
              <a:off x="4248" y="1164"/>
              <a:ext cx="878" cy="324"/>
            </a:xfrm>
            <a:custGeom>
              <a:avLst/>
              <a:gdLst>
                <a:gd name="T0" fmla="*/ 0 w 878"/>
                <a:gd name="T1" fmla="*/ 0 h 324"/>
                <a:gd name="T2" fmla="*/ 72 w 878"/>
                <a:gd name="T3" fmla="*/ 7 h 324"/>
                <a:gd name="T4" fmla="*/ 144 w 878"/>
                <a:gd name="T5" fmla="*/ 29 h 324"/>
                <a:gd name="T6" fmla="*/ 237 w 878"/>
                <a:gd name="T7" fmla="*/ 72 h 324"/>
                <a:gd name="T8" fmla="*/ 324 w 878"/>
                <a:gd name="T9" fmla="*/ 144 h 324"/>
                <a:gd name="T10" fmla="*/ 408 w 878"/>
                <a:gd name="T11" fmla="*/ 225 h 324"/>
                <a:gd name="T12" fmla="*/ 450 w 878"/>
                <a:gd name="T13" fmla="*/ 258 h 324"/>
                <a:gd name="T14" fmla="*/ 497 w 878"/>
                <a:gd name="T15" fmla="*/ 288 h 324"/>
                <a:gd name="T16" fmla="*/ 590 w 878"/>
                <a:gd name="T17" fmla="*/ 310 h 324"/>
                <a:gd name="T18" fmla="*/ 698 w 878"/>
                <a:gd name="T19" fmla="*/ 317 h 324"/>
                <a:gd name="T20" fmla="*/ 878 w 878"/>
                <a:gd name="T21" fmla="*/ 324 h 3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8"/>
                <a:gd name="T34" fmla="*/ 0 h 324"/>
                <a:gd name="T35" fmla="*/ 878 w 878"/>
                <a:gd name="T36" fmla="*/ 324 h 3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8" h="324">
                  <a:moveTo>
                    <a:pt x="0" y="0"/>
                  </a:moveTo>
                  <a:cubicBezTo>
                    <a:pt x="11" y="0"/>
                    <a:pt x="48" y="2"/>
                    <a:pt x="72" y="7"/>
                  </a:cubicBezTo>
                  <a:cubicBezTo>
                    <a:pt x="96" y="12"/>
                    <a:pt x="117" y="18"/>
                    <a:pt x="144" y="29"/>
                  </a:cubicBezTo>
                  <a:cubicBezTo>
                    <a:pt x="171" y="40"/>
                    <a:pt x="207" y="53"/>
                    <a:pt x="237" y="72"/>
                  </a:cubicBezTo>
                  <a:cubicBezTo>
                    <a:pt x="267" y="91"/>
                    <a:pt x="295" y="118"/>
                    <a:pt x="324" y="144"/>
                  </a:cubicBezTo>
                  <a:cubicBezTo>
                    <a:pt x="353" y="170"/>
                    <a:pt x="387" y="206"/>
                    <a:pt x="408" y="225"/>
                  </a:cubicBezTo>
                  <a:cubicBezTo>
                    <a:pt x="429" y="244"/>
                    <a:pt x="435" y="248"/>
                    <a:pt x="450" y="258"/>
                  </a:cubicBezTo>
                  <a:cubicBezTo>
                    <a:pt x="465" y="268"/>
                    <a:pt x="474" y="279"/>
                    <a:pt x="497" y="288"/>
                  </a:cubicBezTo>
                  <a:cubicBezTo>
                    <a:pt x="520" y="297"/>
                    <a:pt x="557" y="305"/>
                    <a:pt x="590" y="310"/>
                  </a:cubicBezTo>
                  <a:cubicBezTo>
                    <a:pt x="623" y="315"/>
                    <a:pt x="650" y="315"/>
                    <a:pt x="698" y="317"/>
                  </a:cubicBezTo>
                  <a:cubicBezTo>
                    <a:pt x="746" y="319"/>
                    <a:pt x="841" y="323"/>
                    <a:pt x="878" y="324"/>
                  </a:cubicBezTo>
                </a:path>
              </a:pathLst>
            </a:custGeom>
            <a:noFill/>
            <a:ln w="28575" cmpd="sng">
              <a:solidFill>
                <a:schemeClr val="tx1"/>
              </a:solidFill>
              <a:round/>
              <a:headEnd/>
              <a:tailEnd/>
            </a:ln>
          </p:spPr>
          <p:txBody>
            <a:bodyPr wrap="none" anchor="ctr"/>
            <a:lstStyle/>
            <a:p>
              <a:endParaRPr lang="en-US"/>
            </a:p>
          </p:txBody>
        </p:sp>
        <p:sp>
          <p:nvSpPr>
            <p:cNvPr id="59" name="Line 11"/>
            <p:cNvSpPr>
              <a:spLocks noChangeShapeType="1"/>
            </p:cNvSpPr>
            <p:nvPr/>
          </p:nvSpPr>
          <p:spPr bwMode="auto">
            <a:xfrm>
              <a:off x="4150" y="1733"/>
              <a:ext cx="998" cy="0"/>
            </a:xfrm>
            <a:prstGeom prst="line">
              <a:avLst/>
            </a:prstGeom>
            <a:noFill/>
            <a:ln w="9525">
              <a:solidFill>
                <a:schemeClr val="tx1"/>
              </a:solidFill>
              <a:round/>
              <a:headEnd/>
              <a:tailEnd type="triangle" w="med" len="med"/>
            </a:ln>
          </p:spPr>
          <p:txBody>
            <a:bodyPr/>
            <a:lstStyle/>
            <a:p>
              <a:endParaRPr lang="en-US"/>
            </a:p>
          </p:txBody>
        </p:sp>
        <p:graphicFrame>
          <p:nvGraphicFramePr>
            <p:cNvPr id="60" name="Object 12"/>
            <p:cNvGraphicFramePr>
              <a:graphicFrameLocks noChangeAspect="1"/>
            </p:cNvGraphicFramePr>
            <p:nvPr/>
          </p:nvGraphicFramePr>
          <p:xfrm>
            <a:off x="5239" y="1687"/>
            <a:ext cx="137" cy="155"/>
          </p:xfrm>
          <a:graphic>
            <a:graphicData uri="http://schemas.openxmlformats.org/presentationml/2006/ole">
              <mc:AlternateContent xmlns:mc="http://schemas.openxmlformats.org/markup-compatibility/2006">
                <mc:Choice xmlns:v="urn:schemas-microsoft-com:vml" Requires="v">
                  <p:oleObj spid="_x0000_s520783" name="משוואה" r:id="rId5" imgW="126720" imgH="139680" progId="Equation.3">
                    <p:embed/>
                  </p:oleObj>
                </mc:Choice>
                <mc:Fallback>
                  <p:oleObj name="משוואה" r:id="rId5" imgW="126720" imgH="139680" progId="Equation.3">
                    <p:embed/>
                    <p:pic>
                      <p:nvPicPr>
                        <p:cNvPr id="0"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9" y="1687"/>
                          <a:ext cx="137" cy="1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13" name="Group 112"/>
          <p:cNvGrpSpPr/>
          <p:nvPr/>
        </p:nvGrpSpPr>
        <p:grpSpPr>
          <a:xfrm>
            <a:off x="381000" y="3124200"/>
            <a:ext cx="8153400" cy="2743200"/>
            <a:chOff x="381000" y="3124200"/>
            <a:chExt cx="8153400" cy="2743200"/>
          </a:xfrm>
        </p:grpSpPr>
        <p:sp>
          <p:nvSpPr>
            <p:cNvPr id="99" name="TextBox 98"/>
            <p:cNvSpPr txBox="1"/>
            <p:nvPr/>
          </p:nvSpPr>
          <p:spPr>
            <a:xfrm>
              <a:off x="381000" y="3124200"/>
              <a:ext cx="8153400" cy="1138773"/>
            </a:xfrm>
            <a:prstGeom prst="rect">
              <a:avLst/>
            </a:prstGeom>
            <a:noFill/>
          </p:spPr>
          <p:txBody>
            <a:bodyPr wrap="square" rtlCol="0">
              <a:spAutoFit/>
            </a:bodyPr>
            <a:lstStyle/>
            <a:p>
              <a:r>
                <a:rPr lang="en-US" dirty="0" smtClean="0"/>
                <a:t>When the inhibitor diffuses faster than the activator, diffusion of </a:t>
              </a:r>
              <a:r>
                <a:rPr lang="en-US" sz="2400" i="1" dirty="0" smtClean="0">
                  <a:latin typeface="+mj-lt"/>
                </a:rPr>
                <a:t>v</a:t>
              </a:r>
              <a:r>
                <a:rPr lang="en-US" dirty="0" smtClean="0"/>
                <a:t>  into the space between approaching fronts inhibits the growth of </a:t>
              </a:r>
              <a:r>
                <a:rPr lang="en-US" sz="2400" i="1" dirty="0" smtClean="0">
                  <a:latin typeface="+mj-lt"/>
                </a:rPr>
                <a:t>u</a:t>
              </a:r>
              <a:r>
                <a:rPr lang="en-US" dirty="0" smtClean="0"/>
                <a:t> and can stop the front motion.  </a:t>
              </a:r>
              <a:endParaRPr lang="en-US" dirty="0"/>
            </a:p>
          </p:txBody>
        </p:sp>
        <p:grpSp>
          <p:nvGrpSpPr>
            <p:cNvPr id="103" name="Group 102"/>
            <p:cNvGrpSpPr/>
            <p:nvPr/>
          </p:nvGrpSpPr>
          <p:grpSpPr>
            <a:xfrm>
              <a:off x="2209800" y="4546600"/>
              <a:ext cx="4616450" cy="863600"/>
              <a:chOff x="2241550" y="4241800"/>
              <a:chExt cx="4616450" cy="863600"/>
            </a:xfrm>
          </p:grpSpPr>
          <p:grpSp>
            <p:nvGrpSpPr>
              <p:cNvPr id="102" name="Group 101"/>
              <p:cNvGrpSpPr/>
              <p:nvPr/>
            </p:nvGrpSpPr>
            <p:grpSpPr>
              <a:xfrm>
                <a:off x="2514600" y="4267201"/>
                <a:ext cx="4343400" cy="838199"/>
                <a:chOff x="2514600" y="4267201"/>
                <a:chExt cx="4343400" cy="838199"/>
              </a:xfrm>
            </p:grpSpPr>
            <p:grpSp>
              <p:nvGrpSpPr>
                <p:cNvPr id="65" name="Group 149"/>
                <p:cNvGrpSpPr>
                  <a:grpSpLocks/>
                </p:cNvGrpSpPr>
                <p:nvPr/>
              </p:nvGrpSpPr>
              <p:grpSpPr bwMode="auto">
                <a:xfrm>
                  <a:off x="2514600" y="4267201"/>
                  <a:ext cx="4032250" cy="838199"/>
                  <a:chOff x="3666" y="3837"/>
                  <a:chExt cx="1618" cy="273"/>
                </a:xfrm>
              </p:grpSpPr>
              <p:sp>
                <p:nvSpPr>
                  <p:cNvPr id="67" name="Freeform 125"/>
                  <p:cNvSpPr>
                    <a:spLocks/>
                  </p:cNvSpPr>
                  <p:nvPr/>
                </p:nvSpPr>
                <p:spPr bwMode="auto">
                  <a:xfrm>
                    <a:off x="3672" y="3838"/>
                    <a:ext cx="362" cy="272"/>
                  </a:xfrm>
                  <a:custGeom>
                    <a:avLst/>
                    <a:gdLst>
                      <a:gd name="T0" fmla="*/ 0 w 6048"/>
                      <a:gd name="T1" fmla="*/ 2 h 2856"/>
                      <a:gd name="T2" fmla="*/ 5 w 6048"/>
                      <a:gd name="T3" fmla="*/ 2 h 2856"/>
                      <a:gd name="T4" fmla="*/ 9 w 6048"/>
                      <a:gd name="T5" fmla="*/ 2 h 2856"/>
                      <a:gd name="T6" fmla="*/ 10 w 6048"/>
                      <a:gd name="T7" fmla="*/ 14 h 2856"/>
                      <a:gd name="T8" fmla="*/ 10 w 6048"/>
                      <a:gd name="T9" fmla="*/ 23 h 2856"/>
                      <a:gd name="T10" fmla="*/ 13 w 6048"/>
                      <a:gd name="T11" fmla="*/ 25 h 2856"/>
                      <a:gd name="T12" fmla="*/ 18 w 6048"/>
                      <a:gd name="T13" fmla="*/ 25 h 2856"/>
                      <a:gd name="T14" fmla="*/ 17 w 6048"/>
                      <a:gd name="T15" fmla="*/ 25 h 2856"/>
                      <a:gd name="T16" fmla="*/ 22 w 6048"/>
                      <a:gd name="T17" fmla="*/ 25 h 28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48"/>
                      <a:gd name="T28" fmla="*/ 0 h 2856"/>
                      <a:gd name="T29" fmla="*/ 6048 w 6048"/>
                      <a:gd name="T30" fmla="*/ 2856 h 28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48" h="2856">
                        <a:moveTo>
                          <a:pt x="0" y="216"/>
                        </a:moveTo>
                        <a:cubicBezTo>
                          <a:pt x="516" y="216"/>
                          <a:pt x="1032" y="216"/>
                          <a:pt x="1440" y="216"/>
                        </a:cubicBezTo>
                        <a:cubicBezTo>
                          <a:pt x="1848" y="216"/>
                          <a:pt x="2232" y="0"/>
                          <a:pt x="2448" y="216"/>
                        </a:cubicBezTo>
                        <a:cubicBezTo>
                          <a:pt x="2664" y="432"/>
                          <a:pt x="2664" y="1128"/>
                          <a:pt x="2736" y="1512"/>
                        </a:cubicBezTo>
                        <a:cubicBezTo>
                          <a:pt x="2808" y="1896"/>
                          <a:pt x="2736" y="2304"/>
                          <a:pt x="2880" y="2520"/>
                        </a:cubicBezTo>
                        <a:cubicBezTo>
                          <a:pt x="3024" y="2736"/>
                          <a:pt x="3240" y="2760"/>
                          <a:pt x="3600" y="2808"/>
                        </a:cubicBezTo>
                        <a:cubicBezTo>
                          <a:pt x="3960" y="2856"/>
                          <a:pt x="4872" y="2808"/>
                          <a:pt x="5040" y="2808"/>
                        </a:cubicBezTo>
                        <a:cubicBezTo>
                          <a:pt x="5208" y="2808"/>
                          <a:pt x="4440" y="2808"/>
                          <a:pt x="4608" y="2808"/>
                        </a:cubicBezTo>
                        <a:cubicBezTo>
                          <a:pt x="4776" y="2808"/>
                          <a:pt x="5808" y="2808"/>
                          <a:pt x="6048" y="2808"/>
                        </a:cubicBezTo>
                      </a:path>
                    </a:pathLst>
                  </a:custGeom>
                  <a:noFill/>
                  <a:ln w="19050" cmpd="sng">
                    <a:solidFill>
                      <a:schemeClr val="tx1"/>
                    </a:solidFill>
                    <a:round/>
                    <a:headEnd/>
                    <a:tailEnd/>
                  </a:ln>
                </p:spPr>
                <p:txBody>
                  <a:bodyPr/>
                  <a:lstStyle/>
                  <a:p>
                    <a:endParaRPr lang="en-US"/>
                  </a:p>
                </p:txBody>
              </p:sp>
              <p:sp>
                <p:nvSpPr>
                  <p:cNvPr id="68" name="Freeform 126"/>
                  <p:cNvSpPr>
                    <a:spLocks/>
                  </p:cNvSpPr>
                  <p:nvPr/>
                </p:nvSpPr>
                <p:spPr bwMode="auto">
                  <a:xfrm>
                    <a:off x="3666" y="3939"/>
                    <a:ext cx="360" cy="101"/>
                  </a:xfrm>
                  <a:custGeom>
                    <a:avLst/>
                    <a:gdLst>
                      <a:gd name="T0" fmla="*/ 0 w 888"/>
                      <a:gd name="T1" fmla="*/ 0 h 184"/>
                      <a:gd name="T2" fmla="*/ 25 w 888"/>
                      <a:gd name="T3" fmla="*/ 2 h 184"/>
                      <a:gd name="T4" fmla="*/ 42 w 888"/>
                      <a:gd name="T5" fmla="*/ 12 h 184"/>
                      <a:gd name="T6" fmla="*/ 58 w 888"/>
                      <a:gd name="T7" fmla="*/ 29 h 184"/>
                      <a:gd name="T8" fmla="*/ 72 w 888"/>
                      <a:gd name="T9" fmla="*/ 41 h 184"/>
                      <a:gd name="T10" fmla="*/ 79 w 888"/>
                      <a:gd name="T11" fmla="*/ 46 h 184"/>
                      <a:gd name="T12" fmla="*/ 86 w 888"/>
                      <a:gd name="T13" fmla="*/ 51 h 184"/>
                      <a:gd name="T14" fmla="*/ 102 w 888"/>
                      <a:gd name="T15" fmla="*/ 54 h 184"/>
                      <a:gd name="T16" fmla="*/ 119 w 888"/>
                      <a:gd name="T17" fmla="*/ 55 h 184"/>
                      <a:gd name="T18" fmla="*/ 146 w 888"/>
                      <a:gd name="T19" fmla="*/ 55 h 1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8"/>
                      <a:gd name="T31" fmla="*/ 0 h 184"/>
                      <a:gd name="T32" fmla="*/ 888 w 888"/>
                      <a:gd name="T33" fmla="*/ 184 h 1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8" h="184">
                        <a:moveTo>
                          <a:pt x="0" y="0"/>
                        </a:moveTo>
                        <a:cubicBezTo>
                          <a:pt x="25" y="0"/>
                          <a:pt x="109" y="1"/>
                          <a:pt x="152" y="8"/>
                        </a:cubicBezTo>
                        <a:cubicBezTo>
                          <a:pt x="195" y="15"/>
                          <a:pt x="223" y="26"/>
                          <a:pt x="256" y="40"/>
                        </a:cubicBezTo>
                        <a:cubicBezTo>
                          <a:pt x="289" y="54"/>
                          <a:pt x="322" y="79"/>
                          <a:pt x="352" y="95"/>
                        </a:cubicBezTo>
                        <a:cubicBezTo>
                          <a:pt x="382" y="111"/>
                          <a:pt x="415" y="126"/>
                          <a:pt x="436" y="136"/>
                        </a:cubicBezTo>
                        <a:cubicBezTo>
                          <a:pt x="457" y="146"/>
                          <a:pt x="463" y="148"/>
                          <a:pt x="478" y="153"/>
                        </a:cubicBezTo>
                        <a:cubicBezTo>
                          <a:pt x="493" y="158"/>
                          <a:pt x="502" y="163"/>
                          <a:pt x="525" y="168"/>
                        </a:cubicBezTo>
                        <a:cubicBezTo>
                          <a:pt x="548" y="172"/>
                          <a:pt x="585" y="176"/>
                          <a:pt x="618" y="179"/>
                        </a:cubicBezTo>
                        <a:cubicBezTo>
                          <a:pt x="651" y="181"/>
                          <a:pt x="681" y="181"/>
                          <a:pt x="726" y="182"/>
                        </a:cubicBezTo>
                        <a:cubicBezTo>
                          <a:pt x="771" y="183"/>
                          <a:pt x="854" y="184"/>
                          <a:pt x="888" y="184"/>
                        </a:cubicBezTo>
                      </a:path>
                    </a:pathLst>
                  </a:custGeom>
                  <a:noFill/>
                  <a:ln w="19050" cmpd="sng">
                    <a:solidFill>
                      <a:schemeClr val="tx1"/>
                    </a:solidFill>
                    <a:round/>
                    <a:headEnd/>
                    <a:tailEnd/>
                  </a:ln>
                </p:spPr>
                <p:txBody>
                  <a:bodyPr wrap="none" anchor="ctr"/>
                  <a:lstStyle/>
                  <a:p>
                    <a:endParaRPr lang="en-US"/>
                  </a:p>
                </p:txBody>
              </p:sp>
              <p:sp>
                <p:nvSpPr>
                  <p:cNvPr id="69" name="Freeform 127"/>
                  <p:cNvSpPr>
                    <a:spLocks/>
                  </p:cNvSpPr>
                  <p:nvPr/>
                </p:nvSpPr>
                <p:spPr bwMode="auto">
                  <a:xfrm flipH="1">
                    <a:off x="4014" y="3838"/>
                    <a:ext cx="363" cy="272"/>
                  </a:xfrm>
                  <a:custGeom>
                    <a:avLst/>
                    <a:gdLst>
                      <a:gd name="T0" fmla="*/ 0 w 6048"/>
                      <a:gd name="T1" fmla="*/ 2 h 2856"/>
                      <a:gd name="T2" fmla="*/ 5 w 6048"/>
                      <a:gd name="T3" fmla="*/ 2 h 2856"/>
                      <a:gd name="T4" fmla="*/ 9 w 6048"/>
                      <a:gd name="T5" fmla="*/ 2 h 2856"/>
                      <a:gd name="T6" fmla="*/ 10 w 6048"/>
                      <a:gd name="T7" fmla="*/ 14 h 2856"/>
                      <a:gd name="T8" fmla="*/ 10 w 6048"/>
                      <a:gd name="T9" fmla="*/ 23 h 2856"/>
                      <a:gd name="T10" fmla="*/ 13 w 6048"/>
                      <a:gd name="T11" fmla="*/ 25 h 2856"/>
                      <a:gd name="T12" fmla="*/ 18 w 6048"/>
                      <a:gd name="T13" fmla="*/ 25 h 2856"/>
                      <a:gd name="T14" fmla="*/ 17 w 6048"/>
                      <a:gd name="T15" fmla="*/ 25 h 2856"/>
                      <a:gd name="T16" fmla="*/ 22 w 6048"/>
                      <a:gd name="T17" fmla="*/ 25 h 28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48"/>
                      <a:gd name="T28" fmla="*/ 0 h 2856"/>
                      <a:gd name="T29" fmla="*/ 6048 w 6048"/>
                      <a:gd name="T30" fmla="*/ 2856 h 28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48" h="2856">
                        <a:moveTo>
                          <a:pt x="0" y="216"/>
                        </a:moveTo>
                        <a:cubicBezTo>
                          <a:pt x="516" y="216"/>
                          <a:pt x="1032" y="216"/>
                          <a:pt x="1440" y="216"/>
                        </a:cubicBezTo>
                        <a:cubicBezTo>
                          <a:pt x="1848" y="216"/>
                          <a:pt x="2232" y="0"/>
                          <a:pt x="2448" y="216"/>
                        </a:cubicBezTo>
                        <a:cubicBezTo>
                          <a:pt x="2664" y="432"/>
                          <a:pt x="2664" y="1128"/>
                          <a:pt x="2736" y="1512"/>
                        </a:cubicBezTo>
                        <a:cubicBezTo>
                          <a:pt x="2808" y="1896"/>
                          <a:pt x="2736" y="2304"/>
                          <a:pt x="2880" y="2520"/>
                        </a:cubicBezTo>
                        <a:cubicBezTo>
                          <a:pt x="3024" y="2736"/>
                          <a:pt x="3240" y="2760"/>
                          <a:pt x="3600" y="2808"/>
                        </a:cubicBezTo>
                        <a:cubicBezTo>
                          <a:pt x="3960" y="2856"/>
                          <a:pt x="4872" y="2808"/>
                          <a:pt x="5040" y="2808"/>
                        </a:cubicBezTo>
                        <a:cubicBezTo>
                          <a:pt x="5208" y="2808"/>
                          <a:pt x="4440" y="2808"/>
                          <a:pt x="4608" y="2808"/>
                        </a:cubicBezTo>
                        <a:cubicBezTo>
                          <a:pt x="4776" y="2808"/>
                          <a:pt x="5808" y="2808"/>
                          <a:pt x="6048" y="2808"/>
                        </a:cubicBezTo>
                      </a:path>
                    </a:pathLst>
                  </a:custGeom>
                  <a:noFill/>
                  <a:ln w="19050" cmpd="sng">
                    <a:solidFill>
                      <a:schemeClr val="tx1"/>
                    </a:solidFill>
                    <a:round/>
                    <a:headEnd/>
                    <a:tailEnd/>
                  </a:ln>
                </p:spPr>
                <p:txBody>
                  <a:bodyPr/>
                  <a:lstStyle/>
                  <a:p>
                    <a:endParaRPr lang="en-US"/>
                  </a:p>
                </p:txBody>
              </p:sp>
              <p:sp>
                <p:nvSpPr>
                  <p:cNvPr id="72" name="Freeform 128"/>
                  <p:cNvSpPr>
                    <a:spLocks/>
                  </p:cNvSpPr>
                  <p:nvPr/>
                </p:nvSpPr>
                <p:spPr bwMode="auto">
                  <a:xfrm flipH="1">
                    <a:off x="4014" y="3939"/>
                    <a:ext cx="361" cy="101"/>
                  </a:xfrm>
                  <a:custGeom>
                    <a:avLst/>
                    <a:gdLst>
                      <a:gd name="T0" fmla="*/ 0 w 888"/>
                      <a:gd name="T1" fmla="*/ 0 h 184"/>
                      <a:gd name="T2" fmla="*/ 25 w 888"/>
                      <a:gd name="T3" fmla="*/ 2 h 184"/>
                      <a:gd name="T4" fmla="*/ 42 w 888"/>
                      <a:gd name="T5" fmla="*/ 12 h 184"/>
                      <a:gd name="T6" fmla="*/ 58 w 888"/>
                      <a:gd name="T7" fmla="*/ 29 h 184"/>
                      <a:gd name="T8" fmla="*/ 72 w 888"/>
                      <a:gd name="T9" fmla="*/ 41 h 184"/>
                      <a:gd name="T10" fmla="*/ 79 w 888"/>
                      <a:gd name="T11" fmla="*/ 46 h 184"/>
                      <a:gd name="T12" fmla="*/ 87 w 888"/>
                      <a:gd name="T13" fmla="*/ 51 h 184"/>
                      <a:gd name="T14" fmla="*/ 102 w 888"/>
                      <a:gd name="T15" fmla="*/ 54 h 184"/>
                      <a:gd name="T16" fmla="*/ 120 w 888"/>
                      <a:gd name="T17" fmla="*/ 55 h 184"/>
                      <a:gd name="T18" fmla="*/ 147 w 888"/>
                      <a:gd name="T19" fmla="*/ 55 h 1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8"/>
                      <a:gd name="T31" fmla="*/ 0 h 184"/>
                      <a:gd name="T32" fmla="*/ 888 w 888"/>
                      <a:gd name="T33" fmla="*/ 184 h 1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8" h="184">
                        <a:moveTo>
                          <a:pt x="0" y="0"/>
                        </a:moveTo>
                        <a:cubicBezTo>
                          <a:pt x="25" y="0"/>
                          <a:pt x="109" y="1"/>
                          <a:pt x="152" y="8"/>
                        </a:cubicBezTo>
                        <a:cubicBezTo>
                          <a:pt x="195" y="15"/>
                          <a:pt x="223" y="26"/>
                          <a:pt x="256" y="40"/>
                        </a:cubicBezTo>
                        <a:cubicBezTo>
                          <a:pt x="289" y="54"/>
                          <a:pt x="322" y="79"/>
                          <a:pt x="352" y="95"/>
                        </a:cubicBezTo>
                        <a:cubicBezTo>
                          <a:pt x="382" y="111"/>
                          <a:pt x="415" y="126"/>
                          <a:pt x="436" y="136"/>
                        </a:cubicBezTo>
                        <a:cubicBezTo>
                          <a:pt x="457" y="146"/>
                          <a:pt x="463" y="148"/>
                          <a:pt x="478" y="153"/>
                        </a:cubicBezTo>
                        <a:cubicBezTo>
                          <a:pt x="493" y="158"/>
                          <a:pt x="502" y="163"/>
                          <a:pt x="525" y="168"/>
                        </a:cubicBezTo>
                        <a:cubicBezTo>
                          <a:pt x="548" y="172"/>
                          <a:pt x="585" y="176"/>
                          <a:pt x="618" y="179"/>
                        </a:cubicBezTo>
                        <a:cubicBezTo>
                          <a:pt x="651" y="181"/>
                          <a:pt x="681" y="181"/>
                          <a:pt x="726" y="182"/>
                        </a:cubicBezTo>
                        <a:cubicBezTo>
                          <a:pt x="771" y="183"/>
                          <a:pt x="854" y="184"/>
                          <a:pt x="888" y="184"/>
                        </a:cubicBezTo>
                      </a:path>
                    </a:pathLst>
                  </a:custGeom>
                  <a:noFill/>
                  <a:ln w="19050" cmpd="sng">
                    <a:solidFill>
                      <a:schemeClr val="tx1"/>
                    </a:solidFill>
                    <a:round/>
                    <a:headEnd/>
                    <a:tailEnd/>
                  </a:ln>
                </p:spPr>
                <p:txBody>
                  <a:bodyPr wrap="none" anchor="ctr"/>
                  <a:lstStyle/>
                  <a:p>
                    <a:endParaRPr lang="en-US"/>
                  </a:p>
                </p:txBody>
              </p:sp>
              <p:sp>
                <p:nvSpPr>
                  <p:cNvPr id="73" name="Line 129"/>
                  <p:cNvSpPr>
                    <a:spLocks noChangeShapeType="1"/>
                  </p:cNvSpPr>
                  <p:nvPr/>
                </p:nvSpPr>
                <p:spPr bwMode="auto">
                  <a:xfrm>
                    <a:off x="3851" y="3908"/>
                    <a:ext cx="91" cy="0"/>
                  </a:xfrm>
                  <a:prstGeom prst="line">
                    <a:avLst/>
                  </a:prstGeom>
                  <a:noFill/>
                  <a:ln w="9525">
                    <a:solidFill>
                      <a:schemeClr val="tx1"/>
                    </a:solidFill>
                    <a:round/>
                    <a:headEnd/>
                    <a:tailEnd type="triangle" w="med" len="med"/>
                  </a:ln>
                </p:spPr>
                <p:txBody>
                  <a:bodyPr/>
                  <a:lstStyle/>
                  <a:p>
                    <a:endParaRPr lang="en-US"/>
                  </a:p>
                </p:txBody>
              </p:sp>
              <p:sp>
                <p:nvSpPr>
                  <p:cNvPr id="74" name="Line 130"/>
                  <p:cNvSpPr>
                    <a:spLocks noChangeShapeType="1"/>
                  </p:cNvSpPr>
                  <p:nvPr/>
                </p:nvSpPr>
                <p:spPr bwMode="auto">
                  <a:xfrm flipH="1">
                    <a:off x="4105" y="3908"/>
                    <a:ext cx="91" cy="0"/>
                  </a:xfrm>
                  <a:prstGeom prst="line">
                    <a:avLst/>
                  </a:prstGeom>
                  <a:noFill/>
                  <a:ln w="9525">
                    <a:solidFill>
                      <a:schemeClr val="tx1"/>
                    </a:solidFill>
                    <a:round/>
                    <a:headEnd/>
                    <a:tailEnd type="triangle" w="med" len="med"/>
                  </a:ln>
                </p:spPr>
                <p:txBody>
                  <a:bodyPr/>
                  <a:lstStyle/>
                  <a:p>
                    <a:endParaRPr lang="en-US"/>
                  </a:p>
                </p:txBody>
              </p:sp>
              <p:sp>
                <p:nvSpPr>
                  <p:cNvPr id="75" name="Line 133"/>
                  <p:cNvSpPr>
                    <a:spLocks noChangeShapeType="1"/>
                  </p:cNvSpPr>
                  <p:nvPr/>
                </p:nvSpPr>
                <p:spPr bwMode="auto">
                  <a:xfrm>
                    <a:off x="3670" y="3986"/>
                    <a:ext cx="707" cy="0"/>
                  </a:xfrm>
                  <a:prstGeom prst="line">
                    <a:avLst/>
                  </a:prstGeom>
                  <a:noFill/>
                  <a:ln w="9525">
                    <a:solidFill>
                      <a:schemeClr val="tx1"/>
                    </a:solidFill>
                    <a:round/>
                    <a:headEnd/>
                    <a:tailEnd type="triangle" w="med" len="med"/>
                  </a:ln>
                </p:spPr>
                <p:txBody>
                  <a:bodyPr/>
                  <a:lstStyle/>
                  <a:p>
                    <a:endParaRPr lang="en-US"/>
                  </a:p>
                </p:txBody>
              </p:sp>
              <p:grpSp>
                <p:nvGrpSpPr>
                  <p:cNvPr id="76" name="Group 147"/>
                  <p:cNvGrpSpPr>
                    <a:grpSpLocks/>
                  </p:cNvGrpSpPr>
                  <p:nvPr/>
                </p:nvGrpSpPr>
                <p:grpSpPr bwMode="auto">
                  <a:xfrm>
                    <a:off x="4650" y="3837"/>
                    <a:ext cx="634" cy="273"/>
                    <a:chOff x="4054" y="4581"/>
                    <a:chExt cx="1275" cy="528"/>
                  </a:xfrm>
                </p:grpSpPr>
                <p:grpSp>
                  <p:nvGrpSpPr>
                    <p:cNvPr id="79" name="Group 136"/>
                    <p:cNvGrpSpPr>
                      <a:grpSpLocks/>
                    </p:cNvGrpSpPr>
                    <p:nvPr/>
                  </p:nvGrpSpPr>
                  <p:grpSpPr bwMode="auto">
                    <a:xfrm>
                      <a:off x="4054" y="4581"/>
                      <a:ext cx="610" cy="528"/>
                      <a:chOff x="3646" y="3537"/>
                      <a:chExt cx="610" cy="528"/>
                    </a:xfrm>
                  </p:grpSpPr>
                  <p:sp>
                    <p:nvSpPr>
                      <p:cNvPr id="85" name="Freeform 137"/>
                      <p:cNvSpPr>
                        <a:spLocks/>
                      </p:cNvSpPr>
                      <p:nvPr/>
                    </p:nvSpPr>
                    <p:spPr bwMode="auto">
                      <a:xfrm>
                        <a:off x="3646" y="3537"/>
                        <a:ext cx="610" cy="528"/>
                      </a:xfrm>
                      <a:custGeom>
                        <a:avLst/>
                        <a:gdLst>
                          <a:gd name="T0" fmla="*/ 0 w 610"/>
                          <a:gd name="T1" fmla="*/ 40 h 528"/>
                          <a:gd name="T2" fmla="*/ 217 w 610"/>
                          <a:gd name="T3" fmla="*/ 40 h 528"/>
                          <a:gd name="T4" fmla="*/ 369 w 610"/>
                          <a:gd name="T5" fmla="*/ 40 h 528"/>
                          <a:gd name="T6" fmla="*/ 413 w 610"/>
                          <a:gd name="T7" fmla="*/ 280 h 528"/>
                          <a:gd name="T8" fmla="*/ 434 w 610"/>
                          <a:gd name="T9" fmla="*/ 466 h 528"/>
                          <a:gd name="T10" fmla="*/ 543 w 610"/>
                          <a:gd name="T11" fmla="*/ 519 h 528"/>
                          <a:gd name="T12" fmla="*/ 610 w 610"/>
                          <a:gd name="T13" fmla="*/ 519 h 528"/>
                          <a:gd name="T14" fmla="*/ 0 60000 65536"/>
                          <a:gd name="T15" fmla="*/ 0 60000 65536"/>
                          <a:gd name="T16" fmla="*/ 0 60000 65536"/>
                          <a:gd name="T17" fmla="*/ 0 60000 65536"/>
                          <a:gd name="T18" fmla="*/ 0 60000 65536"/>
                          <a:gd name="T19" fmla="*/ 0 60000 65536"/>
                          <a:gd name="T20" fmla="*/ 0 60000 65536"/>
                          <a:gd name="T21" fmla="*/ 0 w 610"/>
                          <a:gd name="T22" fmla="*/ 0 h 528"/>
                          <a:gd name="T23" fmla="*/ 610 w 610"/>
                          <a:gd name="T24" fmla="*/ 528 h 5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0" h="528">
                            <a:moveTo>
                              <a:pt x="0" y="40"/>
                            </a:moveTo>
                            <a:cubicBezTo>
                              <a:pt x="78" y="40"/>
                              <a:pt x="156" y="40"/>
                              <a:pt x="217" y="40"/>
                            </a:cubicBezTo>
                            <a:cubicBezTo>
                              <a:pt x="279" y="40"/>
                              <a:pt x="337" y="0"/>
                              <a:pt x="369" y="40"/>
                            </a:cubicBezTo>
                            <a:cubicBezTo>
                              <a:pt x="402" y="80"/>
                              <a:pt x="402" y="209"/>
                              <a:pt x="413" y="280"/>
                            </a:cubicBezTo>
                            <a:cubicBezTo>
                              <a:pt x="423" y="351"/>
                              <a:pt x="413" y="426"/>
                              <a:pt x="434" y="466"/>
                            </a:cubicBezTo>
                            <a:cubicBezTo>
                              <a:pt x="456" y="506"/>
                              <a:pt x="514" y="510"/>
                              <a:pt x="543" y="519"/>
                            </a:cubicBezTo>
                            <a:cubicBezTo>
                              <a:pt x="572" y="528"/>
                              <a:pt x="596" y="519"/>
                              <a:pt x="610" y="519"/>
                            </a:cubicBezTo>
                          </a:path>
                        </a:pathLst>
                      </a:custGeom>
                      <a:noFill/>
                      <a:ln w="19050" cmpd="sng">
                        <a:solidFill>
                          <a:schemeClr val="tx1"/>
                        </a:solidFill>
                        <a:round/>
                        <a:headEnd/>
                        <a:tailEnd/>
                      </a:ln>
                    </p:spPr>
                    <p:txBody>
                      <a:bodyPr/>
                      <a:lstStyle/>
                      <a:p>
                        <a:endParaRPr lang="en-US"/>
                      </a:p>
                    </p:txBody>
                  </p:sp>
                  <p:sp>
                    <p:nvSpPr>
                      <p:cNvPr id="86" name="Freeform 138"/>
                      <p:cNvSpPr>
                        <a:spLocks/>
                      </p:cNvSpPr>
                      <p:nvPr/>
                    </p:nvSpPr>
                    <p:spPr bwMode="auto">
                      <a:xfrm>
                        <a:off x="3696" y="3702"/>
                        <a:ext cx="552" cy="242"/>
                      </a:xfrm>
                      <a:custGeom>
                        <a:avLst/>
                        <a:gdLst>
                          <a:gd name="T0" fmla="*/ 0 w 552"/>
                          <a:gd name="T1" fmla="*/ 0 h 242"/>
                          <a:gd name="T2" fmla="*/ 155 w 552"/>
                          <a:gd name="T3" fmla="*/ 12 h 242"/>
                          <a:gd name="T4" fmla="*/ 260 w 552"/>
                          <a:gd name="T5" fmla="*/ 59 h 242"/>
                          <a:gd name="T6" fmla="*/ 358 w 552"/>
                          <a:gd name="T7" fmla="*/ 140 h 242"/>
                          <a:gd name="T8" fmla="*/ 443 w 552"/>
                          <a:gd name="T9" fmla="*/ 201 h 242"/>
                          <a:gd name="T10" fmla="*/ 486 w 552"/>
                          <a:gd name="T11" fmla="*/ 226 h 242"/>
                          <a:gd name="T12" fmla="*/ 552 w 552"/>
                          <a:gd name="T13" fmla="*/ 242 h 242"/>
                          <a:gd name="T14" fmla="*/ 0 60000 65536"/>
                          <a:gd name="T15" fmla="*/ 0 60000 65536"/>
                          <a:gd name="T16" fmla="*/ 0 60000 65536"/>
                          <a:gd name="T17" fmla="*/ 0 60000 65536"/>
                          <a:gd name="T18" fmla="*/ 0 60000 65536"/>
                          <a:gd name="T19" fmla="*/ 0 60000 65536"/>
                          <a:gd name="T20" fmla="*/ 0 60000 65536"/>
                          <a:gd name="T21" fmla="*/ 0 w 552"/>
                          <a:gd name="T22" fmla="*/ 0 h 242"/>
                          <a:gd name="T23" fmla="*/ 552 w 552"/>
                          <a:gd name="T24" fmla="*/ 242 h 2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2" h="242">
                            <a:moveTo>
                              <a:pt x="0" y="0"/>
                            </a:moveTo>
                            <a:cubicBezTo>
                              <a:pt x="25" y="0"/>
                              <a:pt x="111" y="1"/>
                              <a:pt x="155" y="12"/>
                            </a:cubicBezTo>
                            <a:cubicBezTo>
                              <a:pt x="198" y="22"/>
                              <a:pt x="227" y="38"/>
                              <a:pt x="260" y="59"/>
                            </a:cubicBezTo>
                            <a:cubicBezTo>
                              <a:pt x="294" y="80"/>
                              <a:pt x="327" y="117"/>
                              <a:pt x="358" y="140"/>
                            </a:cubicBezTo>
                            <a:cubicBezTo>
                              <a:pt x="388" y="164"/>
                              <a:pt x="422" y="186"/>
                              <a:pt x="443" y="201"/>
                            </a:cubicBezTo>
                            <a:cubicBezTo>
                              <a:pt x="465" y="216"/>
                              <a:pt x="468" y="219"/>
                              <a:pt x="486" y="226"/>
                            </a:cubicBezTo>
                            <a:cubicBezTo>
                              <a:pt x="504" y="233"/>
                              <a:pt x="538" y="239"/>
                              <a:pt x="552" y="242"/>
                            </a:cubicBezTo>
                          </a:path>
                        </a:pathLst>
                      </a:custGeom>
                      <a:noFill/>
                      <a:ln w="19050" cmpd="sng">
                        <a:solidFill>
                          <a:schemeClr val="tx1"/>
                        </a:solidFill>
                        <a:round/>
                        <a:headEnd/>
                        <a:tailEnd/>
                      </a:ln>
                    </p:spPr>
                    <p:txBody>
                      <a:bodyPr wrap="none" anchor="ctr"/>
                      <a:lstStyle/>
                      <a:p>
                        <a:endParaRPr lang="en-US"/>
                      </a:p>
                    </p:txBody>
                  </p:sp>
                </p:grpSp>
                <p:sp>
                  <p:nvSpPr>
                    <p:cNvPr id="80" name="Line 141"/>
                    <p:cNvSpPr>
                      <a:spLocks noChangeShapeType="1"/>
                    </p:cNvSpPr>
                    <p:nvPr/>
                  </p:nvSpPr>
                  <p:spPr bwMode="auto">
                    <a:xfrm flipV="1">
                      <a:off x="4059" y="4869"/>
                      <a:ext cx="1270" cy="17"/>
                    </a:xfrm>
                    <a:prstGeom prst="line">
                      <a:avLst/>
                    </a:prstGeom>
                    <a:noFill/>
                    <a:ln w="9525">
                      <a:solidFill>
                        <a:schemeClr val="tx1"/>
                      </a:solidFill>
                      <a:round/>
                      <a:headEnd/>
                      <a:tailEnd type="triangle" w="med" len="med"/>
                    </a:ln>
                  </p:spPr>
                  <p:txBody>
                    <a:bodyPr/>
                    <a:lstStyle/>
                    <a:p>
                      <a:endParaRPr lang="en-US"/>
                    </a:p>
                  </p:txBody>
                </p:sp>
                <p:grpSp>
                  <p:nvGrpSpPr>
                    <p:cNvPr id="81" name="Group 142"/>
                    <p:cNvGrpSpPr>
                      <a:grpSpLocks/>
                    </p:cNvGrpSpPr>
                    <p:nvPr/>
                  </p:nvGrpSpPr>
                  <p:grpSpPr bwMode="auto">
                    <a:xfrm flipH="1">
                      <a:off x="4628" y="4581"/>
                      <a:ext cx="610" cy="528"/>
                      <a:chOff x="3646" y="3537"/>
                      <a:chExt cx="610" cy="528"/>
                    </a:xfrm>
                  </p:grpSpPr>
                  <p:sp>
                    <p:nvSpPr>
                      <p:cNvPr id="82" name="Freeform 143"/>
                      <p:cNvSpPr>
                        <a:spLocks/>
                      </p:cNvSpPr>
                      <p:nvPr/>
                    </p:nvSpPr>
                    <p:spPr bwMode="auto">
                      <a:xfrm>
                        <a:off x="3646" y="3537"/>
                        <a:ext cx="610" cy="528"/>
                      </a:xfrm>
                      <a:custGeom>
                        <a:avLst/>
                        <a:gdLst>
                          <a:gd name="T0" fmla="*/ 0 w 610"/>
                          <a:gd name="T1" fmla="*/ 40 h 528"/>
                          <a:gd name="T2" fmla="*/ 217 w 610"/>
                          <a:gd name="T3" fmla="*/ 40 h 528"/>
                          <a:gd name="T4" fmla="*/ 369 w 610"/>
                          <a:gd name="T5" fmla="*/ 40 h 528"/>
                          <a:gd name="T6" fmla="*/ 413 w 610"/>
                          <a:gd name="T7" fmla="*/ 280 h 528"/>
                          <a:gd name="T8" fmla="*/ 434 w 610"/>
                          <a:gd name="T9" fmla="*/ 466 h 528"/>
                          <a:gd name="T10" fmla="*/ 543 w 610"/>
                          <a:gd name="T11" fmla="*/ 519 h 528"/>
                          <a:gd name="T12" fmla="*/ 610 w 610"/>
                          <a:gd name="T13" fmla="*/ 519 h 528"/>
                          <a:gd name="T14" fmla="*/ 0 60000 65536"/>
                          <a:gd name="T15" fmla="*/ 0 60000 65536"/>
                          <a:gd name="T16" fmla="*/ 0 60000 65536"/>
                          <a:gd name="T17" fmla="*/ 0 60000 65536"/>
                          <a:gd name="T18" fmla="*/ 0 60000 65536"/>
                          <a:gd name="T19" fmla="*/ 0 60000 65536"/>
                          <a:gd name="T20" fmla="*/ 0 60000 65536"/>
                          <a:gd name="T21" fmla="*/ 0 w 610"/>
                          <a:gd name="T22" fmla="*/ 0 h 528"/>
                          <a:gd name="T23" fmla="*/ 610 w 610"/>
                          <a:gd name="T24" fmla="*/ 528 h 5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0" h="528">
                            <a:moveTo>
                              <a:pt x="0" y="40"/>
                            </a:moveTo>
                            <a:cubicBezTo>
                              <a:pt x="78" y="40"/>
                              <a:pt x="156" y="40"/>
                              <a:pt x="217" y="40"/>
                            </a:cubicBezTo>
                            <a:cubicBezTo>
                              <a:pt x="279" y="40"/>
                              <a:pt x="337" y="0"/>
                              <a:pt x="369" y="40"/>
                            </a:cubicBezTo>
                            <a:cubicBezTo>
                              <a:pt x="402" y="80"/>
                              <a:pt x="402" y="209"/>
                              <a:pt x="413" y="280"/>
                            </a:cubicBezTo>
                            <a:cubicBezTo>
                              <a:pt x="423" y="351"/>
                              <a:pt x="413" y="426"/>
                              <a:pt x="434" y="466"/>
                            </a:cubicBezTo>
                            <a:cubicBezTo>
                              <a:pt x="456" y="506"/>
                              <a:pt x="514" y="510"/>
                              <a:pt x="543" y="519"/>
                            </a:cubicBezTo>
                            <a:cubicBezTo>
                              <a:pt x="572" y="528"/>
                              <a:pt x="596" y="519"/>
                              <a:pt x="610" y="519"/>
                            </a:cubicBezTo>
                          </a:path>
                        </a:pathLst>
                      </a:custGeom>
                      <a:noFill/>
                      <a:ln w="19050" cmpd="sng">
                        <a:solidFill>
                          <a:schemeClr val="tx1"/>
                        </a:solidFill>
                        <a:round/>
                        <a:headEnd/>
                        <a:tailEnd/>
                      </a:ln>
                    </p:spPr>
                    <p:txBody>
                      <a:bodyPr/>
                      <a:lstStyle/>
                      <a:p>
                        <a:endParaRPr lang="en-US"/>
                      </a:p>
                    </p:txBody>
                  </p:sp>
                  <p:sp>
                    <p:nvSpPr>
                      <p:cNvPr id="84" name="Freeform 144"/>
                      <p:cNvSpPr>
                        <a:spLocks/>
                      </p:cNvSpPr>
                      <p:nvPr/>
                    </p:nvSpPr>
                    <p:spPr bwMode="auto">
                      <a:xfrm>
                        <a:off x="3696" y="3702"/>
                        <a:ext cx="552" cy="242"/>
                      </a:xfrm>
                      <a:custGeom>
                        <a:avLst/>
                        <a:gdLst>
                          <a:gd name="T0" fmla="*/ 0 w 552"/>
                          <a:gd name="T1" fmla="*/ 0 h 242"/>
                          <a:gd name="T2" fmla="*/ 155 w 552"/>
                          <a:gd name="T3" fmla="*/ 12 h 242"/>
                          <a:gd name="T4" fmla="*/ 260 w 552"/>
                          <a:gd name="T5" fmla="*/ 59 h 242"/>
                          <a:gd name="T6" fmla="*/ 358 w 552"/>
                          <a:gd name="T7" fmla="*/ 140 h 242"/>
                          <a:gd name="T8" fmla="*/ 443 w 552"/>
                          <a:gd name="T9" fmla="*/ 201 h 242"/>
                          <a:gd name="T10" fmla="*/ 486 w 552"/>
                          <a:gd name="T11" fmla="*/ 226 h 242"/>
                          <a:gd name="T12" fmla="*/ 552 w 552"/>
                          <a:gd name="T13" fmla="*/ 242 h 242"/>
                          <a:gd name="T14" fmla="*/ 0 60000 65536"/>
                          <a:gd name="T15" fmla="*/ 0 60000 65536"/>
                          <a:gd name="T16" fmla="*/ 0 60000 65536"/>
                          <a:gd name="T17" fmla="*/ 0 60000 65536"/>
                          <a:gd name="T18" fmla="*/ 0 60000 65536"/>
                          <a:gd name="T19" fmla="*/ 0 60000 65536"/>
                          <a:gd name="T20" fmla="*/ 0 60000 65536"/>
                          <a:gd name="T21" fmla="*/ 0 w 552"/>
                          <a:gd name="T22" fmla="*/ 0 h 242"/>
                          <a:gd name="T23" fmla="*/ 552 w 552"/>
                          <a:gd name="T24" fmla="*/ 242 h 2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2" h="242">
                            <a:moveTo>
                              <a:pt x="0" y="0"/>
                            </a:moveTo>
                            <a:cubicBezTo>
                              <a:pt x="25" y="0"/>
                              <a:pt x="111" y="1"/>
                              <a:pt x="155" y="12"/>
                            </a:cubicBezTo>
                            <a:cubicBezTo>
                              <a:pt x="198" y="22"/>
                              <a:pt x="227" y="38"/>
                              <a:pt x="260" y="59"/>
                            </a:cubicBezTo>
                            <a:cubicBezTo>
                              <a:pt x="294" y="80"/>
                              <a:pt x="327" y="117"/>
                              <a:pt x="358" y="140"/>
                            </a:cubicBezTo>
                            <a:cubicBezTo>
                              <a:pt x="388" y="164"/>
                              <a:pt x="422" y="186"/>
                              <a:pt x="443" y="201"/>
                            </a:cubicBezTo>
                            <a:cubicBezTo>
                              <a:pt x="465" y="216"/>
                              <a:pt x="468" y="219"/>
                              <a:pt x="486" y="226"/>
                            </a:cubicBezTo>
                            <a:cubicBezTo>
                              <a:pt x="504" y="233"/>
                              <a:pt x="538" y="239"/>
                              <a:pt x="552" y="242"/>
                            </a:cubicBezTo>
                          </a:path>
                        </a:pathLst>
                      </a:custGeom>
                      <a:noFill/>
                      <a:ln w="19050" cmpd="sng">
                        <a:solidFill>
                          <a:schemeClr val="tx1"/>
                        </a:solidFill>
                        <a:round/>
                        <a:headEnd/>
                        <a:tailEnd/>
                      </a:ln>
                    </p:spPr>
                    <p:txBody>
                      <a:bodyPr wrap="none" anchor="ctr"/>
                      <a:lstStyle/>
                      <a:p>
                        <a:endParaRPr lang="en-US"/>
                      </a:p>
                    </p:txBody>
                  </p:sp>
                </p:grpSp>
              </p:grpSp>
            </p:grpSp>
            <p:graphicFrame>
              <p:nvGraphicFramePr>
                <p:cNvPr id="96" name="Object 12"/>
                <p:cNvGraphicFramePr>
                  <a:graphicFrameLocks noChangeAspect="1"/>
                </p:cNvGraphicFramePr>
                <p:nvPr/>
              </p:nvGraphicFramePr>
              <p:xfrm>
                <a:off x="6640512" y="4783137"/>
                <a:ext cx="217488" cy="246063"/>
              </p:xfrm>
              <a:graphic>
                <a:graphicData uri="http://schemas.openxmlformats.org/presentationml/2006/ole">
                  <mc:AlternateContent xmlns:mc="http://schemas.openxmlformats.org/markup-compatibility/2006">
                    <mc:Choice xmlns:v="urn:schemas-microsoft-com:vml" Requires="v">
                      <p:oleObj spid="_x0000_s520784" name="משוואה" r:id="rId7" imgW="126720" imgH="139680" progId="Equation.3">
                        <p:embed/>
                      </p:oleObj>
                    </mc:Choice>
                    <mc:Fallback>
                      <p:oleObj name="משוואה" r:id="rId7" imgW="126720" imgH="139680" progId="Equation.3">
                        <p:embed/>
                        <p:pic>
                          <p:nvPicPr>
                            <p:cNvPr id="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40512" y="4783137"/>
                              <a:ext cx="217488" cy="246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8" name="Object 12"/>
                <p:cNvGraphicFramePr>
                  <a:graphicFrameLocks noChangeAspect="1"/>
                </p:cNvGraphicFramePr>
                <p:nvPr/>
              </p:nvGraphicFramePr>
              <p:xfrm>
                <a:off x="4278312" y="4783137"/>
                <a:ext cx="217488" cy="246063"/>
              </p:xfrm>
              <a:graphic>
                <a:graphicData uri="http://schemas.openxmlformats.org/presentationml/2006/ole">
                  <mc:AlternateContent xmlns:mc="http://schemas.openxmlformats.org/markup-compatibility/2006">
                    <mc:Choice xmlns:v="urn:schemas-microsoft-com:vml" Requires="v">
                      <p:oleObj spid="_x0000_s520785" name="משוואה" r:id="rId9" imgW="126720" imgH="139680" progId="Equation.3">
                        <p:embed/>
                      </p:oleObj>
                    </mc:Choice>
                    <mc:Fallback>
                      <p:oleObj name="משוואה" r:id="rId9" imgW="126720" imgH="139680" progId="Equation.3">
                        <p:embed/>
                        <p:pic>
                          <p:nvPicPr>
                            <p:cNvPr id="0"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8312" y="4783137"/>
                              <a:ext cx="217488" cy="246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01" name="Object 5"/>
              <p:cNvGraphicFramePr>
                <a:graphicFrameLocks noChangeAspect="1"/>
              </p:cNvGraphicFramePr>
              <p:nvPr/>
            </p:nvGraphicFramePr>
            <p:xfrm>
              <a:off x="2251126" y="4505325"/>
              <a:ext cx="187274" cy="219075"/>
            </p:xfrm>
            <a:graphic>
              <a:graphicData uri="http://schemas.openxmlformats.org/presentationml/2006/ole">
                <mc:AlternateContent xmlns:mc="http://schemas.openxmlformats.org/markup-compatibility/2006">
                  <mc:Choice xmlns:v="urn:schemas-microsoft-com:vml" Requires="v">
                    <p:oleObj spid="_x0000_s520786" name="משוואה" r:id="rId10" imgW="114120" imgH="139680" progId="Equation.3">
                      <p:embed/>
                    </p:oleObj>
                  </mc:Choice>
                  <mc:Fallback>
                    <p:oleObj name="משוואה" r:id="rId10" imgW="114120" imgH="139680" progId="Equation.3">
                      <p:embed/>
                      <p:pic>
                        <p:nvPicPr>
                          <p:cNvPr id="0"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51126" y="4505325"/>
                            <a:ext cx="187274"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98697" name="Object 9"/>
              <p:cNvGraphicFramePr>
                <a:graphicFrameLocks noChangeAspect="1"/>
              </p:cNvGraphicFramePr>
              <p:nvPr/>
            </p:nvGraphicFramePr>
            <p:xfrm>
              <a:off x="2241550" y="4241800"/>
              <a:ext cx="207963" cy="219075"/>
            </p:xfrm>
            <a:graphic>
              <a:graphicData uri="http://schemas.openxmlformats.org/presentationml/2006/ole">
                <mc:AlternateContent xmlns:mc="http://schemas.openxmlformats.org/markup-compatibility/2006">
                  <mc:Choice xmlns:v="urn:schemas-microsoft-com:vml" Requires="v">
                    <p:oleObj spid="_x0000_s520787" name="משוואה" r:id="rId12" imgW="126720" imgH="139680" progId="Equation.3">
                      <p:embed/>
                    </p:oleObj>
                  </mc:Choice>
                  <mc:Fallback>
                    <p:oleObj name="משוואה" r:id="rId12" imgW="126720" imgH="139680" progId="Equation.3">
                      <p:embed/>
                      <p:pic>
                        <p:nvPicPr>
                          <p:cNvPr id="0"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41550" y="4241800"/>
                            <a:ext cx="207963"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cxnSp>
          <p:nvCxnSpPr>
            <p:cNvPr id="104" name="Straight Arrow Connector 103"/>
            <p:cNvCxnSpPr/>
            <p:nvPr/>
          </p:nvCxnSpPr>
          <p:spPr bwMode="auto">
            <a:xfrm>
              <a:off x="3505200" y="5562600"/>
              <a:ext cx="2133600" cy="0"/>
            </a:xfrm>
            <a:prstGeom prst="straightConnector1">
              <a:avLst/>
            </a:prstGeom>
            <a:noFill/>
            <a:ln w="19050" cap="flat" cmpd="sng" algn="ctr">
              <a:solidFill>
                <a:schemeClr val="tx1"/>
              </a:solidFill>
              <a:prstDash val="solid"/>
              <a:round/>
              <a:headEnd type="none" w="med" len="med"/>
              <a:tailEnd type="arrow"/>
            </a:ln>
            <a:effectLst/>
          </p:spPr>
        </p:cxnSp>
        <p:sp>
          <p:nvSpPr>
            <p:cNvPr id="109" name="TextBox 108"/>
            <p:cNvSpPr txBox="1"/>
            <p:nvPr/>
          </p:nvSpPr>
          <p:spPr>
            <a:xfrm>
              <a:off x="4255625" y="5498068"/>
              <a:ext cx="990600" cy="369332"/>
            </a:xfrm>
            <a:prstGeom prst="rect">
              <a:avLst/>
            </a:prstGeom>
            <a:noFill/>
          </p:spPr>
          <p:txBody>
            <a:bodyPr wrap="square" rtlCol="0">
              <a:spAutoFit/>
            </a:bodyPr>
            <a:lstStyle/>
            <a:p>
              <a:r>
                <a:rPr lang="en-US" sz="1800" dirty="0" smtClean="0">
                  <a:latin typeface="+mj-lt"/>
                </a:rPr>
                <a:t>Time</a:t>
              </a:r>
              <a:endParaRPr lang="en-US" sz="1800" dirty="0">
                <a:latin typeface="+mj-lt"/>
              </a:endParaRPr>
            </a:p>
          </p:txBody>
        </p:sp>
      </p:grpSp>
      <p:sp>
        <p:nvSpPr>
          <p:cNvPr id="114" name="TextBox 113"/>
          <p:cNvSpPr txBox="1"/>
          <p:nvPr/>
        </p:nvSpPr>
        <p:spPr>
          <a:xfrm>
            <a:off x="381000" y="5997714"/>
            <a:ext cx="8229600" cy="707886"/>
          </a:xfrm>
          <a:prstGeom prst="rect">
            <a:avLst/>
          </a:prstGeom>
          <a:noFill/>
        </p:spPr>
        <p:txBody>
          <a:bodyPr wrap="square" rtlCol="0">
            <a:spAutoFit/>
          </a:bodyPr>
          <a:lstStyle/>
          <a:p>
            <a:r>
              <a:rPr lang="en-US" dirty="0" err="1" smtClean="0">
                <a:solidFill>
                  <a:srgbClr val="C00000"/>
                </a:solidFill>
              </a:rPr>
              <a:t>Bistable</a:t>
            </a:r>
            <a:r>
              <a:rPr lang="en-US" dirty="0" smtClean="0">
                <a:solidFill>
                  <a:srgbClr val="C00000"/>
                </a:solidFill>
              </a:rPr>
              <a:t> AI systems with fast diffusing inhibitor generally show stationary patterns of alternating up and down-state domains.</a:t>
            </a:r>
            <a:endParaRPr lang="en-US" dirty="0">
              <a:solidFill>
                <a:srgbClr val="C00000"/>
              </a:solidFill>
            </a:endParaRPr>
          </a:p>
        </p:txBody>
      </p:sp>
      <p:graphicFrame>
        <p:nvGraphicFramePr>
          <p:cNvPr id="56" name="Object 3"/>
          <p:cNvGraphicFramePr>
            <a:graphicFrameLocks noChangeAspect="1"/>
          </p:cNvGraphicFramePr>
          <p:nvPr>
            <p:extLst>
              <p:ext uri="{D42A27DB-BD31-4B8C-83A1-F6EECF244321}">
                <p14:modId xmlns:p14="http://schemas.microsoft.com/office/powerpoint/2010/main" val="3295075265"/>
              </p:ext>
            </p:extLst>
          </p:nvPr>
        </p:nvGraphicFramePr>
        <p:xfrm>
          <a:off x="6934200" y="1323975"/>
          <a:ext cx="1570038" cy="355600"/>
        </p:xfrm>
        <a:graphic>
          <a:graphicData uri="http://schemas.openxmlformats.org/presentationml/2006/ole">
            <mc:AlternateContent xmlns:mc="http://schemas.openxmlformats.org/markup-compatibility/2006">
              <mc:Choice xmlns:v="urn:schemas-microsoft-com:vml" Requires="v">
                <p:oleObj spid="_x0000_s520788" name="משוואה" r:id="rId14" imgW="952200" imgH="228600" progId="Equation.3">
                  <p:embed/>
                </p:oleObj>
              </mc:Choice>
              <mc:Fallback>
                <p:oleObj name="משוואה" r:id="rId14" imgW="952200" imgH="228600" progId="Equation.3">
                  <p:embed/>
                  <p:pic>
                    <p:nvPicPr>
                      <p:cNvPr id="0" name="Picture 10"/>
                      <p:cNvPicPr>
                        <a:picLocks noChangeAspect="1" noChangeArrowheads="1"/>
                      </p:cNvPicPr>
                      <p:nvPr/>
                    </p:nvPicPr>
                    <p:blipFill>
                      <a:blip r:embed="rId15"/>
                      <a:srcRect/>
                      <a:stretch>
                        <a:fillRect/>
                      </a:stretch>
                    </p:blipFill>
                    <p:spPr bwMode="auto">
                      <a:xfrm>
                        <a:off x="6934200" y="1323975"/>
                        <a:ext cx="1570038" cy="35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98699" name="Object 11"/>
          <p:cNvGraphicFramePr>
            <a:graphicFrameLocks noChangeAspect="1"/>
          </p:cNvGraphicFramePr>
          <p:nvPr/>
        </p:nvGraphicFramePr>
        <p:xfrm>
          <a:off x="4572000" y="1219200"/>
          <a:ext cx="1342618" cy="307975"/>
        </p:xfrm>
        <a:graphic>
          <a:graphicData uri="http://schemas.openxmlformats.org/presentationml/2006/ole">
            <mc:AlternateContent xmlns:mc="http://schemas.openxmlformats.org/markup-compatibility/2006">
              <mc:Choice xmlns:v="urn:schemas-microsoft-com:vml" Requires="v">
                <p:oleObj spid="_x0000_s520789" name="משוואה" r:id="rId16" imgW="838080" imgH="203040" progId="Equation.3">
                  <p:embed/>
                </p:oleObj>
              </mc:Choice>
              <mc:Fallback>
                <p:oleObj name="משוואה" r:id="rId16" imgW="838080" imgH="203040" progId="Equation.3">
                  <p:embed/>
                  <p:pic>
                    <p:nvPicPr>
                      <p:cNvPr id="0" name="Picture 1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72000" y="1219200"/>
                        <a:ext cx="1342618" cy="307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dissolve">
                                      <p:cBhvr>
                                        <p:cTn id="7" dur="500"/>
                                        <p:tgtEl>
                                          <p:spTgt spid="1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4"/>
                                        </p:tgtEl>
                                        <p:attrNameLst>
                                          <p:attrName>style.visibility</p:attrName>
                                        </p:attrNameLst>
                                      </p:cBhvr>
                                      <p:to>
                                        <p:strVal val="visible"/>
                                      </p:to>
                                    </p:set>
                                    <p:animEffect transition="in" filter="dissolve">
                                      <p:cBhvr>
                                        <p:cTn id="12"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12"/>
          <p:cNvSpPr txBox="1">
            <a:spLocks noChangeArrowheads="1"/>
          </p:cNvSpPr>
          <p:nvPr/>
        </p:nvSpPr>
        <p:spPr bwMode="auto">
          <a:xfrm>
            <a:off x="0" y="0"/>
            <a:ext cx="8763000" cy="427038"/>
          </a:xfrm>
          <a:prstGeom prst="rect">
            <a:avLst/>
          </a:prstGeom>
          <a:solidFill>
            <a:srgbClr val="B2B2B2"/>
          </a:solidFill>
          <a:ln w="9525">
            <a:noFill/>
            <a:miter lim="800000"/>
            <a:headEnd/>
            <a:tailEnd/>
          </a:ln>
        </p:spPr>
        <p:txBody>
          <a:bodyPr anchor="ctr">
            <a:spAutoFit/>
          </a:bodyPr>
          <a:lstStyle/>
          <a:p>
            <a:pPr algn="l" rtl="0" eaLnBrk="0" hangingPunct="0">
              <a:spcBef>
                <a:spcPct val="50000"/>
              </a:spcBef>
            </a:pPr>
            <a:r>
              <a:rPr lang="en-US" altLang="en-US" sz="2200" b="1" dirty="0">
                <a:solidFill>
                  <a:srgbClr val="AC0000"/>
                </a:solidFill>
                <a:latin typeface="Comic Sans MS" pitchFamily="66" charset="0"/>
              </a:rPr>
              <a:t>  </a:t>
            </a:r>
            <a:r>
              <a:rPr lang="en-US" altLang="en-US" sz="2200" b="1" dirty="0" err="1" smtClean="0">
                <a:solidFill>
                  <a:srgbClr val="AC0000"/>
                </a:solidFill>
              </a:rPr>
              <a:t>O</a:t>
            </a:r>
            <a:r>
              <a:rPr lang="en-US" altLang="en-US" sz="2200" b="1" dirty="0" err="1" smtClean="0">
                <a:solidFill>
                  <a:srgbClr val="AC0000"/>
                </a:solidFill>
                <a:latin typeface="Comic Sans MS" pitchFamily="66" charset="0"/>
              </a:rPr>
              <a:t>utine</a:t>
            </a:r>
            <a:endParaRPr lang="en-US" altLang="en-US" sz="1900" b="1" dirty="0">
              <a:solidFill>
                <a:srgbClr val="AC0000"/>
              </a:solidFill>
              <a:latin typeface="Comic Sans MS" pitchFamily="66" charset="0"/>
            </a:endParaRPr>
          </a:p>
        </p:txBody>
      </p:sp>
      <p:grpSp>
        <p:nvGrpSpPr>
          <p:cNvPr id="2" name="Group 13"/>
          <p:cNvGrpSpPr>
            <a:grpSpLocks/>
          </p:cNvGrpSpPr>
          <p:nvPr/>
        </p:nvGrpSpPr>
        <p:grpSpPr bwMode="auto">
          <a:xfrm>
            <a:off x="8720138" y="0"/>
            <a:ext cx="457200" cy="6858000"/>
            <a:chOff x="5493" y="0"/>
            <a:chExt cx="288" cy="4320"/>
          </a:xfrm>
        </p:grpSpPr>
        <p:sp>
          <p:nvSpPr>
            <p:cNvPr id="32777" name="Rectangle 14"/>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gn="l" rtl="0" eaLnBrk="0" hangingPunct="0">
                <a:lnSpc>
                  <a:spcPct val="40000"/>
                </a:lnSpc>
                <a:spcBef>
                  <a:spcPct val="50000"/>
                </a:spcBef>
              </a:pPr>
              <a:endParaRPr lang="en-US" altLang="he-IL" sz="1200" b="1">
                <a:solidFill>
                  <a:schemeClr val="bg1"/>
                </a:solidFill>
                <a:latin typeface="Comic Sans MS" pitchFamily="66" charset="0"/>
              </a:endParaRPr>
            </a:p>
            <a:p>
              <a:pPr algn="ctr" rtl="0" eaLnBrk="0" hangingPunct="0">
                <a:lnSpc>
                  <a:spcPct val="40000"/>
                </a:lnSpc>
                <a:spcBef>
                  <a:spcPct val="50000"/>
                </a:spcBef>
              </a:pPr>
              <a:r>
                <a:rPr lang="en-US" altLang="he-IL" sz="1600" b="1">
                  <a:solidFill>
                    <a:schemeClr val="bg1"/>
                  </a:solidFill>
                  <a:latin typeface="Comic Sans MS" pitchFamily="66" charset="0"/>
                </a:rPr>
                <a:t>     </a:t>
              </a:r>
              <a:r>
                <a:rPr lang="en-US" altLang="he-IL" sz="1600">
                  <a:solidFill>
                    <a:schemeClr val="bg1"/>
                  </a:solidFill>
                  <a:latin typeface="Comic Sans MS" pitchFamily="66" charset="0"/>
                </a:rPr>
                <a:t>Ben Gurion University,  Ehud Meron -  www.bgu.ac.il/~ehud</a:t>
              </a:r>
              <a:endParaRPr lang="en-US" altLang="en-US" sz="1600">
                <a:solidFill>
                  <a:schemeClr val="bg1"/>
                </a:solidFill>
                <a:latin typeface="Comic Sans MS" pitchFamily="66" charset="0"/>
              </a:endParaRPr>
            </a:p>
          </p:txBody>
        </p:sp>
        <p:pic>
          <p:nvPicPr>
            <p:cNvPr id="32778" name="Picture 15"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sp>
        <p:nvSpPr>
          <p:cNvPr id="32774" name="Rectangle 18"/>
          <p:cNvSpPr>
            <a:spLocks noChangeArrowheads="1"/>
          </p:cNvSpPr>
          <p:nvPr/>
        </p:nvSpPr>
        <p:spPr bwMode="auto">
          <a:xfrm>
            <a:off x="250825" y="768350"/>
            <a:ext cx="6444393" cy="400110"/>
          </a:xfrm>
          <a:prstGeom prst="rect">
            <a:avLst/>
          </a:prstGeom>
          <a:noFill/>
          <a:ln w="9525">
            <a:noFill/>
            <a:miter lim="800000"/>
            <a:headEnd/>
            <a:tailEnd/>
          </a:ln>
        </p:spPr>
        <p:txBody>
          <a:bodyPr wrap="none">
            <a:spAutoFit/>
          </a:bodyPr>
          <a:lstStyle/>
          <a:p>
            <a:r>
              <a:rPr lang="en-US" altLang="ja-JP" sz="2000" dirty="0" smtClean="0">
                <a:solidFill>
                  <a:srgbClr val="0000FF"/>
                </a:solidFill>
                <a:latin typeface="Comic Sans MS" pitchFamily="66" charset="0"/>
                <a:ea typeface="MS PGothic" pitchFamily="34" charset="-128"/>
              </a:rPr>
              <a:t>Lecture  </a:t>
            </a:r>
            <a:r>
              <a:rPr lang="en-US" altLang="ja-JP" sz="2000" dirty="0">
                <a:solidFill>
                  <a:srgbClr val="0000FF"/>
                </a:solidFill>
                <a:latin typeface="Comic Sans MS" pitchFamily="66" charset="0"/>
                <a:ea typeface="MS PGothic" pitchFamily="34" charset="-128"/>
              </a:rPr>
              <a:t>I:  </a:t>
            </a:r>
            <a:r>
              <a:rPr lang="en-US" dirty="0" smtClean="0">
                <a:solidFill>
                  <a:srgbClr val="0000FF"/>
                </a:solidFill>
              </a:rPr>
              <a:t>A glimpse into pattern formation theory</a:t>
            </a:r>
            <a:endParaRPr lang="en-US" sz="2000" dirty="0">
              <a:solidFill>
                <a:srgbClr val="0000FF"/>
              </a:solidFill>
              <a:latin typeface="Comic Sans MS" pitchFamily="66" charset="0"/>
            </a:endParaRPr>
          </a:p>
        </p:txBody>
      </p:sp>
      <p:sp>
        <p:nvSpPr>
          <p:cNvPr id="17429" name="Rectangle 21"/>
          <p:cNvSpPr>
            <a:spLocks noChangeArrowheads="1"/>
          </p:cNvSpPr>
          <p:nvPr/>
        </p:nvSpPr>
        <p:spPr bwMode="auto">
          <a:xfrm>
            <a:off x="250825" y="5158026"/>
            <a:ext cx="8283575" cy="861774"/>
          </a:xfrm>
          <a:prstGeom prst="rect">
            <a:avLst/>
          </a:prstGeom>
          <a:noFill/>
          <a:ln w="9525">
            <a:noFill/>
            <a:miter lim="800000"/>
            <a:headEnd/>
            <a:tailEnd/>
          </a:ln>
        </p:spPr>
        <p:txBody>
          <a:bodyPr wrap="square" anchor="ctr">
            <a:spAutoFit/>
          </a:bodyPr>
          <a:lstStyle/>
          <a:p>
            <a:pPr marL="457200" indent="-457200"/>
            <a:r>
              <a:rPr lang="en-US" altLang="ja-JP" dirty="0" smtClean="0">
                <a:solidFill>
                  <a:srgbClr val="0000FF"/>
                </a:solidFill>
              </a:rPr>
              <a:t>Lecture  </a:t>
            </a:r>
            <a:r>
              <a:rPr lang="en-US" altLang="ja-JP" dirty="0">
                <a:solidFill>
                  <a:srgbClr val="0000FF"/>
                </a:solidFill>
              </a:rPr>
              <a:t>II: </a:t>
            </a:r>
            <a:r>
              <a:rPr lang="en-US" altLang="ja-JP" dirty="0" smtClean="0">
                <a:solidFill>
                  <a:srgbClr val="0000FF"/>
                </a:solidFill>
              </a:rPr>
              <a:t> </a:t>
            </a:r>
            <a:r>
              <a:rPr lang="en-US" dirty="0" smtClean="0">
                <a:solidFill>
                  <a:srgbClr val="0000FF"/>
                </a:solidFill>
              </a:rPr>
              <a:t>Pattern </a:t>
            </a:r>
            <a:r>
              <a:rPr lang="en-US" dirty="0">
                <a:solidFill>
                  <a:srgbClr val="0000FF"/>
                </a:solidFill>
              </a:rPr>
              <a:t>formation as a missing link in the study </a:t>
            </a:r>
            <a:r>
              <a:rPr lang="en-US" dirty="0" smtClean="0">
                <a:solidFill>
                  <a:srgbClr val="0000FF"/>
                </a:solidFill>
              </a:rPr>
              <a:t>of</a:t>
            </a:r>
          </a:p>
          <a:p>
            <a:pPr marL="457200" indent="-457200"/>
            <a:r>
              <a:rPr lang="en-US" dirty="0" smtClean="0">
                <a:solidFill>
                  <a:srgbClr val="0000FF"/>
                </a:solidFill>
              </a:rPr>
              <a:t>ecosystem response </a:t>
            </a:r>
            <a:r>
              <a:rPr lang="en-US" dirty="0">
                <a:solidFill>
                  <a:srgbClr val="0000FF"/>
                </a:solidFill>
              </a:rPr>
              <a:t>to environmental changes</a:t>
            </a:r>
            <a:endParaRPr lang="en-US" altLang="ja-JP" dirty="0">
              <a:solidFill>
                <a:srgbClr val="0000FF"/>
              </a:solidFill>
            </a:endParaRPr>
          </a:p>
        </p:txBody>
      </p:sp>
      <p:sp>
        <p:nvSpPr>
          <p:cNvPr id="3" name="Rectangle 2"/>
          <p:cNvSpPr/>
          <p:nvPr/>
        </p:nvSpPr>
        <p:spPr>
          <a:xfrm>
            <a:off x="270075" y="1403390"/>
            <a:ext cx="8394500" cy="3631763"/>
          </a:xfrm>
          <a:prstGeom prst="rect">
            <a:avLst/>
          </a:prstGeom>
        </p:spPr>
        <p:txBody>
          <a:bodyPr wrap="square">
            <a:spAutoFit/>
          </a:bodyPr>
          <a:lstStyle/>
          <a:p>
            <a:pPr marL="274320" indent="-274320">
              <a:buAutoNum type="arabicPeriod"/>
            </a:pPr>
            <a:r>
              <a:rPr lang="en-US" dirty="0" smtClean="0">
                <a:solidFill>
                  <a:srgbClr val="0000FF"/>
                </a:solidFill>
              </a:rPr>
              <a:t>Basics </a:t>
            </a:r>
            <a:r>
              <a:rPr lang="en-US" dirty="0">
                <a:solidFill>
                  <a:srgbClr val="0000FF"/>
                </a:solidFill>
              </a:rPr>
              <a:t>of nonlinear dynamics</a:t>
            </a:r>
            <a:r>
              <a:rPr lang="en-US" dirty="0"/>
              <a:t>: positive feedbacks and instabilities, linear stability analysis, </a:t>
            </a:r>
            <a:r>
              <a:rPr lang="en-US" dirty="0" smtClean="0"/>
              <a:t>bifurcation diagrams.</a:t>
            </a:r>
          </a:p>
          <a:p>
            <a:pPr marL="274320" indent="-274320">
              <a:buAutoNum type="arabicPeriod"/>
            </a:pPr>
            <a:r>
              <a:rPr lang="en-US" dirty="0" smtClean="0">
                <a:solidFill>
                  <a:srgbClr val="0000FF"/>
                </a:solidFill>
              </a:rPr>
              <a:t>Pattern </a:t>
            </a:r>
            <a:r>
              <a:rPr lang="en-US" dirty="0">
                <a:solidFill>
                  <a:srgbClr val="0000FF"/>
                </a:solidFill>
              </a:rPr>
              <a:t>formation by pattern-forming </a:t>
            </a:r>
            <a:r>
              <a:rPr lang="en-US" dirty="0" smtClean="0">
                <a:solidFill>
                  <a:srgbClr val="0000FF"/>
                </a:solidFill>
              </a:rPr>
              <a:t>instabilities</a:t>
            </a:r>
            <a:r>
              <a:rPr lang="en-US" dirty="0" smtClean="0"/>
              <a:t>, that is, non-uniform </a:t>
            </a:r>
            <a:r>
              <a:rPr lang="en-US" dirty="0"/>
              <a:t>instabilities of uniform </a:t>
            </a:r>
            <a:r>
              <a:rPr lang="en-US" dirty="0" smtClean="0"/>
              <a:t>states or: stripe </a:t>
            </a:r>
            <a:r>
              <a:rPr lang="en-US" dirty="0"/>
              <a:t>and hexagonal </a:t>
            </a:r>
            <a:r>
              <a:rPr lang="en-US" dirty="0" smtClean="0"/>
              <a:t>patterns.</a:t>
            </a:r>
          </a:p>
          <a:p>
            <a:pPr marL="274320" indent="-274320">
              <a:buAutoNum type="arabicPeriod"/>
            </a:pPr>
            <a:r>
              <a:rPr lang="en-US" dirty="0" smtClean="0">
                <a:solidFill>
                  <a:srgbClr val="0000FF"/>
                </a:solidFill>
              </a:rPr>
              <a:t>Pattern </a:t>
            </a:r>
            <a:r>
              <a:rPr lang="en-US" dirty="0">
                <a:solidFill>
                  <a:srgbClr val="0000FF"/>
                </a:solidFill>
              </a:rPr>
              <a:t>formation by </a:t>
            </a:r>
            <a:r>
              <a:rPr lang="en-US" dirty="0" smtClean="0">
                <a:solidFill>
                  <a:srgbClr val="0000FF"/>
                </a:solidFill>
              </a:rPr>
              <a:t>multi-stability</a:t>
            </a:r>
            <a:r>
              <a:rPr lang="en-US" dirty="0" smtClean="0"/>
              <a:t>, that is, by uniform </a:t>
            </a:r>
            <a:r>
              <a:rPr lang="en-US" dirty="0"/>
              <a:t>instabilities that lead to multiplicity of stable uniform states: </a:t>
            </a:r>
            <a:r>
              <a:rPr lang="en-US" dirty="0" smtClean="0"/>
              <a:t>front dynamics </a:t>
            </a:r>
            <a:r>
              <a:rPr lang="en-US" dirty="0"/>
              <a:t>and </a:t>
            </a:r>
            <a:r>
              <a:rPr lang="en-US" dirty="0" smtClean="0"/>
              <a:t>interactions.</a:t>
            </a:r>
          </a:p>
          <a:p>
            <a:pPr marL="274320" indent="-274320">
              <a:buAutoNum type="arabicPeriod"/>
            </a:pPr>
            <a:r>
              <a:rPr lang="en-US" dirty="0" err="1" smtClean="0">
                <a:solidFill>
                  <a:srgbClr val="0000FF"/>
                </a:solidFill>
              </a:rPr>
              <a:t>Bistability</a:t>
            </a:r>
            <a:r>
              <a:rPr lang="en-US" dirty="0" smtClean="0">
                <a:solidFill>
                  <a:srgbClr val="0000FF"/>
                </a:solidFill>
              </a:rPr>
              <a:t> </a:t>
            </a:r>
            <a:r>
              <a:rPr lang="en-US" dirty="0">
                <a:solidFill>
                  <a:srgbClr val="0000FF"/>
                </a:solidFill>
              </a:rPr>
              <a:t>of uniform and patterned states</a:t>
            </a:r>
            <a:r>
              <a:rPr lang="en-US" dirty="0"/>
              <a:t>: localized structures and hybrid states.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429"/>
                                        </p:tgtEl>
                                        <p:attrNameLst>
                                          <p:attrName>style.visibility</p:attrName>
                                        </p:attrNameLst>
                                      </p:cBhvr>
                                      <p:to>
                                        <p:strVal val="visible"/>
                                      </p:to>
                                    </p:set>
                                    <p:animEffect transition="in" filter="dissolve">
                                      <p:cBhvr>
                                        <p:cTn id="7" dur="500"/>
                                        <p:tgtEl>
                                          <p:spTgt spid="17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720138" y="0"/>
            <a:ext cx="457200" cy="6858000"/>
            <a:chOff x="5493" y="0"/>
            <a:chExt cx="288" cy="4320"/>
          </a:xfrm>
        </p:grpSpPr>
        <p:sp>
          <p:nvSpPr>
            <p:cNvPr id="18440" name="Rectangle 3"/>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chemeClr val="bg1"/>
                </a:solidFill>
              </a:endParaRPr>
            </a:p>
            <a:p>
              <a:pPr algn="ctr">
                <a:lnSpc>
                  <a:spcPct val="40000"/>
                </a:lnSpc>
              </a:pPr>
              <a:r>
                <a:rPr lang="en-US" altLang="he-IL" sz="1600" b="1">
                  <a:solidFill>
                    <a:schemeClr val="bg1"/>
                  </a:solidFill>
                </a:rPr>
                <a:t>     </a:t>
              </a:r>
              <a:r>
                <a:rPr lang="en-US" altLang="he-IL" sz="1600">
                  <a:solidFill>
                    <a:schemeClr val="bg1"/>
                  </a:solidFill>
                </a:rPr>
                <a:t>Ben Gurion University,  Ehud Meron -  www.bgu.ac.il/~ehud</a:t>
              </a:r>
              <a:endParaRPr lang="en-US" altLang="en-US" sz="1600">
                <a:solidFill>
                  <a:schemeClr val="bg1"/>
                </a:solidFill>
              </a:endParaRPr>
            </a:p>
          </p:txBody>
        </p:sp>
        <p:pic>
          <p:nvPicPr>
            <p:cNvPr id="18441" name="Picture 4" descr="bgu_logo_small"/>
            <p:cNvPicPr>
              <a:picLocks noChangeAspect="1" noChangeArrowheads="1"/>
            </p:cNvPicPr>
            <p:nvPr/>
          </p:nvPicPr>
          <p:blipFill>
            <a:blip r:embed="rId5" cstate="print"/>
            <a:srcRect/>
            <a:stretch>
              <a:fillRect/>
            </a:stretch>
          </p:blipFill>
          <p:spPr bwMode="auto">
            <a:xfrm>
              <a:off x="5493" y="21"/>
              <a:ext cx="288" cy="246"/>
            </a:xfrm>
            <a:prstGeom prst="rect">
              <a:avLst/>
            </a:prstGeom>
            <a:noFill/>
            <a:ln w="9525">
              <a:noFill/>
              <a:miter lim="800000"/>
              <a:headEnd/>
              <a:tailEnd/>
            </a:ln>
          </p:spPr>
        </p:pic>
      </p:grpSp>
      <p:sp>
        <p:nvSpPr>
          <p:cNvPr id="18435" name="Text Box 5"/>
          <p:cNvSpPr txBox="1">
            <a:spLocks noChangeArrowheads="1"/>
          </p:cNvSpPr>
          <p:nvPr/>
        </p:nvSpPr>
        <p:spPr bwMode="auto">
          <a:xfrm>
            <a:off x="0" y="-1924"/>
            <a:ext cx="8763000" cy="430887"/>
          </a:xfrm>
          <a:prstGeom prst="rect">
            <a:avLst/>
          </a:prstGeom>
          <a:solidFill>
            <a:srgbClr val="B2B2B2"/>
          </a:solidFill>
          <a:ln w="9525">
            <a:noFill/>
            <a:miter lim="800000"/>
            <a:headEnd/>
            <a:tailEnd/>
          </a:ln>
        </p:spPr>
        <p:txBody>
          <a:bodyPr anchor="ctr">
            <a:spAutoFit/>
          </a:bodyPr>
          <a:lstStyle/>
          <a:p>
            <a:r>
              <a:rPr lang="en-US" altLang="en-US" sz="2200" b="1" dirty="0" smtClean="0">
                <a:solidFill>
                  <a:srgbClr val="AC0000"/>
                </a:solidFill>
              </a:rPr>
              <a:t>  Pattern formation in </a:t>
            </a:r>
            <a:r>
              <a:rPr lang="en-US" altLang="en-US" sz="2200" b="1" dirty="0" err="1" smtClean="0">
                <a:solidFill>
                  <a:srgbClr val="AC0000"/>
                </a:solidFill>
              </a:rPr>
              <a:t>bistable</a:t>
            </a:r>
            <a:r>
              <a:rPr lang="en-US" altLang="en-US" sz="2200" b="1" dirty="0" smtClean="0">
                <a:solidFill>
                  <a:srgbClr val="AC0000"/>
                </a:solidFill>
              </a:rPr>
              <a:t> systems: front instabilities</a:t>
            </a:r>
            <a:endParaRPr lang="en-US" altLang="en-US" sz="2200" b="1" dirty="0">
              <a:solidFill>
                <a:srgbClr val="AC0000"/>
              </a:solidFill>
            </a:endParaRPr>
          </a:p>
        </p:txBody>
      </p:sp>
      <p:sp>
        <p:nvSpPr>
          <p:cNvPr id="56" name="TextBox 55"/>
          <p:cNvSpPr txBox="1"/>
          <p:nvPr/>
        </p:nvSpPr>
        <p:spPr>
          <a:xfrm>
            <a:off x="304799" y="609600"/>
            <a:ext cx="8347275" cy="707886"/>
          </a:xfrm>
          <a:prstGeom prst="rect">
            <a:avLst/>
          </a:prstGeom>
          <a:noFill/>
        </p:spPr>
        <p:txBody>
          <a:bodyPr wrap="square" rtlCol="0">
            <a:spAutoFit/>
          </a:bodyPr>
          <a:lstStyle/>
          <a:p>
            <a:r>
              <a:rPr lang="en-US" dirty="0" smtClean="0"/>
              <a:t>In two space dimensions (2d) </a:t>
            </a:r>
            <a:r>
              <a:rPr lang="en-US" dirty="0" smtClean="0">
                <a:solidFill>
                  <a:srgbClr val="C00000"/>
                </a:solidFill>
              </a:rPr>
              <a:t>fast inhibitor diffusion </a:t>
            </a:r>
            <a:r>
              <a:rPr lang="en-US" dirty="0" smtClean="0"/>
              <a:t>can destabilize a linear front and lead to stationary labyrinthine patterns:</a:t>
            </a:r>
            <a:endParaRPr lang="en-US" dirty="0"/>
          </a:p>
        </p:txBody>
      </p:sp>
      <p:grpSp>
        <p:nvGrpSpPr>
          <p:cNvPr id="110" name="Group 109"/>
          <p:cNvGrpSpPr/>
          <p:nvPr/>
        </p:nvGrpSpPr>
        <p:grpSpPr>
          <a:xfrm>
            <a:off x="457200" y="1524000"/>
            <a:ext cx="5040313" cy="1664732"/>
            <a:chOff x="1970087" y="1524000"/>
            <a:chExt cx="5040313" cy="1664732"/>
          </a:xfrm>
        </p:grpSpPr>
        <p:pic>
          <p:nvPicPr>
            <p:cNvPr id="61" name="Picture 105" descr="laby_FHN1"/>
            <p:cNvPicPr>
              <a:picLocks noChangeAspect="1" noChangeArrowheads="1"/>
            </p:cNvPicPr>
            <p:nvPr/>
          </p:nvPicPr>
          <p:blipFill>
            <a:blip r:embed="rId6" cstate="print">
              <a:duotone>
                <a:prstClr val="black"/>
                <a:schemeClr val="accent3">
                  <a:tint val="45000"/>
                  <a:satMod val="400000"/>
                </a:schemeClr>
              </a:duotone>
            </a:blip>
            <a:srcRect/>
            <a:stretch>
              <a:fillRect/>
            </a:stretch>
          </p:blipFill>
          <p:spPr bwMode="auto">
            <a:xfrm rot="10800000">
              <a:off x="1970087" y="1524000"/>
              <a:ext cx="1216676" cy="1225550"/>
            </a:xfrm>
            <a:prstGeom prst="rect">
              <a:avLst/>
            </a:prstGeom>
            <a:noFill/>
            <a:ln w="9525">
              <a:noFill/>
              <a:miter lim="800000"/>
              <a:headEnd/>
              <a:tailEnd/>
            </a:ln>
          </p:spPr>
        </p:pic>
        <p:pic>
          <p:nvPicPr>
            <p:cNvPr id="62" name="Picture 106" descr="laby_FHN2"/>
            <p:cNvPicPr>
              <a:picLocks noChangeAspect="1" noChangeArrowheads="1"/>
            </p:cNvPicPr>
            <p:nvPr/>
          </p:nvPicPr>
          <p:blipFill>
            <a:blip r:embed="rId7" cstate="print">
              <a:duotone>
                <a:prstClr val="black"/>
                <a:schemeClr val="accent3">
                  <a:tint val="45000"/>
                  <a:satMod val="400000"/>
                </a:schemeClr>
              </a:duotone>
            </a:blip>
            <a:srcRect/>
            <a:stretch>
              <a:fillRect/>
            </a:stretch>
          </p:blipFill>
          <p:spPr bwMode="auto">
            <a:xfrm rot="10800000">
              <a:off x="3250279" y="1524000"/>
              <a:ext cx="1216676" cy="1219863"/>
            </a:xfrm>
            <a:prstGeom prst="rect">
              <a:avLst/>
            </a:prstGeom>
            <a:noFill/>
            <a:ln w="9525">
              <a:noFill/>
              <a:miter lim="800000"/>
              <a:headEnd/>
              <a:tailEnd/>
            </a:ln>
          </p:spPr>
        </p:pic>
        <p:pic>
          <p:nvPicPr>
            <p:cNvPr id="63" name="Picture 107" descr="laby_FHN3"/>
            <p:cNvPicPr>
              <a:picLocks noChangeAspect="1" noChangeArrowheads="1"/>
            </p:cNvPicPr>
            <p:nvPr/>
          </p:nvPicPr>
          <p:blipFill>
            <a:blip r:embed="rId8" cstate="print">
              <a:duotone>
                <a:prstClr val="black"/>
                <a:schemeClr val="accent3">
                  <a:tint val="45000"/>
                  <a:satMod val="400000"/>
                </a:schemeClr>
              </a:duotone>
            </a:blip>
            <a:srcRect/>
            <a:stretch>
              <a:fillRect/>
            </a:stretch>
          </p:blipFill>
          <p:spPr bwMode="auto">
            <a:xfrm rot="10800000">
              <a:off x="4530470" y="1524000"/>
              <a:ext cx="1203973" cy="1225550"/>
            </a:xfrm>
            <a:prstGeom prst="rect">
              <a:avLst/>
            </a:prstGeom>
            <a:noFill/>
            <a:ln w="9525">
              <a:noFill/>
              <a:miter lim="800000"/>
              <a:headEnd/>
              <a:tailEnd/>
            </a:ln>
          </p:spPr>
        </p:pic>
        <p:pic>
          <p:nvPicPr>
            <p:cNvPr id="64" name="Picture 109" descr="laby_FHN4"/>
            <p:cNvPicPr>
              <a:picLocks noChangeAspect="1" noChangeArrowheads="1"/>
            </p:cNvPicPr>
            <p:nvPr/>
          </p:nvPicPr>
          <p:blipFill>
            <a:blip r:embed="rId9" cstate="print">
              <a:duotone>
                <a:prstClr val="black"/>
                <a:schemeClr val="accent3">
                  <a:tint val="45000"/>
                  <a:satMod val="400000"/>
                </a:schemeClr>
              </a:duotone>
            </a:blip>
            <a:srcRect/>
            <a:stretch>
              <a:fillRect/>
            </a:stretch>
          </p:blipFill>
          <p:spPr bwMode="auto">
            <a:xfrm rot="10800000">
              <a:off x="5812073" y="1524000"/>
              <a:ext cx="1198327" cy="1225550"/>
            </a:xfrm>
            <a:prstGeom prst="rect">
              <a:avLst/>
            </a:prstGeom>
            <a:noFill/>
            <a:ln w="9525">
              <a:noFill/>
              <a:miter lim="800000"/>
              <a:headEnd/>
              <a:tailEnd/>
            </a:ln>
          </p:spPr>
        </p:pic>
        <p:cxnSp>
          <p:nvCxnSpPr>
            <p:cNvPr id="65" name="Straight Arrow Connector 64"/>
            <p:cNvCxnSpPr/>
            <p:nvPr/>
          </p:nvCxnSpPr>
          <p:spPr bwMode="auto">
            <a:xfrm>
              <a:off x="3429000" y="2883932"/>
              <a:ext cx="2133600" cy="0"/>
            </a:xfrm>
            <a:prstGeom prst="straightConnector1">
              <a:avLst/>
            </a:prstGeom>
            <a:noFill/>
            <a:ln w="12700" cap="flat" cmpd="sng" algn="ctr">
              <a:solidFill>
                <a:schemeClr val="tx1"/>
              </a:solidFill>
              <a:prstDash val="solid"/>
              <a:round/>
              <a:headEnd type="none" w="med" len="med"/>
              <a:tailEnd type="arrow"/>
            </a:ln>
            <a:effectLst/>
          </p:spPr>
        </p:cxnSp>
        <p:sp>
          <p:nvSpPr>
            <p:cNvPr id="66" name="TextBox 65"/>
            <p:cNvSpPr txBox="1"/>
            <p:nvPr/>
          </p:nvSpPr>
          <p:spPr>
            <a:xfrm>
              <a:off x="4179425" y="2819400"/>
              <a:ext cx="990600" cy="369332"/>
            </a:xfrm>
            <a:prstGeom prst="rect">
              <a:avLst/>
            </a:prstGeom>
            <a:noFill/>
          </p:spPr>
          <p:txBody>
            <a:bodyPr wrap="square" rtlCol="0">
              <a:spAutoFit/>
            </a:bodyPr>
            <a:lstStyle/>
            <a:p>
              <a:r>
                <a:rPr lang="en-US" sz="1800" dirty="0" smtClean="0">
                  <a:latin typeface="+mj-lt"/>
                </a:rPr>
                <a:t>Time</a:t>
              </a:r>
              <a:endParaRPr lang="en-US" sz="1800" dirty="0">
                <a:latin typeface="+mj-lt"/>
              </a:endParaRPr>
            </a:p>
          </p:txBody>
        </p:sp>
        <p:sp>
          <p:nvSpPr>
            <p:cNvPr id="103" name="Line 11"/>
            <p:cNvSpPr>
              <a:spLocks noChangeShapeType="1"/>
            </p:cNvSpPr>
            <p:nvPr/>
          </p:nvSpPr>
          <p:spPr bwMode="auto">
            <a:xfrm>
              <a:off x="2133600" y="2125365"/>
              <a:ext cx="276077" cy="0"/>
            </a:xfrm>
            <a:prstGeom prst="line">
              <a:avLst/>
            </a:prstGeom>
            <a:noFill/>
            <a:ln w="38100">
              <a:solidFill>
                <a:schemeClr val="bg1"/>
              </a:solidFill>
              <a:round/>
              <a:headEnd/>
              <a:tailEnd/>
            </a:ln>
          </p:spPr>
          <p:txBody>
            <a:bodyPr wrap="none" anchor="ctr"/>
            <a:lstStyle/>
            <a:p>
              <a:endParaRPr lang="en-US"/>
            </a:p>
          </p:txBody>
        </p:sp>
        <p:sp>
          <p:nvSpPr>
            <p:cNvPr id="105" name="Line 12"/>
            <p:cNvSpPr>
              <a:spLocks noChangeShapeType="1"/>
            </p:cNvSpPr>
            <p:nvPr/>
          </p:nvSpPr>
          <p:spPr bwMode="auto">
            <a:xfrm>
              <a:off x="2272565" y="1992775"/>
              <a:ext cx="0" cy="266903"/>
            </a:xfrm>
            <a:prstGeom prst="line">
              <a:avLst/>
            </a:prstGeom>
            <a:noFill/>
            <a:ln w="38100">
              <a:solidFill>
                <a:schemeClr val="bg1"/>
              </a:solidFill>
              <a:round/>
              <a:headEnd/>
              <a:tailEnd/>
            </a:ln>
          </p:spPr>
          <p:txBody>
            <a:bodyPr wrap="none" anchor="ctr"/>
            <a:lstStyle/>
            <a:p>
              <a:endParaRPr lang="en-US"/>
            </a:p>
          </p:txBody>
        </p:sp>
        <p:sp>
          <p:nvSpPr>
            <p:cNvPr id="106" name="Line 13"/>
            <p:cNvSpPr>
              <a:spLocks noChangeShapeType="1"/>
            </p:cNvSpPr>
            <p:nvPr/>
          </p:nvSpPr>
          <p:spPr bwMode="auto">
            <a:xfrm>
              <a:off x="2754311" y="2125365"/>
              <a:ext cx="274224" cy="0"/>
            </a:xfrm>
            <a:prstGeom prst="line">
              <a:avLst/>
            </a:prstGeom>
            <a:noFill/>
            <a:ln w="38100">
              <a:solidFill>
                <a:schemeClr val="bg1"/>
              </a:solidFill>
              <a:round/>
              <a:headEnd/>
              <a:tailEnd/>
            </a:ln>
          </p:spPr>
          <p:txBody>
            <a:bodyPr wrap="none" anchor="ctr"/>
            <a:lstStyle/>
            <a:p>
              <a:endParaRPr lang="en-US"/>
            </a:p>
          </p:txBody>
        </p:sp>
      </p:grpSp>
      <p:pic>
        <p:nvPicPr>
          <p:cNvPr id="3" name="figure6a.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299186" y="1530351"/>
            <a:ext cx="1219200" cy="1219200"/>
          </a:xfrm>
          <a:prstGeom prst="rect">
            <a:avLst/>
          </a:prstGeom>
        </p:spPr>
      </p:pic>
      <p:grpSp>
        <p:nvGrpSpPr>
          <p:cNvPr id="4" name="Group 3"/>
          <p:cNvGrpSpPr/>
          <p:nvPr/>
        </p:nvGrpSpPr>
        <p:grpSpPr>
          <a:xfrm>
            <a:off x="250825" y="3200400"/>
            <a:ext cx="8497888" cy="3632198"/>
            <a:chOff x="250825" y="3200400"/>
            <a:chExt cx="8497888" cy="3632198"/>
          </a:xfrm>
        </p:grpSpPr>
        <p:sp>
          <p:nvSpPr>
            <p:cNvPr id="41" name="Rectangle 10"/>
            <p:cNvSpPr>
              <a:spLocks noChangeArrowheads="1"/>
            </p:cNvSpPr>
            <p:nvPr/>
          </p:nvSpPr>
          <p:spPr bwMode="auto">
            <a:xfrm>
              <a:off x="250825" y="3200400"/>
              <a:ext cx="8497888" cy="707886"/>
            </a:xfrm>
            <a:prstGeom prst="rect">
              <a:avLst/>
            </a:prstGeom>
            <a:noFill/>
            <a:ln w="9525">
              <a:noFill/>
              <a:miter lim="800000"/>
              <a:headEnd/>
              <a:tailEnd/>
            </a:ln>
          </p:spPr>
          <p:txBody>
            <a:bodyPr>
              <a:spAutoFit/>
            </a:bodyPr>
            <a:lstStyle/>
            <a:p>
              <a:pPr lvl="0"/>
              <a:r>
                <a:rPr lang="en-US" sz="2000" dirty="0" smtClean="0">
                  <a:latin typeface="Comic Sans MS" pitchFamily="66" charset="0"/>
                </a:rPr>
                <a:t>Example: the </a:t>
              </a:r>
              <a:r>
                <a:rPr lang="en-US" sz="2000" dirty="0">
                  <a:latin typeface="Comic Sans MS" pitchFamily="66" charset="0"/>
                </a:rPr>
                <a:t>FIS (</a:t>
              </a:r>
              <a:r>
                <a:rPr lang="en-US" sz="2000" dirty="0" err="1">
                  <a:latin typeface="Comic Sans MS" pitchFamily="66" charset="0"/>
                </a:rPr>
                <a:t>ferrocyanide</a:t>
              </a:r>
              <a:r>
                <a:rPr lang="en-US" sz="2000" dirty="0">
                  <a:latin typeface="Comic Sans MS" pitchFamily="66" charset="0"/>
                </a:rPr>
                <a:t>-iodate-sulfite) </a:t>
              </a:r>
              <a:r>
                <a:rPr lang="en-US" sz="2000" dirty="0" smtClean="0">
                  <a:latin typeface="Comic Sans MS" pitchFamily="66" charset="0"/>
                </a:rPr>
                <a:t>reaction</a:t>
              </a:r>
              <a:r>
                <a:rPr lang="en-US" dirty="0"/>
                <a:t> </a:t>
              </a:r>
              <a:r>
                <a:rPr lang="en-US" dirty="0" smtClean="0"/>
                <a:t>-</a:t>
              </a:r>
              <a:r>
                <a:rPr lang="en-US" sz="2000" dirty="0" smtClean="0">
                  <a:latin typeface="Comic Sans MS" pitchFamily="66" charset="0"/>
                </a:rPr>
                <a:t> </a:t>
              </a:r>
              <a:r>
                <a:rPr lang="en-US" sz="2000" dirty="0" err="1">
                  <a:latin typeface="Comic Sans MS" pitchFamily="66" charset="0"/>
                </a:rPr>
                <a:t>bistable</a:t>
              </a:r>
              <a:r>
                <a:rPr lang="en-US" sz="2000" dirty="0">
                  <a:latin typeface="Comic Sans MS" pitchFamily="66" charset="0"/>
                </a:rPr>
                <a:t> system of high (white) and low (black) </a:t>
              </a:r>
              <a:r>
                <a:rPr lang="en-US" sz="2000" dirty="0" smtClean="0">
                  <a:latin typeface="Comic Sans MS" pitchFamily="66" charset="0"/>
                </a:rPr>
                <a:t>pH</a:t>
              </a:r>
              <a:r>
                <a:rPr lang="en-US" dirty="0"/>
                <a:t> </a:t>
              </a:r>
              <a:r>
                <a:rPr lang="en-US" sz="1400" dirty="0">
                  <a:solidFill>
                    <a:srgbClr val="000000"/>
                  </a:solidFill>
                </a:rPr>
                <a:t>(Lee &amp; Swinney, PRE  1995</a:t>
              </a:r>
              <a:r>
                <a:rPr lang="en-US" sz="1400" dirty="0" smtClean="0">
                  <a:solidFill>
                    <a:srgbClr val="000000"/>
                  </a:solidFill>
                </a:rPr>
                <a:t>).</a:t>
              </a:r>
              <a:endParaRPr lang="en-US" sz="2000" dirty="0">
                <a:solidFill>
                  <a:srgbClr val="0000FF"/>
                </a:solidFill>
                <a:latin typeface="Comic Sans MS" pitchFamily="66" charset="0"/>
              </a:endParaRPr>
            </a:p>
          </p:txBody>
        </p:sp>
        <p:grpSp>
          <p:nvGrpSpPr>
            <p:cNvPr id="43" name="Group 20"/>
            <p:cNvGrpSpPr>
              <a:grpSpLocks/>
            </p:cNvGrpSpPr>
            <p:nvPr/>
          </p:nvGrpSpPr>
          <p:grpSpPr bwMode="auto">
            <a:xfrm>
              <a:off x="5315149" y="3962400"/>
              <a:ext cx="3336926" cy="2870198"/>
              <a:chOff x="941" y="2431"/>
              <a:chExt cx="2102" cy="1808"/>
            </a:xfrm>
          </p:grpSpPr>
          <p:pic>
            <p:nvPicPr>
              <p:cNvPr id="44" name="Picture 16" descr="FIS_hysteresis"/>
              <p:cNvPicPr>
                <a:picLocks noChangeAspect="1" noChangeArrowheads="1"/>
              </p:cNvPicPr>
              <p:nvPr/>
            </p:nvPicPr>
            <p:blipFill>
              <a:blip r:embed="rId11" cstate="print"/>
              <a:srcRect/>
              <a:stretch>
                <a:fillRect/>
              </a:stretch>
            </p:blipFill>
            <p:spPr bwMode="auto">
              <a:xfrm>
                <a:off x="941" y="2751"/>
                <a:ext cx="2075" cy="1488"/>
              </a:xfrm>
              <a:prstGeom prst="rect">
                <a:avLst/>
              </a:prstGeom>
              <a:noFill/>
              <a:ln w="9525">
                <a:noFill/>
                <a:miter lim="800000"/>
                <a:headEnd/>
                <a:tailEnd/>
              </a:ln>
            </p:spPr>
          </p:pic>
          <p:sp>
            <p:nvSpPr>
              <p:cNvPr id="45" name="Rectangle 17"/>
              <p:cNvSpPr>
                <a:spLocks noChangeArrowheads="1"/>
              </p:cNvSpPr>
              <p:nvPr/>
            </p:nvSpPr>
            <p:spPr bwMode="auto">
              <a:xfrm>
                <a:off x="1191" y="2431"/>
                <a:ext cx="1852" cy="368"/>
              </a:xfrm>
              <a:prstGeom prst="rect">
                <a:avLst/>
              </a:prstGeom>
              <a:noFill/>
              <a:ln w="9525">
                <a:noFill/>
                <a:miter lim="800000"/>
                <a:headEnd/>
                <a:tailEnd/>
              </a:ln>
            </p:spPr>
            <p:txBody>
              <a:bodyPr wrap="square">
                <a:spAutoFit/>
              </a:bodyPr>
              <a:lstStyle/>
              <a:p>
                <a:pPr algn="l" rtl="0"/>
                <a:r>
                  <a:rPr lang="en-US" sz="1600" dirty="0" err="1">
                    <a:latin typeface="Comic Sans MS" pitchFamily="66" charset="0"/>
                  </a:rPr>
                  <a:t>Bistability</a:t>
                </a:r>
                <a:r>
                  <a:rPr lang="en-US" sz="1600" dirty="0">
                    <a:latin typeface="Comic Sans MS" pitchFamily="66" charset="0"/>
                  </a:rPr>
                  <a:t> and hysteresis in the FIS </a:t>
                </a:r>
                <a:r>
                  <a:rPr lang="en-US" sz="1600" dirty="0" smtClean="0">
                    <a:latin typeface="Comic Sans MS" pitchFamily="66" charset="0"/>
                  </a:rPr>
                  <a:t>reaction</a:t>
                </a:r>
              </a:p>
            </p:txBody>
          </p:sp>
        </p:grpSp>
        <p:pic>
          <p:nvPicPr>
            <p:cNvPr id="42" name="Picture 13" descr="FIS_laby"/>
            <p:cNvPicPr>
              <a:picLocks noChangeAspect="1" noChangeArrowheads="1"/>
            </p:cNvPicPr>
            <p:nvPr/>
          </p:nvPicPr>
          <p:blipFill>
            <a:blip r:embed="rId12" cstate="print"/>
            <a:srcRect/>
            <a:stretch>
              <a:fillRect/>
            </a:stretch>
          </p:blipFill>
          <p:spPr bwMode="auto">
            <a:xfrm>
              <a:off x="443943" y="4038600"/>
              <a:ext cx="4966257" cy="2514600"/>
            </a:xfrm>
            <a:prstGeom prst="rect">
              <a:avLst/>
            </a:prstGeom>
            <a:noFill/>
            <a:ln w="9525">
              <a:noFill/>
              <a:miter lim="800000"/>
              <a:headEnd/>
              <a:tailEnd/>
            </a:ln>
          </p:spPr>
        </p:pic>
      </p:grpSp>
      <p:grpSp>
        <p:nvGrpSpPr>
          <p:cNvPr id="27" name="Group 26"/>
          <p:cNvGrpSpPr/>
          <p:nvPr/>
        </p:nvGrpSpPr>
        <p:grpSpPr>
          <a:xfrm>
            <a:off x="5638800" y="1371600"/>
            <a:ext cx="2971800" cy="1588694"/>
            <a:chOff x="1062017" y="1067681"/>
            <a:chExt cx="2210860" cy="1317669"/>
          </a:xfrm>
        </p:grpSpPr>
        <p:sp>
          <p:nvSpPr>
            <p:cNvPr id="28" name="Oval 27"/>
            <p:cNvSpPr/>
            <p:nvPr/>
          </p:nvSpPr>
          <p:spPr bwMode="auto">
            <a:xfrm>
              <a:off x="1524000" y="1418570"/>
              <a:ext cx="1219200" cy="56263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29" name="Rectangle 28"/>
            <p:cNvSpPr/>
            <p:nvPr/>
          </p:nvSpPr>
          <p:spPr bwMode="auto">
            <a:xfrm>
              <a:off x="1143000" y="1600200"/>
              <a:ext cx="19050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cxnSp>
          <p:nvCxnSpPr>
            <p:cNvPr id="30" name="Straight Arrow Connector 29"/>
            <p:cNvCxnSpPr/>
            <p:nvPr/>
          </p:nvCxnSpPr>
          <p:spPr bwMode="auto">
            <a:xfrm>
              <a:off x="2096695" y="1424650"/>
              <a:ext cx="76200" cy="0"/>
            </a:xfrm>
            <a:prstGeom prst="straightConnector1">
              <a:avLst/>
            </a:prstGeom>
            <a:noFill/>
            <a:ln w="9525" cap="flat" cmpd="sng" algn="ctr">
              <a:solidFill>
                <a:schemeClr val="tx1"/>
              </a:solidFill>
              <a:prstDash val="solid"/>
              <a:round/>
              <a:headEnd type="none" w="med" len="med"/>
              <a:tailEnd type="stealth" w="lg" len="lg"/>
            </a:ln>
            <a:effectLst/>
          </p:spPr>
        </p:cxnSp>
        <p:cxnSp>
          <p:nvCxnSpPr>
            <p:cNvPr id="31" name="Straight Arrow Connector 30"/>
            <p:cNvCxnSpPr/>
            <p:nvPr/>
          </p:nvCxnSpPr>
          <p:spPr bwMode="auto">
            <a:xfrm flipH="1">
              <a:off x="2064150" y="1981200"/>
              <a:ext cx="76200" cy="0"/>
            </a:xfrm>
            <a:prstGeom prst="straightConnector1">
              <a:avLst/>
            </a:prstGeom>
            <a:noFill/>
            <a:ln w="9525" cap="flat" cmpd="sng" algn="ctr">
              <a:solidFill>
                <a:schemeClr val="tx1"/>
              </a:solidFill>
              <a:prstDash val="solid"/>
              <a:round/>
              <a:headEnd type="none" w="med" len="med"/>
              <a:tailEnd type="stealth" w="lg" len="lg"/>
            </a:ln>
            <a:effectLst/>
          </p:spPr>
        </p:cxnSp>
        <p:sp>
          <p:nvSpPr>
            <p:cNvPr id="32" name="TextBox 31"/>
            <p:cNvSpPr txBox="1"/>
            <p:nvPr/>
          </p:nvSpPr>
          <p:spPr>
            <a:xfrm>
              <a:off x="1062017" y="1524000"/>
              <a:ext cx="605803" cy="459488"/>
            </a:xfrm>
            <a:prstGeom prst="rect">
              <a:avLst/>
            </a:prstGeom>
            <a:noFill/>
          </p:spPr>
          <p:txBody>
            <a:bodyPr wrap="square" rtlCol="0">
              <a:spAutoFit/>
            </a:bodyPr>
            <a:lstStyle/>
            <a:p>
              <a:r>
                <a:rPr lang="en-US" sz="1500" i="1" dirty="0" smtClean="0">
                  <a:latin typeface="+mj-lt"/>
                </a:rPr>
                <a:t>Bulge growth</a:t>
              </a:r>
              <a:endParaRPr lang="en-US" sz="1500" i="1" dirty="0">
                <a:latin typeface="+mj-lt"/>
              </a:endParaRPr>
            </a:p>
          </p:txBody>
        </p:sp>
        <p:sp>
          <p:nvSpPr>
            <p:cNvPr id="33" name="TextBox 32"/>
            <p:cNvSpPr txBox="1"/>
            <p:nvPr/>
          </p:nvSpPr>
          <p:spPr>
            <a:xfrm>
              <a:off x="2592614" y="1524000"/>
              <a:ext cx="680263" cy="459488"/>
            </a:xfrm>
            <a:prstGeom prst="rect">
              <a:avLst/>
            </a:prstGeom>
            <a:noFill/>
          </p:spPr>
          <p:txBody>
            <a:bodyPr wrap="square" rtlCol="0">
              <a:spAutoFit/>
            </a:bodyPr>
            <a:lstStyle/>
            <a:p>
              <a:pPr algn="r"/>
              <a:r>
                <a:rPr lang="en-US" sz="1500" i="1" dirty="0" smtClean="0">
                  <a:latin typeface="+mj-lt"/>
                </a:rPr>
                <a:t>Side diffusion</a:t>
              </a:r>
              <a:endParaRPr lang="en-US" sz="1500" i="1" dirty="0">
                <a:latin typeface="+mj-lt"/>
              </a:endParaRPr>
            </a:p>
          </p:txBody>
        </p:sp>
        <p:sp>
          <p:nvSpPr>
            <p:cNvPr id="34" name="TextBox 33"/>
            <p:cNvSpPr txBox="1"/>
            <p:nvPr/>
          </p:nvSpPr>
          <p:spPr>
            <a:xfrm>
              <a:off x="2000590" y="1923685"/>
              <a:ext cx="381000" cy="461665"/>
            </a:xfrm>
            <a:prstGeom prst="rect">
              <a:avLst/>
            </a:prstGeom>
            <a:noFill/>
          </p:spPr>
          <p:txBody>
            <a:bodyPr wrap="square" rtlCol="0">
              <a:spAutoFit/>
            </a:bodyPr>
            <a:lstStyle/>
            <a:p>
              <a:r>
                <a:rPr lang="en-US" sz="2400" dirty="0" smtClean="0"/>
                <a:t>+</a:t>
              </a:r>
              <a:endParaRPr lang="en-US" sz="2400" dirty="0"/>
            </a:p>
          </p:txBody>
        </p:sp>
        <p:sp>
          <p:nvSpPr>
            <p:cNvPr id="35" name="TextBox 34"/>
            <p:cNvSpPr txBox="1"/>
            <p:nvPr/>
          </p:nvSpPr>
          <p:spPr>
            <a:xfrm>
              <a:off x="1999653" y="1067681"/>
              <a:ext cx="381000" cy="461665"/>
            </a:xfrm>
            <a:prstGeom prst="rect">
              <a:avLst/>
            </a:prstGeom>
            <a:noFill/>
          </p:spPr>
          <p:txBody>
            <a:bodyPr wrap="square" rtlCol="0">
              <a:spAutoFit/>
            </a:bodyPr>
            <a:lstStyle/>
            <a:p>
              <a:r>
                <a:rPr lang="en-US" sz="2400" dirty="0" smtClean="0"/>
                <a:t>+</a:t>
              </a:r>
              <a:endParaRPr lang="en-US" sz="2400" dirty="0"/>
            </a:p>
          </p:txBody>
        </p:sp>
      </p:grpSp>
      <p:pic>
        <p:nvPicPr>
          <p:cNvPr id="52941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09864" y="1524000"/>
            <a:ext cx="1222611" cy="1225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 name="Group 18"/>
          <p:cNvGrpSpPr/>
          <p:nvPr/>
        </p:nvGrpSpPr>
        <p:grpSpPr>
          <a:xfrm flipH="1">
            <a:off x="3592745" y="1524000"/>
            <a:ext cx="28188" cy="551358"/>
            <a:chOff x="-2833688" y="4139878"/>
            <a:chExt cx="7146" cy="1866900"/>
          </a:xfrm>
        </p:grpSpPr>
        <p:cxnSp>
          <p:nvCxnSpPr>
            <p:cNvPr id="47" name="Straight Arrow Connector 46"/>
            <p:cNvCxnSpPr>
              <a:endCxn id="529410" idx="0"/>
            </p:cNvCxnSpPr>
            <p:nvPr/>
          </p:nvCxnSpPr>
          <p:spPr bwMode="auto">
            <a:xfrm flipH="1" flipV="1">
              <a:off x="-2833686" y="4139878"/>
              <a:ext cx="7144" cy="976975"/>
            </a:xfrm>
            <a:prstGeom prst="straightConnector1">
              <a:avLst/>
            </a:prstGeom>
            <a:noFill/>
            <a:ln w="28575" cap="flat" cmpd="sng" algn="ctr">
              <a:solidFill>
                <a:srgbClr val="FFFF00"/>
              </a:solidFill>
              <a:prstDash val="solid"/>
              <a:round/>
              <a:headEnd type="none" w="med" len="med"/>
              <a:tailEnd type="arrow"/>
            </a:ln>
            <a:effectLst/>
          </p:spPr>
        </p:cxnSp>
        <p:cxnSp>
          <p:nvCxnSpPr>
            <p:cNvPr id="48" name="Straight Arrow Connector 47"/>
            <p:cNvCxnSpPr/>
            <p:nvPr/>
          </p:nvCxnSpPr>
          <p:spPr bwMode="auto">
            <a:xfrm flipH="1">
              <a:off x="-2833688" y="5219583"/>
              <a:ext cx="7144" cy="787195"/>
            </a:xfrm>
            <a:prstGeom prst="straightConnector1">
              <a:avLst/>
            </a:prstGeom>
            <a:noFill/>
            <a:ln w="28575" cap="flat" cmpd="sng" algn="ctr">
              <a:solidFill>
                <a:srgbClr val="FFFF00"/>
              </a:solidFill>
              <a:prstDash val="solid"/>
              <a:round/>
              <a:headEnd type="none" w="med" len="med"/>
              <a:tailEnd type="arrow"/>
            </a:ln>
            <a:effectLst/>
          </p:spPr>
        </p:cxnSp>
      </p:grpSp>
      <p:grpSp>
        <p:nvGrpSpPr>
          <p:cNvPr id="20" name="Group 19"/>
          <p:cNvGrpSpPr/>
          <p:nvPr/>
        </p:nvGrpSpPr>
        <p:grpSpPr>
          <a:xfrm>
            <a:off x="3564808" y="1812533"/>
            <a:ext cx="554944" cy="324242"/>
            <a:chOff x="-2895600" y="5734352"/>
            <a:chExt cx="609600" cy="336087"/>
          </a:xfrm>
        </p:grpSpPr>
        <p:cxnSp>
          <p:nvCxnSpPr>
            <p:cNvPr id="15" name="Straight Arrow Connector 14"/>
            <p:cNvCxnSpPr/>
            <p:nvPr/>
          </p:nvCxnSpPr>
          <p:spPr bwMode="auto">
            <a:xfrm>
              <a:off x="-2743200" y="5734352"/>
              <a:ext cx="457200" cy="0"/>
            </a:xfrm>
            <a:prstGeom prst="straightConnector1">
              <a:avLst/>
            </a:prstGeom>
            <a:noFill/>
            <a:ln w="38100" cap="flat" cmpd="sng" algn="ctr">
              <a:solidFill>
                <a:schemeClr val="bg1"/>
              </a:solidFill>
              <a:prstDash val="solid"/>
              <a:round/>
              <a:headEnd type="none" w="med" len="med"/>
              <a:tailEnd type="arrow"/>
            </a:ln>
            <a:effectLst/>
          </p:spPr>
        </p:cxnSp>
        <p:cxnSp>
          <p:nvCxnSpPr>
            <p:cNvPr id="54" name="Straight Arrow Connector 53"/>
            <p:cNvCxnSpPr/>
            <p:nvPr/>
          </p:nvCxnSpPr>
          <p:spPr bwMode="auto">
            <a:xfrm>
              <a:off x="-2895600" y="6066100"/>
              <a:ext cx="228600" cy="4339"/>
            </a:xfrm>
            <a:prstGeom prst="straightConnector1">
              <a:avLst/>
            </a:prstGeom>
            <a:noFill/>
            <a:ln w="38100" cap="flat" cmpd="sng" algn="ctr">
              <a:solidFill>
                <a:schemeClr val="bg1"/>
              </a:solidFill>
              <a:prstDash val="solid"/>
              <a:round/>
              <a:headEnd type="none" w="med" len="med"/>
              <a:tailEnd type="arrow"/>
            </a:ln>
            <a:effec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9410"/>
                                        </p:tgtEl>
                                        <p:attrNameLst>
                                          <p:attrName>style.visibility</p:attrName>
                                        </p:attrNameLst>
                                      </p:cBhvr>
                                      <p:to>
                                        <p:strVal val="visible"/>
                                      </p:to>
                                    </p:set>
                                    <p:animEffect transition="in" filter="fade">
                                      <p:cBhvr>
                                        <p:cTn id="12" dur="500"/>
                                        <p:tgtEl>
                                          <p:spTgt spid="5294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720138" y="0"/>
            <a:ext cx="457200" cy="6858000"/>
            <a:chOff x="5493" y="0"/>
            <a:chExt cx="288" cy="4320"/>
          </a:xfrm>
        </p:grpSpPr>
        <p:sp>
          <p:nvSpPr>
            <p:cNvPr id="18440" name="Rectangle 3"/>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chemeClr val="bg1"/>
                </a:solidFill>
              </a:endParaRPr>
            </a:p>
            <a:p>
              <a:pPr algn="ctr">
                <a:lnSpc>
                  <a:spcPct val="40000"/>
                </a:lnSpc>
              </a:pPr>
              <a:r>
                <a:rPr lang="en-US" altLang="he-IL" sz="1600" b="1">
                  <a:solidFill>
                    <a:schemeClr val="bg1"/>
                  </a:solidFill>
                </a:rPr>
                <a:t>     </a:t>
              </a:r>
              <a:r>
                <a:rPr lang="en-US" altLang="he-IL" sz="1600">
                  <a:solidFill>
                    <a:schemeClr val="bg1"/>
                  </a:solidFill>
                </a:rPr>
                <a:t>Ben Gurion University,  Ehud Meron -  www.bgu.ac.il/~ehud</a:t>
              </a:r>
              <a:endParaRPr lang="en-US" altLang="en-US" sz="1600">
                <a:solidFill>
                  <a:schemeClr val="bg1"/>
                </a:solidFill>
              </a:endParaRPr>
            </a:p>
          </p:txBody>
        </p:sp>
        <p:pic>
          <p:nvPicPr>
            <p:cNvPr id="18441" name="Picture 4" descr="bgu_logo_small"/>
            <p:cNvPicPr>
              <a:picLocks noChangeAspect="1" noChangeArrowheads="1"/>
            </p:cNvPicPr>
            <p:nvPr/>
          </p:nvPicPr>
          <p:blipFill>
            <a:blip r:embed="rId4" cstate="print"/>
            <a:srcRect/>
            <a:stretch>
              <a:fillRect/>
            </a:stretch>
          </p:blipFill>
          <p:spPr bwMode="auto">
            <a:xfrm>
              <a:off x="5493" y="21"/>
              <a:ext cx="288" cy="246"/>
            </a:xfrm>
            <a:prstGeom prst="rect">
              <a:avLst/>
            </a:prstGeom>
            <a:noFill/>
            <a:ln w="9525">
              <a:noFill/>
              <a:miter lim="800000"/>
              <a:headEnd/>
              <a:tailEnd/>
            </a:ln>
          </p:spPr>
        </p:pic>
      </p:grpSp>
      <p:sp>
        <p:nvSpPr>
          <p:cNvPr id="18435" name="Text Box 5"/>
          <p:cNvSpPr txBox="1">
            <a:spLocks noChangeArrowheads="1"/>
          </p:cNvSpPr>
          <p:nvPr/>
        </p:nvSpPr>
        <p:spPr bwMode="auto">
          <a:xfrm>
            <a:off x="0" y="-1924"/>
            <a:ext cx="8763000" cy="430887"/>
          </a:xfrm>
          <a:prstGeom prst="rect">
            <a:avLst/>
          </a:prstGeom>
          <a:solidFill>
            <a:srgbClr val="B2B2B2"/>
          </a:solidFill>
          <a:ln w="9525">
            <a:noFill/>
            <a:miter lim="800000"/>
            <a:headEnd/>
            <a:tailEnd/>
          </a:ln>
        </p:spPr>
        <p:txBody>
          <a:bodyPr anchor="ctr">
            <a:spAutoFit/>
          </a:bodyPr>
          <a:lstStyle/>
          <a:p>
            <a:r>
              <a:rPr lang="en-US" altLang="en-US" sz="2200" b="1" dirty="0" smtClean="0">
                <a:solidFill>
                  <a:srgbClr val="AC0000"/>
                </a:solidFill>
              </a:rPr>
              <a:t>  Pattern formation in </a:t>
            </a:r>
            <a:r>
              <a:rPr lang="en-US" altLang="en-US" sz="2200" b="1" dirty="0" err="1" smtClean="0">
                <a:solidFill>
                  <a:srgbClr val="AC0000"/>
                </a:solidFill>
              </a:rPr>
              <a:t>bistable</a:t>
            </a:r>
            <a:r>
              <a:rPr lang="en-US" altLang="en-US" sz="2200" b="1" dirty="0" smtClean="0">
                <a:solidFill>
                  <a:srgbClr val="AC0000"/>
                </a:solidFill>
              </a:rPr>
              <a:t> systems: front instabilities</a:t>
            </a:r>
            <a:endParaRPr lang="en-US" altLang="en-US" sz="2200" b="1" dirty="0">
              <a:solidFill>
                <a:srgbClr val="AC0000"/>
              </a:solidFill>
            </a:endParaRPr>
          </a:p>
        </p:txBody>
      </p:sp>
      <p:sp>
        <p:nvSpPr>
          <p:cNvPr id="112" name="TextBox 111"/>
          <p:cNvSpPr txBox="1"/>
          <p:nvPr/>
        </p:nvSpPr>
        <p:spPr>
          <a:xfrm>
            <a:off x="304800" y="533400"/>
            <a:ext cx="8229600" cy="707886"/>
          </a:xfrm>
          <a:prstGeom prst="rect">
            <a:avLst/>
          </a:prstGeom>
          <a:noFill/>
        </p:spPr>
        <p:txBody>
          <a:bodyPr wrap="square" rtlCol="0">
            <a:spAutoFit/>
          </a:bodyPr>
          <a:lstStyle/>
          <a:p>
            <a:r>
              <a:rPr lang="en-US" dirty="0" smtClean="0"/>
              <a:t>Unlike the GL equation, the FHN model does not necessarily have a </a:t>
            </a:r>
            <a:r>
              <a:rPr lang="en-US" dirty="0" err="1" smtClean="0"/>
              <a:t>Lyapunov</a:t>
            </a:r>
            <a:r>
              <a:rPr lang="en-US" dirty="0" smtClean="0"/>
              <a:t> function for all parameter values.</a:t>
            </a:r>
            <a:endParaRPr lang="en-US" dirty="0"/>
          </a:p>
        </p:txBody>
      </p:sp>
      <p:sp>
        <p:nvSpPr>
          <p:cNvPr id="70" name="TextBox 69"/>
          <p:cNvSpPr txBox="1"/>
          <p:nvPr/>
        </p:nvSpPr>
        <p:spPr>
          <a:xfrm>
            <a:off x="304800" y="1232237"/>
            <a:ext cx="8153400" cy="1015663"/>
          </a:xfrm>
          <a:prstGeom prst="rect">
            <a:avLst/>
          </a:prstGeom>
          <a:noFill/>
        </p:spPr>
        <p:txBody>
          <a:bodyPr wrap="square" rtlCol="0">
            <a:spAutoFit/>
          </a:bodyPr>
          <a:lstStyle/>
          <a:p>
            <a:r>
              <a:rPr lang="en-US" dirty="0" smtClean="0"/>
              <a:t>If a </a:t>
            </a:r>
            <a:r>
              <a:rPr lang="en-US" dirty="0" err="1" smtClean="0"/>
              <a:t>Lyapunov</a:t>
            </a:r>
            <a:r>
              <a:rPr lang="en-US" dirty="0" smtClean="0"/>
              <a:t> function exists (“gradient” system) there must be a unique direction of front propagation. If it does not exist (“non-gradient” system), such a restriction does not apply. </a:t>
            </a:r>
            <a:endParaRPr lang="en-US" dirty="0"/>
          </a:p>
        </p:txBody>
      </p:sp>
      <p:grpSp>
        <p:nvGrpSpPr>
          <p:cNvPr id="45" name="Group 44"/>
          <p:cNvGrpSpPr/>
          <p:nvPr/>
        </p:nvGrpSpPr>
        <p:grpSpPr>
          <a:xfrm>
            <a:off x="5257800" y="4419600"/>
            <a:ext cx="1828800" cy="785142"/>
            <a:chOff x="990561" y="5158458"/>
            <a:chExt cx="1828800" cy="785142"/>
          </a:xfrm>
        </p:grpSpPr>
        <p:sp>
          <p:nvSpPr>
            <p:cNvPr id="46" name="Freeform 76"/>
            <p:cNvSpPr>
              <a:spLocks/>
            </p:cNvSpPr>
            <p:nvPr/>
          </p:nvSpPr>
          <p:spPr bwMode="auto">
            <a:xfrm>
              <a:off x="990561" y="5158458"/>
              <a:ext cx="1828761" cy="685791"/>
            </a:xfrm>
            <a:custGeom>
              <a:avLst/>
              <a:gdLst>
                <a:gd name="T0" fmla="*/ 0 w 1235"/>
                <a:gd name="T1" fmla="*/ 463 h 463"/>
                <a:gd name="T2" fmla="*/ 56 w 1235"/>
                <a:gd name="T3" fmla="*/ 350 h 463"/>
                <a:gd name="T4" fmla="*/ 119 w 1235"/>
                <a:gd name="T5" fmla="*/ 302 h 463"/>
                <a:gd name="T6" fmla="*/ 183 w 1235"/>
                <a:gd name="T7" fmla="*/ 274 h 463"/>
                <a:gd name="T8" fmla="*/ 319 w 1235"/>
                <a:gd name="T9" fmla="*/ 236 h 463"/>
                <a:gd name="T10" fmla="*/ 462 w 1235"/>
                <a:gd name="T11" fmla="*/ 217 h 463"/>
                <a:gd name="T12" fmla="*/ 597 w 1235"/>
                <a:gd name="T13" fmla="*/ 217 h 463"/>
                <a:gd name="T14" fmla="*/ 724 w 1235"/>
                <a:gd name="T15" fmla="*/ 208 h 463"/>
                <a:gd name="T16" fmla="*/ 844 w 1235"/>
                <a:gd name="T17" fmla="*/ 189 h 463"/>
                <a:gd name="T18" fmla="*/ 948 w 1235"/>
                <a:gd name="T19" fmla="*/ 151 h 463"/>
                <a:gd name="T20" fmla="*/ 1004 w 1235"/>
                <a:gd name="T21" fmla="*/ 104 h 463"/>
                <a:gd name="T22" fmla="*/ 1034 w 1235"/>
                <a:gd name="T23" fmla="*/ 47 h 463"/>
                <a:gd name="T24" fmla="*/ 1041 w 1235"/>
                <a:gd name="T25" fmla="*/ 0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35"/>
                <a:gd name="T40" fmla="*/ 0 h 463"/>
                <a:gd name="T41" fmla="*/ 1235 w 1235"/>
                <a:gd name="T42" fmla="*/ 463 h 463"/>
                <a:gd name="connsiteX0" fmla="*/ 0 w 9466"/>
                <a:gd name="connsiteY0" fmla="*/ 7559 h 7559"/>
                <a:gd name="connsiteX1" fmla="*/ 616 w 9466"/>
                <a:gd name="connsiteY1" fmla="*/ 6523 h 7559"/>
                <a:gd name="connsiteX2" fmla="*/ 1223 w 9466"/>
                <a:gd name="connsiteY2" fmla="*/ 5918 h 7559"/>
                <a:gd name="connsiteX3" fmla="*/ 2527 w 9466"/>
                <a:gd name="connsiteY3" fmla="*/ 5097 h 7559"/>
                <a:gd name="connsiteX4" fmla="*/ 3903 w 9466"/>
                <a:gd name="connsiteY4" fmla="*/ 4687 h 7559"/>
                <a:gd name="connsiteX5" fmla="*/ 5199 w 9466"/>
                <a:gd name="connsiteY5" fmla="*/ 4687 h 7559"/>
                <a:gd name="connsiteX6" fmla="*/ 6421 w 9466"/>
                <a:gd name="connsiteY6" fmla="*/ 4492 h 7559"/>
                <a:gd name="connsiteX7" fmla="*/ 7571 w 9466"/>
                <a:gd name="connsiteY7" fmla="*/ 4082 h 7559"/>
                <a:gd name="connsiteX8" fmla="*/ 8567 w 9466"/>
                <a:gd name="connsiteY8" fmla="*/ 3261 h 7559"/>
                <a:gd name="connsiteX9" fmla="*/ 9102 w 9466"/>
                <a:gd name="connsiteY9" fmla="*/ 2246 h 7559"/>
                <a:gd name="connsiteX10" fmla="*/ 9393 w 9466"/>
                <a:gd name="connsiteY10" fmla="*/ 1015 h 7559"/>
                <a:gd name="connsiteX11" fmla="*/ 9466 w 9466"/>
                <a:gd name="connsiteY11" fmla="*/ 0 h 7559"/>
                <a:gd name="connsiteX0" fmla="*/ 0 w 9374"/>
                <a:gd name="connsiteY0" fmla="*/ 12603 h 12603"/>
                <a:gd name="connsiteX1" fmla="*/ 25 w 9374"/>
                <a:gd name="connsiteY1" fmla="*/ 8629 h 12603"/>
                <a:gd name="connsiteX2" fmla="*/ 666 w 9374"/>
                <a:gd name="connsiteY2" fmla="*/ 7829 h 12603"/>
                <a:gd name="connsiteX3" fmla="*/ 2044 w 9374"/>
                <a:gd name="connsiteY3" fmla="*/ 6743 h 12603"/>
                <a:gd name="connsiteX4" fmla="*/ 3497 w 9374"/>
                <a:gd name="connsiteY4" fmla="*/ 6201 h 12603"/>
                <a:gd name="connsiteX5" fmla="*/ 4866 w 9374"/>
                <a:gd name="connsiteY5" fmla="*/ 6201 h 12603"/>
                <a:gd name="connsiteX6" fmla="*/ 6157 w 9374"/>
                <a:gd name="connsiteY6" fmla="*/ 5943 h 12603"/>
                <a:gd name="connsiteX7" fmla="*/ 7372 w 9374"/>
                <a:gd name="connsiteY7" fmla="*/ 5400 h 12603"/>
                <a:gd name="connsiteX8" fmla="*/ 8424 w 9374"/>
                <a:gd name="connsiteY8" fmla="*/ 4314 h 12603"/>
                <a:gd name="connsiteX9" fmla="*/ 8989 w 9374"/>
                <a:gd name="connsiteY9" fmla="*/ 2971 h 12603"/>
                <a:gd name="connsiteX10" fmla="*/ 9297 w 9374"/>
                <a:gd name="connsiteY10" fmla="*/ 1343 h 12603"/>
                <a:gd name="connsiteX11" fmla="*/ 9374 w 9374"/>
                <a:gd name="connsiteY11" fmla="*/ 0 h 12603"/>
                <a:gd name="connsiteX0" fmla="*/ 0 w 10000"/>
                <a:gd name="connsiteY0" fmla="*/ 10000 h 10000"/>
                <a:gd name="connsiteX1" fmla="*/ 423 w 10000"/>
                <a:gd name="connsiteY1" fmla="*/ 6923 h 10000"/>
                <a:gd name="connsiteX2" fmla="*/ 710 w 10000"/>
                <a:gd name="connsiteY2" fmla="*/ 6212 h 10000"/>
                <a:gd name="connsiteX3" fmla="*/ 2180 w 10000"/>
                <a:gd name="connsiteY3" fmla="*/ 5350 h 10000"/>
                <a:gd name="connsiteX4" fmla="*/ 3731 w 10000"/>
                <a:gd name="connsiteY4" fmla="*/ 4920 h 10000"/>
                <a:gd name="connsiteX5" fmla="*/ 5191 w 10000"/>
                <a:gd name="connsiteY5" fmla="*/ 4920 h 10000"/>
                <a:gd name="connsiteX6" fmla="*/ 6568 w 10000"/>
                <a:gd name="connsiteY6" fmla="*/ 4716 h 10000"/>
                <a:gd name="connsiteX7" fmla="*/ 7864 w 10000"/>
                <a:gd name="connsiteY7" fmla="*/ 4285 h 10000"/>
                <a:gd name="connsiteX8" fmla="*/ 8987 w 10000"/>
                <a:gd name="connsiteY8" fmla="*/ 3423 h 10000"/>
                <a:gd name="connsiteX9" fmla="*/ 9589 w 10000"/>
                <a:gd name="connsiteY9" fmla="*/ 2357 h 10000"/>
                <a:gd name="connsiteX10" fmla="*/ 9918 w 10000"/>
                <a:gd name="connsiteY10" fmla="*/ 1066 h 10000"/>
                <a:gd name="connsiteX11" fmla="*/ 10000 w 10000"/>
                <a:gd name="connsiteY11" fmla="*/ 0 h 10000"/>
                <a:gd name="connsiteX0" fmla="*/ 0 w 10000"/>
                <a:gd name="connsiteY0" fmla="*/ 10000 h 10000"/>
                <a:gd name="connsiteX1" fmla="*/ 423 w 10000"/>
                <a:gd name="connsiteY1" fmla="*/ 6923 h 10000"/>
                <a:gd name="connsiteX2" fmla="*/ 1270 w 10000"/>
                <a:gd name="connsiteY2" fmla="*/ 6154 h 10000"/>
                <a:gd name="connsiteX3" fmla="*/ 2180 w 10000"/>
                <a:gd name="connsiteY3" fmla="*/ 5350 h 10000"/>
                <a:gd name="connsiteX4" fmla="*/ 3731 w 10000"/>
                <a:gd name="connsiteY4" fmla="*/ 4920 h 10000"/>
                <a:gd name="connsiteX5" fmla="*/ 5191 w 10000"/>
                <a:gd name="connsiteY5" fmla="*/ 4920 h 10000"/>
                <a:gd name="connsiteX6" fmla="*/ 6568 w 10000"/>
                <a:gd name="connsiteY6" fmla="*/ 4716 h 10000"/>
                <a:gd name="connsiteX7" fmla="*/ 7864 w 10000"/>
                <a:gd name="connsiteY7" fmla="*/ 4285 h 10000"/>
                <a:gd name="connsiteX8" fmla="*/ 8987 w 10000"/>
                <a:gd name="connsiteY8" fmla="*/ 3423 h 10000"/>
                <a:gd name="connsiteX9" fmla="*/ 9589 w 10000"/>
                <a:gd name="connsiteY9" fmla="*/ 2357 h 10000"/>
                <a:gd name="connsiteX10" fmla="*/ 9918 w 10000"/>
                <a:gd name="connsiteY10" fmla="*/ 1066 h 10000"/>
                <a:gd name="connsiteX11" fmla="*/ 10000 w 10000"/>
                <a:gd name="connsiteY11" fmla="*/ 0 h 10000"/>
                <a:gd name="connsiteX0" fmla="*/ 0 w 10000"/>
                <a:gd name="connsiteY0" fmla="*/ 10000 h 10000"/>
                <a:gd name="connsiteX1" fmla="*/ 423 w 10000"/>
                <a:gd name="connsiteY1" fmla="*/ 7692 h 10000"/>
                <a:gd name="connsiteX2" fmla="*/ 1270 w 10000"/>
                <a:gd name="connsiteY2" fmla="*/ 6154 h 10000"/>
                <a:gd name="connsiteX3" fmla="*/ 2180 w 10000"/>
                <a:gd name="connsiteY3" fmla="*/ 5350 h 10000"/>
                <a:gd name="connsiteX4" fmla="*/ 3731 w 10000"/>
                <a:gd name="connsiteY4" fmla="*/ 4920 h 10000"/>
                <a:gd name="connsiteX5" fmla="*/ 5191 w 10000"/>
                <a:gd name="connsiteY5" fmla="*/ 4920 h 10000"/>
                <a:gd name="connsiteX6" fmla="*/ 6568 w 10000"/>
                <a:gd name="connsiteY6" fmla="*/ 4716 h 10000"/>
                <a:gd name="connsiteX7" fmla="*/ 7864 w 10000"/>
                <a:gd name="connsiteY7" fmla="*/ 4285 h 10000"/>
                <a:gd name="connsiteX8" fmla="*/ 8987 w 10000"/>
                <a:gd name="connsiteY8" fmla="*/ 3423 h 10000"/>
                <a:gd name="connsiteX9" fmla="*/ 9589 w 10000"/>
                <a:gd name="connsiteY9" fmla="*/ 2357 h 10000"/>
                <a:gd name="connsiteX10" fmla="*/ 9918 w 10000"/>
                <a:gd name="connsiteY10" fmla="*/ 1066 h 10000"/>
                <a:gd name="connsiteX11" fmla="*/ 10000 w 10000"/>
                <a:gd name="connsiteY11" fmla="*/ 0 h 10000"/>
                <a:gd name="connsiteX0" fmla="*/ 0 w 9918"/>
                <a:gd name="connsiteY0" fmla="*/ 8934 h 8934"/>
                <a:gd name="connsiteX1" fmla="*/ 423 w 9918"/>
                <a:gd name="connsiteY1" fmla="*/ 6626 h 8934"/>
                <a:gd name="connsiteX2" fmla="*/ 1270 w 9918"/>
                <a:gd name="connsiteY2" fmla="*/ 5088 h 8934"/>
                <a:gd name="connsiteX3" fmla="*/ 2180 w 9918"/>
                <a:gd name="connsiteY3" fmla="*/ 4284 h 8934"/>
                <a:gd name="connsiteX4" fmla="*/ 3731 w 9918"/>
                <a:gd name="connsiteY4" fmla="*/ 3854 h 8934"/>
                <a:gd name="connsiteX5" fmla="*/ 5191 w 9918"/>
                <a:gd name="connsiteY5" fmla="*/ 3854 h 8934"/>
                <a:gd name="connsiteX6" fmla="*/ 6568 w 9918"/>
                <a:gd name="connsiteY6" fmla="*/ 3650 h 8934"/>
                <a:gd name="connsiteX7" fmla="*/ 7864 w 9918"/>
                <a:gd name="connsiteY7" fmla="*/ 3219 h 8934"/>
                <a:gd name="connsiteX8" fmla="*/ 8987 w 9918"/>
                <a:gd name="connsiteY8" fmla="*/ 2357 h 8934"/>
                <a:gd name="connsiteX9" fmla="*/ 9589 w 9918"/>
                <a:gd name="connsiteY9" fmla="*/ 1291 h 8934"/>
                <a:gd name="connsiteX10" fmla="*/ 9918 w 9918"/>
                <a:gd name="connsiteY10" fmla="*/ 0 h 8934"/>
                <a:gd name="connsiteX0" fmla="*/ 0 w 9668"/>
                <a:gd name="connsiteY0" fmla="*/ 8555 h 8555"/>
                <a:gd name="connsiteX1" fmla="*/ 426 w 9668"/>
                <a:gd name="connsiteY1" fmla="*/ 5972 h 8555"/>
                <a:gd name="connsiteX2" fmla="*/ 1281 w 9668"/>
                <a:gd name="connsiteY2" fmla="*/ 4250 h 8555"/>
                <a:gd name="connsiteX3" fmla="*/ 2198 w 9668"/>
                <a:gd name="connsiteY3" fmla="*/ 3350 h 8555"/>
                <a:gd name="connsiteX4" fmla="*/ 3762 w 9668"/>
                <a:gd name="connsiteY4" fmla="*/ 2869 h 8555"/>
                <a:gd name="connsiteX5" fmla="*/ 5234 w 9668"/>
                <a:gd name="connsiteY5" fmla="*/ 2869 h 8555"/>
                <a:gd name="connsiteX6" fmla="*/ 6622 w 9668"/>
                <a:gd name="connsiteY6" fmla="*/ 2641 h 8555"/>
                <a:gd name="connsiteX7" fmla="*/ 7929 w 9668"/>
                <a:gd name="connsiteY7" fmla="*/ 2158 h 8555"/>
                <a:gd name="connsiteX8" fmla="*/ 9061 w 9668"/>
                <a:gd name="connsiteY8" fmla="*/ 1193 h 8555"/>
                <a:gd name="connsiteX9" fmla="*/ 9668 w 9668"/>
                <a:gd name="connsiteY9" fmla="*/ 0 h 8555"/>
                <a:gd name="connsiteX0" fmla="*/ 0 w 10594"/>
                <a:gd name="connsiteY0" fmla="*/ 9058 h 9058"/>
                <a:gd name="connsiteX1" fmla="*/ 441 w 10594"/>
                <a:gd name="connsiteY1" fmla="*/ 6039 h 9058"/>
                <a:gd name="connsiteX2" fmla="*/ 1325 w 10594"/>
                <a:gd name="connsiteY2" fmla="*/ 4026 h 9058"/>
                <a:gd name="connsiteX3" fmla="*/ 2273 w 10594"/>
                <a:gd name="connsiteY3" fmla="*/ 2974 h 9058"/>
                <a:gd name="connsiteX4" fmla="*/ 3891 w 10594"/>
                <a:gd name="connsiteY4" fmla="*/ 2412 h 9058"/>
                <a:gd name="connsiteX5" fmla="*/ 5414 w 10594"/>
                <a:gd name="connsiteY5" fmla="*/ 2412 h 9058"/>
                <a:gd name="connsiteX6" fmla="*/ 6849 w 10594"/>
                <a:gd name="connsiteY6" fmla="*/ 2145 h 9058"/>
                <a:gd name="connsiteX7" fmla="*/ 8201 w 10594"/>
                <a:gd name="connsiteY7" fmla="*/ 1581 h 9058"/>
                <a:gd name="connsiteX8" fmla="*/ 9372 w 10594"/>
                <a:gd name="connsiteY8" fmla="*/ 453 h 9058"/>
                <a:gd name="connsiteX9" fmla="*/ 10594 w 10594"/>
                <a:gd name="connsiteY9" fmla="*/ 0 h 9058"/>
                <a:gd name="connsiteX0" fmla="*/ 0 w 10000"/>
                <a:gd name="connsiteY0" fmla="*/ 10000 h 10000"/>
                <a:gd name="connsiteX1" fmla="*/ 416 w 10000"/>
                <a:gd name="connsiteY1" fmla="*/ 6667 h 10000"/>
                <a:gd name="connsiteX2" fmla="*/ 1251 w 10000"/>
                <a:gd name="connsiteY2" fmla="*/ 4445 h 10000"/>
                <a:gd name="connsiteX3" fmla="*/ 2146 w 10000"/>
                <a:gd name="connsiteY3" fmla="*/ 3283 h 10000"/>
                <a:gd name="connsiteX4" fmla="*/ 3673 w 10000"/>
                <a:gd name="connsiteY4" fmla="*/ 2663 h 10000"/>
                <a:gd name="connsiteX5" fmla="*/ 5110 w 10000"/>
                <a:gd name="connsiteY5" fmla="*/ 2663 h 10000"/>
                <a:gd name="connsiteX6" fmla="*/ 6465 w 10000"/>
                <a:gd name="connsiteY6" fmla="*/ 2368 h 10000"/>
                <a:gd name="connsiteX7" fmla="*/ 7741 w 10000"/>
                <a:gd name="connsiteY7" fmla="*/ 1745 h 10000"/>
                <a:gd name="connsiteX8" fmla="*/ 8750 w 10000"/>
                <a:gd name="connsiteY8" fmla="*/ 1111 h 10000"/>
                <a:gd name="connsiteX9" fmla="*/ 10000 w 10000"/>
                <a:gd name="connsiteY9"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10000">
                  <a:moveTo>
                    <a:pt x="0" y="10000"/>
                  </a:moveTo>
                  <a:cubicBezTo>
                    <a:pt x="139" y="8889"/>
                    <a:pt x="277" y="7778"/>
                    <a:pt x="416" y="6667"/>
                  </a:cubicBezTo>
                  <a:lnTo>
                    <a:pt x="1251" y="4445"/>
                  </a:lnTo>
                  <a:lnTo>
                    <a:pt x="2146" y="3283"/>
                  </a:lnTo>
                  <a:lnTo>
                    <a:pt x="3673" y="2663"/>
                  </a:lnTo>
                  <a:lnTo>
                    <a:pt x="5110" y="2663"/>
                  </a:lnTo>
                  <a:lnTo>
                    <a:pt x="6465" y="2368"/>
                  </a:lnTo>
                  <a:lnTo>
                    <a:pt x="7741" y="1745"/>
                  </a:lnTo>
                  <a:lnTo>
                    <a:pt x="8750" y="1111"/>
                  </a:lnTo>
                  <a:lnTo>
                    <a:pt x="10000" y="0"/>
                  </a:lnTo>
                </a:path>
              </a:pathLst>
            </a:custGeom>
            <a:noFill/>
            <a:ln w="38100" cap="flat" cmpd="sng">
              <a:solidFill>
                <a:schemeClr val="tx1"/>
              </a:solidFill>
              <a:prstDash val="sysDash"/>
              <a:round/>
              <a:headEnd type="none" w="med" len="med"/>
              <a:tailEnd type="none" w="med" len="med"/>
            </a:ln>
          </p:spPr>
          <p:txBody>
            <a:bodyPr wrap="none" anchor="ctr"/>
            <a:lstStyle/>
            <a:p>
              <a:endParaRPr lang="en-US"/>
            </a:p>
          </p:txBody>
        </p:sp>
        <p:sp>
          <p:nvSpPr>
            <p:cNvPr id="47" name="Freeform 76"/>
            <p:cNvSpPr>
              <a:spLocks/>
            </p:cNvSpPr>
            <p:nvPr/>
          </p:nvSpPr>
          <p:spPr bwMode="auto">
            <a:xfrm flipH="1" flipV="1">
              <a:off x="990600" y="5257809"/>
              <a:ext cx="1828761" cy="685791"/>
            </a:xfrm>
            <a:custGeom>
              <a:avLst/>
              <a:gdLst>
                <a:gd name="T0" fmla="*/ 0 w 1235"/>
                <a:gd name="T1" fmla="*/ 463 h 463"/>
                <a:gd name="T2" fmla="*/ 56 w 1235"/>
                <a:gd name="T3" fmla="*/ 350 h 463"/>
                <a:gd name="T4" fmla="*/ 119 w 1235"/>
                <a:gd name="T5" fmla="*/ 302 h 463"/>
                <a:gd name="T6" fmla="*/ 183 w 1235"/>
                <a:gd name="T7" fmla="*/ 274 h 463"/>
                <a:gd name="T8" fmla="*/ 319 w 1235"/>
                <a:gd name="T9" fmla="*/ 236 h 463"/>
                <a:gd name="T10" fmla="*/ 462 w 1235"/>
                <a:gd name="T11" fmla="*/ 217 h 463"/>
                <a:gd name="T12" fmla="*/ 597 w 1235"/>
                <a:gd name="T13" fmla="*/ 217 h 463"/>
                <a:gd name="T14" fmla="*/ 724 w 1235"/>
                <a:gd name="T15" fmla="*/ 208 h 463"/>
                <a:gd name="T16" fmla="*/ 844 w 1235"/>
                <a:gd name="T17" fmla="*/ 189 h 463"/>
                <a:gd name="T18" fmla="*/ 948 w 1235"/>
                <a:gd name="T19" fmla="*/ 151 h 463"/>
                <a:gd name="T20" fmla="*/ 1004 w 1235"/>
                <a:gd name="T21" fmla="*/ 104 h 463"/>
                <a:gd name="T22" fmla="*/ 1034 w 1235"/>
                <a:gd name="T23" fmla="*/ 47 h 463"/>
                <a:gd name="T24" fmla="*/ 1041 w 1235"/>
                <a:gd name="T25" fmla="*/ 0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35"/>
                <a:gd name="T40" fmla="*/ 0 h 463"/>
                <a:gd name="T41" fmla="*/ 1235 w 1235"/>
                <a:gd name="T42" fmla="*/ 463 h 463"/>
                <a:gd name="connsiteX0" fmla="*/ 0 w 9466"/>
                <a:gd name="connsiteY0" fmla="*/ 7559 h 7559"/>
                <a:gd name="connsiteX1" fmla="*/ 616 w 9466"/>
                <a:gd name="connsiteY1" fmla="*/ 6523 h 7559"/>
                <a:gd name="connsiteX2" fmla="*/ 1223 w 9466"/>
                <a:gd name="connsiteY2" fmla="*/ 5918 h 7559"/>
                <a:gd name="connsiteX3" fmla="*/ 2527 w 9466"/>
                <a:gd name="connsiteY3" fmla="*/ 5097 h 7559"/>
                <a:gd name="connsiteX4" fmla="*/ 3903 w 9466"/>
                <a:gd name="connsiteY4" fmla="*/ 4687 h 7559"/>
                <a:gd name="connsiteX5" fmla="*/ 5199 w 9466"/>
                <a:gd name="connsiteY5" fmla="*/ 4687 h 7559"/>
                <a:gd name="connsiteX6" fmla="*/ 6421 w 9466"/>
                <a:gd name="connsiteY6" fmla="*/ 4492 h 7559"/>
                <a:gd name="connsiteX7" fmla="*/ 7571 w 9466"/>
                <a:gd name="connsiteY7" fmla="*/ 4082 h 7559"/>
                <a:gd name="connsiteX8" fmla="*/ 8567 w 9466"/>
                <a:gd name="connsiteY8" fmla="*/ 3261 h 7559"/>
                <a:gd name="connsiteX9" fmla="*/ 9102 w 9466"/>
                <a:gd name="connsiteY9" fmla="*/ 2246 h 7559"/>
                <a:gd name="connsiteX10" fmla="*/ 9393 w 9466"/>
                <a:gd name="connsiteY10" fmla="*/ 1015 h 7559"/>
                <a:gd name="connsiteX11" fmla="*/ 9466 w 9466"/>
                <a:gd name="connsiteY11" fmla="*/ 0 h 7559"/>
                <a:gd name="connsiteX0" fmla="*/ 0 w 9374"/>
                <a:gd name="connsiteY0" fmla="*/ 12603 h 12603"/>
                <a:gd name="connsiteX1" fmla="*/ 25 w 9374"/>
                <a:gd name="connsiteY1" fmla="*/ 8629 h 12603"/>
                <a:gd name="connsiteX2" fmla="*/ 666 w 9374"/>
                <a:gd name="connsiteY2" fmla="*/ 7829 h 12603"/>
                <a:gd name="connsiteX3" fmla="*/ 2044 w 9374"/>
                <a:gd name="connsiteY3" fmla="*/ 6743 h 12603"/>
                <a:gd name="connsiteX4" fmla="*/ 3497 w 9374"/>
                <a:gd name="connsiteY4" fmla="*/ 6201 h 12603"/>
                <a:gd name="connsiteX5" fmla="*/ 4866 w 9374"/>
                <a:gd name="connsiteY5" fmla="*/ 6201 h 12603"/>
                <a:gd name="connsiteX6" fmla="*/ 6157 w 9374"/>
                <a:gd name="connsiteY6" fmla="*/ 5943 h 12603"/>
                <a:gd name="connsiteX7" fmla="*/ 7372 w 9374"/>
                <a:gd name="connsiteY7" fmla="*/ 5400 h 12603"/>
                <a:gd name="connsiteX8" fmla="*/ 8424 w 9374"/>
                <a:gd name="connsiteY8" fmla="*/ 4314 h 12603"/>
                <a:gd name="connsiteX9" fmla="*/ 8989 w 9374"/>
                <a:gd name="connsiteY9" fmla="*/ 2971 h 12603"/>
                <a:gd name="connsiteX10" fmla="*/ 9297 w 9374"/>
                <a:gd name="connsiteY10" fmla="*/ 1343 h 12603"/>
                <a:gd name="connsiteX11" fmla="*/ 9374 w 9374"/>
                <a:gd name="connsiteY11" fmla="*/ 0 h 12603"/>
                <a:gd name="connsiteX0" fmla="*/ 0 w 10000"/>
                <a:gd name="connsiteY0" fmla="*/ 10000 h 10000"/>
                <a:gd name="connsiteX1" fmla="*/ 423 w 10000"/>
                <a:gd name="connsiteY1" fmla="*/ 6923 h 10000"/>
                <a:gd name="connsiteX2" fmla="*/ 710 w 10000"/>
                <a:gd name="connsiteY2" fmla="*/ 6212 h 10000"/>
                <a:gd name="connsiteX3" fmla="*/ 2180 w 10000"/>
                <a:gd name="connsiteY3" fmla="*/ 5350 h 10000"/>
                <a:gd name="connsiteX4" fmla="*/ 3731 w 10000"/>
                <a:gd name="connsiteY4" fmla="*/ 4920 h 10000"/>
                <a:gd name="connsiteX5" fmla="*/ 5191 w 10000"/>
                <a:gd name="connsiteY5" fmla="*/ 4920 h 10000"/>
                <a:gd name="connsiteX6" fmla="*/ 6568 w 10000"/>
                <a:gd name="connsiteY6" fmla="*/ 4716 h 10000"/>
                <a:gd name="connsiteX7" fmla="*/ 7864 w 10000"/>
                <a:gd name="connsiteY7" fmla="*/ 4285 h 10000"/>
                <a:gd name="connsiteX8" fmla="*/ 8987 w 10000"/>
                <a:gd name="connsiteY8" fmla="*/ 3423 h 10000"/>
                <a:gd name="connsiteX9" fmla="*/ 9589 w 10000"/>
                <a:gd name="connsiteY9" fmla="*/ 2357 h 10000"/>
                <a:gd name="connsiteX10" fmla="*/ 9918 w 10000"/>
                <a:gd name="connsiteY10" fmla="*/ 1066 h 10000"/>
                <a:gd name="connsiteX11" fmla="*/ 10000 w 10000"/>
                <a:gd name="connsiteY11" fmla="*/ 0 h 10000"/>
                <a:gd name="connsiteX0" fmla="*/ 0 w 10000"/>
                <a:gd name="connsiteY0" fmla="*/ 10000 h 10000"/>
                <a:gd name="connsiteX1" fmla="*/ 423 w 10000"/>
                <a:gd name="connsiteY1" fmla="*/ 6923 h 10000"/>
                <a:gd name="connsiteX2" fmla="*/ 1270 w 10000"/>
                <a:gd name="connsiteY2" fmla="*/ 6154 h 10000"/>
                <a:gd name="connsiteX3" fmla="*/ 2180 w 10000"/>
                <a:gd name="connsiteY3" fmla="*/ 5350 h 10000"/>
                <a:gd name="connsiteX4" fmla="*/ 3731 w 10000"/>
                <a:gd name="connsiteY4" fmla="*/ 4920 h 10000"/>
                <a:gd name="connsiteX5" fmla="*/ 5191 w 10000"/>
                <a:gd name="connsiteY5" fmla="*/ 4920 h 10000"/>
                <a:gd name="connsiteX6" fmla="*/ 6568 w 10000"/>
                <a:gd name="connsiteY6" fmla="*/ 4716 h 10000"/>
                <a:gd name="connsiteX7" fmla="*/ 7864 w 10000"/>
                <a:gd name="connsiteY7" fmla="*/ 4285 h 10000"/>
                <a:gd name="connsiteX8" fmla="*/ 8987 w 10000"/>
                <a:gd name="connsiteY8" fmla="*/ 3423 h 10000"/>
                <a:gd name="connsiteX9" fmla="*/ 9589 w 10000"/>
                <a:gd name="connsiteY9" fmla="*/ 2357 h 10000"/>
                <a:gd name="connsiteX10" fmla="*/ 9918 w 10000"/>
                <a:gd name="connsiteY10" fmla="*/ 1066 h 10000"/>
                <a:gd name="connsiteX11" fmla="*/ 10000 w 10000"/>
                <a:gd name="connsiteY11" fmla="*/ 0 h 10000"/>
                <a:gd name="connsiteX0" fmla="*/ 0 w 10000"/>
                <a:gd name="connsiteY0" fmla="*/ 10000 h 10000"/>
                <a:gd name="connsiteX1" fmla="*/ 423 w 10000"/>
                <a:gd name="connsiteY1" fmla="*/ 7692 h 10000"/>
                <a:gd name="connsiteX2" fmla="*/ 1270 w 10000"/>
                <a:gd name="connsiteY2" fmla="*/ 6154 h 10000"/>
                <a:gd name="connsiteX3" fmla="*/ 2180 w 10000"/>
                <a:gd name="connsiteY3" fmla="*/ 5350 h 10000"/>
                <a:gd name="connsiteX4" fmla="*/ 3731 w 10000"/>
                <a:gd name="connsiteY4" fmla="*/ 4920 h 10000"/>
                <a:gd name="connsiteX5" fmla="*/ 5191 w 10000"/>
                <a:gd name="connsiteY5" fmla="*/ 4920 h 10000"/>
                <a:gd name="connsiteX6" fmla="*/ 6568 w 10000"/>
                <a:gd name="connsiteY6" fmla="*/ 4716 h 10000"/>
                <a:gd name="connsiteX7" fmla="*/ 7864 w 10000"/>
                <a:gd name="connsiteY7" fmla="*/ 4285 h 10000"/>
                <a:gd name="connsiteX8" fmla="*/ 8987 w 10000"/>
                <a:gd name="connsiteY8" fmla="*/ 3423 h 10000"/>
                <a:gd name="connsiteX9" fmla="*/ 9589 w 10000"/>
                <a:gd name="connsiteY9" fmla="*/ 2357 h 10000"/>
                <a:gd name="connsiteX10" fmla="*/ 9918 w 10000"/>
                <a:gd name="connsiteY10" fmla="*/ 1066 h 10000"/>
                <a:gd name="connsiteX11" fmla="*/ 10000 w 10000"/>
                <a:gd name="connsiteY11" fmla="*/ 0 h 10000"/>
                <a:gd name="connsiteX0" fmla="*/ 0 w 9918"/>
                <a:gd name="connsiteY0" fmla="*/ 8934 h 8934"/>
                <a:gd name="connsiteX1" fmla="*/ 423 w 9918"/>
                <a:gd name="connsiteY1" fmla="*/ 6626 h 8934"/>
                <a:gd name="connsiteX2" fmla="*/ 1270 w 9918"/>
                <a:gd name="connsiteY2" fmla="*/ 5088 h 8934"/>
                <a:gd name="connsiteX3" fmla="*/ 2180 w 9918"/>
                <a:gd name="connsiteY3" fmla="*/ 4284 h 8934"/>
                <a:gd name="connsiteX4" fmla="*/ 3731 w 9918"/>
                <a:gd name="connsiteY4" fmla="*/ 3854 h 8934"/>
                <a:gd name="connsiteX5" fmla="*/ 5191 w 9918"/>
                <a:gd name="connsiteY5" fmla="*/ 3854 h 8934"/>
                <a:gd name="connsiteX6" fmla="*/ 6568 w 9918"/>
                <a:gd name="connsiteY6" fmla="*/ 3650 h 8934"/>
                <a:gd name="connsiteX7" fmla="*/ 7864 w 9918"/>
                <a:gd name="connsiteY7" fmla="*/ 3219 h 8934"/>
                <a:gd name="connsiteX8" fmla="*/ 8987 w 9918"/>
                <a:gd name="connsiteY8" fmla="*/ 2357 h 8934"/>
                <a:gd name="connsiteX9" fmla="*/ 9589 w 9918"/>
                <a:gd name="connsiteY9" fmla="*/ 1291 h 8934"/>
                <a:gd name="connsiteX10" fmla="*/ 9918 w 9918"/>
                <a:gd name="connsiteY10" fmla="*/ 0 h 8934"/>
                <a:gd name="connsiteX0" fmla="*/ 0 w 9668"/>
                <a:gd name="connsiteY0" fmla="*/ 8555 h 8555"/>
                <a:gd name="connsiteX1" fmla="*/ 426 w 9668"/>
                <a:gd name="connsiteY1" fmla="*/ 5972 h 8555"/>
                <a:gd name="connsiteX2" fmla="*/ 1281 w 9668"/>
                <a:gd name="connsiteY2" fmla="*/ 4250 h 8555"/>
                <a:gd name="connsiteX3" fmla="*/ 2198 w 9668"/>
                <a:gd name="connsiteY3" fmla="*/ 3350 h 8555"/>
                <a:gd name="connsiteX4" fmla="*/ 3762 w 9668"/>
                <a:gd name="connsiteY4" fmla="*/ 2869 h 8555"/>
                <a:gd name="connsiteX5" fmla="*/ 5234 w 9668"/>
                <a:gd name="connsiteY5" fmla="*/ 2869 h 8555"/>
                <a:gd name="connsiteX6" fmla="*/ 6622 w 9668"/>
                <a:gd name="connsiteY6" fmla="*/ 2641 h 8555"/>
                <a:gd name="connsiteX7" fmla="*/ 7929 w 9668"/>
                <a:gd name="connsiteY7" fmla="*/ 2158 h 8555"/>
                <a:gd name="connsiteX8" fmla="*/ 9061 w 9668"/>
                <a:gd name="connsiteY8" fmla="*/ 1193 h 8555"/>
                <a:gd name="connsiteX9" fmla="*/ 9668 w 9668"/>
                <a:gd name="connsiteY9" fmla="*/ 0 h 8555"/>
                <a:gd name="connsiteX0" fmla="*/ 0 w 10594"/>
                <a:gd name="connsiteY0" fmla="*/ 9058 h 9058"/>
                <a:gd name="connsiteX1" fmla="*/ 441 w 10594"/>
                <a:gd name="connsiteY1" fmla="*/ 6039 h 9058"/>
                <a:gd name="connsiteX2" fmla="*/ 1325 w 10594"/>
                <a:gd name="connsiteY2" fmla="*/ 4026 h 9058"/>
                <a:gd name="connsiteX3" fmla="*/ 2273 w 10594"/>
                <a:gd name="connsiteY3" fmla="*/ 2974 h 9058"/>
                <a:gd name="connsiteX4" fmla="*/ 3891 w 10594"/>
                <a:gd name="connsiteY4" fmla="*/ 2412 h 9058"/>
                <a:gd name="connsiteX5" fmla="*/ 5414 w 10594"/>
                <a:gd name="connsiteY5" fmla="*/ 2412 h 9058"/>
                <a:gd name="connsiteX6" fmla="*/ 6849 w 10594"/>
                <a:gd name="connsiteY6" fmla="*/ 2145 h 9058"/>
                <a:gd name="connsiteX7" fmla="*/ 8201 w 10594"/>
                <a:gd name="connsiteY7" fmla="*/ 1581 h 9058"/>
                <a:gd name="connsiteX8" fmla="*/ 9372 w 10594"/>
                <a:gd name="connsiteY8" fmla="*/ 453 h 9058"/>
                <a:gd name="connsiteX9" fmla="*/ 10594 w 10594"/>
                <a:gd name="connsiteY9" fmla="*/ 0 h 9058"/>
                <a:gd name="connsiteX0" fmla="*/ 0 w 10000"/>
                <a:gd name="connsiteY0" fmla="*/ 10000 h 10000"/>
                <a:gd name="connsiteX1" fmla="*/ 416 w 10000"/>
                <a:gd name="connsiteY1" fmla="*/ 6667 h 10000"/>
                <a:gd name="connsiteX2" fmla="*/ 1251 w 10000"/>
                <a:gd name="connsiteY2" fmla="*/ 4445 h 10000"/>
                <a:gd name="connsiteX3" fmla="*/ 2146 w 10000"/>
                <a:gd name="connsiteY3" fmla="*/ 3283 h 10000"/>
                <a:gd name="connsiteX4" fmla="*/ 3673 w 10000"/>
                <a:gd name="connsiteY4" fmla="*/ 2663 h 10000"/>
                <a:gd name="connsiteX5" fmla="*/ 5110 w 10000"/>
                <a:gd name="connsiteY5" fmla="*/ 2663 h 10000"/>
                <a:gd name="connsiteX6" fmla="*/ 6465 w 10000"/>
                <a:gd name="connsiteY6" fmla="*/ 2368 h 10000"/>
                <a:gd name="connsiteX7" fmla="*/ 7741 w 10000"/>
                <a:gd name="connsiteY7" fmla="*/ 1745 h 10000"/>
                <a:gd name="connsiteX8" fmla="*/ 8750 w 10000"/>
                <a:gd name="connsiteY8" fmla="*/ 1111 h 10000"/>
                <a:gd name="connsiteX9" fmla="*/ 10000 w 10000"/>
                <a:gd name="connsiteY9"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10000">
                  <a:moveTo>
                    <a:pt x="0" y="10000"/>
                  </a:moveTo>
                  <a:cubicBezTo>
                    <a:pt x="139" y="8889"/>
                    <a:pt x="277" y="7778"/>
                    <a:pt x="416" y="6667"/>
                  </a:cubicBezTo>
                  <a:lnTo>
                    <a:pt x="1251" y="4445"/>
                  </a:lnTo>
                  <a:lnTo>
                    <a:pt x="2146" y="3283"/>
                  </a:lnTo>
                  <a:lnTo>
                    <a:pt x="3673" y="2663"/>
                  </a:lnTo>
                  <a:lnTo>
                    <a:pt x="5110" y="2663"/>
                  </a:lnTo>
                  <a:lnTo>
                    <a:pt x="6465" y="2368"/>
                  </a:lnTo>
                  <a:lnTo>
                    <a:pt x="7741" y="1745"/>
                  </a:lnTo>
                  <a:lnTo>
                    <a:pt x="8750" y="1111"/>
                  </a:lnTo>
                  <a:lnTo>
                    <a:pt x="10000" y="0"/>
                  </a:lnTo>
                </a:path>
              </a:pathLst>
            </a:custGeom>
            <a:noFill/>
            <a:ln w="38100" cap="flat" cmpd="sng">
              <a:solidFill>
                <a:schemeClr val="tx1"/>
              </a:solidFill>
              <a:prstDash val="sysDash"/>
              <a:round/>
              <a:headEnd type="none" w="med" len="med"/>
              <a:tailEnd type="none" w="med" len="med"/>
            </a:ln>
          </p:spPr>
          <p:txBody>
            <a:bodyPr wrap="none" anchor="ctr"/>
            <a:lstStyle/>
            <a:p>
              <a:endParaRPr lang="en-US"/>
            </a:p>
          </p:txBody>
        </p:sp>
      </p:grpSp>
      <p:grpSp>
        <p:nvGrpSpPr>
          <p:cNvPr id="48" name="Group 47"/>
          <p:cNvGrpSpPr/>
          <p:nvPr/>
        </p:nvGrpSpPr>
        <p:grpSpPr>
          <a:xfrm>
            <a:off x="4648200" y="3505200"/>
            <a:ext cx="3505200" cy="2184925"/>
            <a:chOff x="381000" y="2286000"/>
            <a:chExt cx="3505200" cy="2184925"/>
          </a:xfrm>
        </p:grpSpPr>
        <p:sp>
          <p:nvSpPr>
            <p:cNvPr id="49" name="Freeform 76"/>
            <p:cNvSpPr>
              <a:spLocks/>
            </p:cNvSpPr>
            <p:nvPr/>
          </p:nvSpPr>
          <p:spPr bwMode="auto">
            <a:xfrm>
              <a:off x="976313" y="3241875"/>
              <a:ext cx="1800225" cy="735013"/>
            </a:xfrm>
            <a:custGeom>
              <a:avLst/>
              <a:gdLst>
                <a:gd name="T0" fmla="*/ 0 w 1235"/>
                <a:gd name="T1" fmla="*/ 463 h 463"/>
                <a:gd name="T2" fmla="*/ 56 w 1235"/>
                <a:gd name="T3" fmla="*/ 350 h 463"/>
                <a:gd name="T4" fmla="*/ 119 w 1235"/>
                <a:gd name="T5" fmla="*/ 302 h 463"/>
                <a:gd name="T6" fmla="*/ 183 w 1235"/>
                <a:gd name="T7" fmla="*/ 274 h 463"/>
                <a:gd name="T8" fmla="*/ 319 w 1235"/>
                <a:gd name="T9" fmla="*/ 236 h 463"/>
                <a:gd name="T10" fmla="*/ 462 w 1235"/>
                <a:gd name="T11" fmla="*/ 217 h 463"/>
                <a:gd name="T12" fmla="*/ 597 w 1235"/>
                <a:gd name="T13" fmla="*/ 217 h 463"/>
                <a:gd name="T14" fmla="*/ 724 w 1235"/>
                <a:gd name="T15" fmla="*/ 208 h 463"/>
                <a:gd name="T16" fmla="*/ 844 w 1235"/>
                <a:gd name="T17" fmla="*/ 189 h 463"/>
                <a:gd name="T18" fmla="*/ 948 w 1235"/>
                <a:gd name="T19" fmla="*/ 151 h 463"/>
                <a:gd name="T20" fmla="*/ 1004 w 1235"/>
                <a:gd name="T21" fmla="*/ 104 h 463"/>
                <a:gd name="T22" fmla="*/ 1034 w 1235"/>
                <a:gd name="T23" fmla="*/ 47 h 463"/>
                <a:gd name="T24" fmla="*/ 1041 w 1235"/>
                <a:gd name="T25" fmla="*/ 0 h 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35"/>
                <a:gd name="T40" fmla="*/ 0 h 463"/>
                <a:gd name="T41" fmla="*/ 1235 w 1235"/>
                <a:gd name="T42" fmla="*/ 463 h 4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35" h="463">
                  <a:moveTo>
                    <a:pt x="0" y="463"/>
                  </a:moveTo>
                  <a:lnTo>
                    <a:pt x="66" y="350"/>
                  </a:lnTo>
                  <a:lnTo>
                    <a:pt x="142" y="302"/>
                  </a:lnTo>
                  <a:lnTo>
                    <a:pt x="217" y="274"/>
                  </a:lnTo>
                  <a:lnTo>
                    <a:pt x="378" y="236"/>
                  </a:lnTo>
                  <a:lnTo>
                    <a:pt x="548" y="217"/>
                  </a:lnTo>
                  <a:lnTo>
                    <a:pt x="708" y="217"/>
                  </a:lnTo>
                  <a:lnTo>
                    <a:pt x="859" y="208"/>
                  </a:lnTo>
                  <a:lnTo>
                    <a:pt x="1001" y="189"/>
                  </a:lnTo>
                  <a:lnTo>
                    <a:pt x="1124" y="151"/>
                  </a:lnTo>
                  <a:lnTo>
                    <a:pt x="1190" y="104"/>
                  </a:lnTo>
                  <a:lnTo>
                    <a:pt x="1226" y="47"/>
                  </a:lnTo>
                  <a:lnTo>
                    <a:pt x="1235" y="0"/>
                  </a:lnTo>
                </a:path>
              </a:pathLst>
            </a:custGeom>
            <a:noFill/>
            <a:ln w="38100" cap="flat" cmpd="sng">
              <a:solidFill>
                <a:schemeClr val="bg2"/>
              </a:solidFill>
              <a:prstDash val="sysDash"/>
              <a:round/>
              <a:headEnd type="none" w="med" len="med"/>
              <a:tailEnd type="none" w="med" len="med"/>
            </a:ln>
          </p:spPr>
          <p:txBody>
            <a:bodyPr wrap="none" anchor="ctr"/>
            <a:lstStyle/>
            <a:p>
              <a:endParaRPr lang="en-US"/>
            </a:p>
          </p:txBody>
        </p:sp>
        <p:sp>
          <p:nvSpPr>
            <p:cNvPr id="50" name="Line 8"/>
            <p:cNvSpPr>
              <a:spLocks noChangeShapeType="1"/>
            </p:cNvSpPr>
            <p:nvPr/>
          </p:nvSpPr>
          <p:spPr bwMode="auto">
            <a:xfrm flipV="1">
              <a:off x="1905000" y="2531000"/>
              <a:ext cx="0" cy="1939925"/>
            </a:xfrm>
            <a:prstGeom prst="line">
              <a:avLst/>
            </a:prstGeom>
            <a:noFill/>
            <a:ln w="28575">
              <a:solidFill>
                <a:srgbClr val="000000"/>
              </a:solidFill>
              <a:round/>
              <a:headEnd/>
              <a:tailEnd type="triangle" w="med" len="med"/>
            </a:ln>
          </p:spPr>
          <p:txBody>
            <a:bodyPr/>
            <a:lstStyle/>
            <a:p>
              <a:endParaRPr lang="en-US"/>
            </a:p>
          </p:txBody>
        </p:sp>
        <p:sp>
          <p:nvSpPr>
            <p:cNvPr id="51" name="Line 9"/>
            <p:cNvSpPr>
              <a:spLocks noChangeShapeType="1"/>
            </p:cNvSpPr>
            <p:nvPr/>
          </p:nvSpPr>
          <p:spPr bwMode="auto">
            <a:xfrm>
              <a:off x="381000" y="3581400"/>
              <a:ext cx="3186113" cy="1588"/>
            </a:xfrm>
            <a:prstGeom prst="line">
              <a:avLst/>
            </a:prstGeom>
            <a:noFill/>
            <a:ln w="28575">
              <a:solidFill>
                <a:srgbClr val="000000"/>
              </a:solidFill>
              <a:round/>
              <a:headEnd/>
              <a:tailEnd type="triangle" w="med" len="med"/>
            </a:ln>
          </p:spPr>
          <p:txBody>
            <a:bodyPr/>
            <a:lstStyle/>
            <a:p>
              <a:endParaRPr lang="en-US"/>
            </a:p>
          </p:txBody>
        </p:sp>
        <p:sp>
          <p:nvSpPr>
            <p:cNvPr id="52" name="Freeform 10"/>
            <p:cNvSpPr>
              <a:spLocks/>
            </p:cNvSpPr>
            <p:nvPr/>
          </p:nvSpPr>
          <p:spPr bwMode="auto">
            <a:xfrm>
              <a:off x="762000" y="2930525"/>
              <a:ext cx="2408238" cy="1355725"/>
            </a:xfrm>
            <a:custGeom>
              <a:avLst/>
              <a:gdLst>
                <a:gd name="T0" fmla="*/ 0 w 7056"/>
                <a:gd name="T1" fmla="*/ 0 h 3456"/>
                <a:gd name="T2" fmla="*/ 50322830 w 7056"/>
                <a:gd name="T3" fmla="*/ 310231943 h 3456"/>
                <a:gd name="T4" fmla="*/ 117420043 w 7056"/>
                <a:gd name="T5" fmla="*/ 465347571 h 3456"/>
                <a:gd name="T6" fmla="*/ 218065703 w 7056"/>
                <a:gd name="T7" fmla="*/ 465347571 h 3456"/>
                <a:gd name="T8" fmla="*/ 436131747 w 7056"/>
                <a:gd name="T9" fmla="*/ 199434750 h 3456"/>
                <a:gd name="T10" fmla="*/ 536777364 w 7056"/>
                <a:gd name="T11" fmla="*/ 88637582 h 3456"/>
                <a:gd name="T12" fmla="*/ 637422981 w 7056"/>
                <a:gd name="T13" fmla="*/ 66478389 h 3456"/>
                <a:gd name="T14" fmla="*/ 738068428 w 7056"/>
                <a:gd name="T15" fmla="*/ 177275165 h 3456"/>
                <a:gd name="T16" fmla="*/ 821940344 w 7056"/>
                <a:gd name="T17" fmla="*/ 531825936 h 3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56"/>
                <a:gd name="T28" fmla="*/ 0 h 3456"/>
                <a:gd name="T29" fmla="*/ 7056 w 7056"/>
                <a:gd name="T30" fmla="*/ 3456 h 3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56" h="3456">
                  <a:moveTo>
                    <a:pt x="0" y="0"/>
                  </a:moveTo>
                  <a:cubicBezTo>
                    <a:pt x="132" y="756"/>
                    <a:pt x="264" y="1512"/>
                    <a:pt x="432" y="2016"/>
                  </a:cubicBezTo>
                  <a:cubicBezTo>
                    <a:pt x="600" y="2520"/>
                    <a:pt x="768" y="2856"/>
                    <a:pt x="1008" y="3024"/>
                  </a:cubicBezTo>
                  <a:cubicBezTo>
                    <a:pt x="1248" y="3192"/>
                    <a:pt x="1416" y="3312"/>
                    <a:pt x="1872" y="3024"/>
                  </a:cubicBezTo>
                  <a:cubicBezTo>
                    <a:pt x="2328" y="2736"/>
                    <a:pt x="3288" y="1704"/>
                    <a:pt x="3744" y="1296"/>
                  </a:cubicBezTo>
                  <a:cubicBezTo>
                    <a:pt x="4200" y="888"/>
                    <a:pt x="4320" y="720"/>
                    <a:pt x="4608" y="576"/>
                  </a:cubicBezTo>
                  <a:cubicBezTo>
                    <a:pt x="4896" y="432"/>
                    <a:pt x="5184" y="336"/>
                    <a:pt x="5472" y="432"/>
                  </a:cubicBezTo>
                  <a:cubicBezTo>
                    <a:pt x="5760" y="528"/>
                    <a:pt x="6072" y="648"/>
                    <a:pt x="6336" y="1152"/>
                  </a:cubicBezTo>
                  <a:cubicBezTo>
                    <a:pt x="6600" y="1656"/>
                    <a:pt x="6936" y="3048"/>
                    <a:pt x="7056" y="3456"/>
                  </a:cubicBezTo>
                </a:path>
              </a:pathLst>
            </a:custGeom>
            <a:noFill/>
            <a:ln w="28575" cmpd="sng">
              <a:solidFill>
                <a:schemeClr val="tx1"/>
              </a:solidFill>
              <a:round/>
              <a:headEnd/>
              <a:tailEnd/>
            </a:ln>
          </p:spPr>
          <p:txBody>
            <a:bodyPr/>
            <a:lstStyle/>
            <a:p>
              <a:endParaRPr lang="en-US"/>
            </a:p>
          </p:txBody>
        </p:sp>
        <p:sp>
          <p:nvSpPr>
            <p:cNvPr id="53" name="Line 16"/>
            <p:cNvSpPr>
              <a:spLocks noChangeShapeType="1"/>
            </p:cNvSpPr>
            <p:nvPr/>
          </p:nvSpPr>
          <p:spPr bwMode="auto">
            <a:xfrm rot="21448229" flipV="1">
              <a:off x="606425" y="3086100"/>
              <a:ext cx="2595563" cy="990600"/>
            </a:xfrm>
            <a:prstGeom prst="line">
              <a:avLst/>
            </a:prstGeom>
            <a:noFill/>
            <a:ln w="28575">
              <a:solidFill>
                <a:schemeClr val="tx1"/>
              </a:solidFill>
              <a:round/>
              <a:headEnd/>
              <a:tailEnd/>
            </a:ln>
          </p:spPr>
          <p:txBody>
            <a:bodyPr/>
            <a:lstStyle/>
            <a:p>
              <a:endParaRPr lang="en-US"/>
            </a:p>
          </p:txBody>
        </p:sp>
        <p:sp>
          <p:nvSpPr>
            <p:cNvPr id="54" name="Oval 74"/>
            <p:cNvSpPr>
              <a:spLocks noChangeArrowheads="1"/>
            </p:cNvSpPr>
            <p:nvPr/>
          </p:nvSpPr>
          <p:spPr bwMode="auto">
            <a:xfrm>
              <a:off x="2743200" y="3124200"/>
              <a:ext cx="152400" cy="152400"/>
            </a:xfrm>
            <a:prstGeom prst="ellipse">
              <a:avLst/>
            </a:prstGeom>
            <a:solidFill>
              <a:schemeClr val="tx1"/>
            </a:solidFill>
            <a:ln w="9525">
              <a:solidFill>
                <a:schemeClr val="tx1"/>
              </a:solidFill>
              <a:round/>
              <a:headEnd/>
              <a:tailEnd/>
            </a:ln>
          </p:spPr>
          <p:txBody>
            <a:bodyPr wrap="none" anchor="ctr"/>
            <a:lstStyle/>
            <a:p>
              <a:endParaRPr lang="en-US"/>
            </a:p>
          </p:txBody>
        </p:sp>
        <p:sp>
          <p:nvSpPr>
            <p:cNvPr id="55" name="Oval 75"/>
            <p:cNvSpPr>
              <a:spLocks noChangeArrowheads="1"/>
            </p:cNvSpPr>
            <p:nvPr/>
          </p:nvSpPr>
          <p:spPr bwMode="auto">
            <a:xfrm>
              <a:off x="914400" y="3886200"/>
              <a:ext cx="152400" cy="152400"/>
            </a:xfrm>
            <a:prstGeom prst="ellipse">
              <a:avLst/>
            </a:prstGeom>
            <a:solidFill>
              <a:schemeClr val="tx1"/>
            </a:solidFill>
            <a:ln w="9525">
              <a:solidFill>
                <a:schemeClr val="tx1"/>
              </a:solidFill>
              <a:round/>
              <a:headEnd/>
              <a:tailEnd/>
            </a:ln>
          </p:spPr>
          <p:txBody>
            <a:bodyPr wrap="none" anchor="ctr"/>
            <a:lstStyle/>
            <a:p>
              <a:endParaRPr lang="en-US"/>
            </a:p>
          </p:txBody>
        </p:sp>
        <p:sp>
          <p:nvSpPr>
            <p:cNvPr id="57" name="Text Box 25"/>
            <p:cNvSpPr txBox="1">
              <a:spLocks noChangeArrowheads="1"/>
            </p:cNvSpPr>
            <p:nvPr/>
          </p:nvSpPr>
          <p:spPr bwMode="auto">
            <a:xfrm>
              <a:off x="1897535" y="2286000"/>
              <a:ext cx="318717" cy="361741"/>
            </a:xfrm>
            <a:prstGeom prst="rect">
              <a:avLst/>
            </a:prstGeom>
            <a:noFill/>
            <a:ln w="9525">
              <a:noFill/>
              <a:miter lim="800000"/>
              <a:headEnd/>
              <a:tailEnd/>
            </a:ln>
          </p:spPr>
          <p:txBody>
            <a:bodyPr/>
            <a:lstStyle/>
            <a:p>
              <a:pPr algn="just" rtl="0" eaLnBrk="0" hangingPunct="0"/>
              <a:r>
                <a:rPr lang="en-US" altLang="he-IL" i="1" dirty="0">
                  <a:latin typeface="+mj-lt"/>
                </a:rPr>
                <a:t>v</a:t>
              </a:r>
              <a:endParaRPr lang="en-US" altLang="he-IL" i="1" dirty="0">
                <a:latin typeface="+mj-lt"/>
                <a:cs typeface="Miriam" pitchFamily="34" charset="-79"/>
              </a:endParaRPr>
            </a:p>
          </p:txBody>
        </p:sp>
        <p:sp>
          <p:nvSpPr>
            <p:cNvPr id="58" name="Text Box 26"/>
            <p:cNvSpPr txBox="1">
              <a:spLocks noChangeArrowheads="1"/>
            </p:cNvSpPr>
            <p:nvPr/>
          </p:nvSpPr>
          <p:spPr bwMode="auto">
            <a:xfrm>
              <a:off x="3504598" y="3455009"/>
              <a:ext cx="381602" cy="361741"/>
            </a:xfrm>
            <a:prstGeom prst="rect">
              <a:avLst/>
            </a:prstGeom>
            <a:noFill/>
            <a:ln w="9525">
              <a:noFill/>
              <a:miter lim="800000"/>
              <a:headEnd/>
              <a:tailEnd/>
            </a:ln>
          </p:spPr>
          <p:txBody>
            <a:bodyPr/>
            <a:lstStyle/>
            <a:p>
              <a:pPr algn="just"/>
              <a:r>
                <a:rPr lang="en-US" altLang="he-IL" i="1" dirty="0">
                  <a:latin typeface="+mj-lt"/>
                </a:rPr>
                <a:t>u</a:t>
              </a:r>
            </a:p>
          </p:txBody>
        </p:sp>
        <p:sp>
          <p:nvSpPr>
            <p:cNvPr id="59" name="Text Box 31"/>
            <p:cNvSpPr txBox="1">
              <a:spLocks noChangeArrowheads="1"/>
            </p:cNvSpPr>
            <p:nvPr/>
          </p:nvSpPr>
          <p:spPr bwMode="auto">
            <a:xfrm>
              <a:off x="544392" y="4095690"/>
              <a:ext cx="891833" cy="369332"/>
            </a:xfrm>
            <a:prstGeom prst="rect">
              <a:avLst/>
            </a:prstGeom>
            <a:noFill/>
            <a:ln w="9525">
              <a:noFill/>
              <a:miter lim="800000"/>
              <a:headEnd/>
              <a:tailEnd/>
            </a:ln>
          </p:spPr>
          <p:txBody>
            <a:bodyPr>
              <a:spAutoFit/>
            </a:bodyPr>
            <a:lstStyle/>
            <a:p>
              <a:pPr algn="l" rtl="0" eaLnBrk="0" hangingPunct="0">
                <a:spcBef>
                  <a:spcPct val="50000"/>
                </a:spcBef>
              </a:pPr>
              <a:r>
                <a:rPr lang="en-US" altLang="en-US" sz="1800" dirty="0">
                  <a:latin typeface="+mj-lt"/>
                </a:rPr>
                <a:t>(</a:t>
              </a:r>
              <a:r>
                <a:rPr lang="en-US" altLang="en-US" sz="1800" i="1" dirty="0">
                  <a:latin typeface="+mj-lt"/>
                </a:rPr>
                <a:t>u</a:t>
              </a:r>
              <a:r>
                <a:rPr lang="en-US" altLang="en-US" sz="1800" i="1" baseline="-25000" dirty="0">
                  <a:latin typeface="+mj-lt"/>
                </a:rPr>
                <a:t>-</a:t>
              </a:r>
              <a:r>
                <a:rPr lang="en-US" altLang="en-US" sz="1800" i="1" dirty="0">
                  <a:latin typeface="+mj-lt"/>
                </a:rPr>
                <a:t>,v</a:t>
              </a:r>
              <a:r>
                <a:rPr lang="en-US" altLang="en-US" sz="1800" i="1" baseline="-25000" dirty="0">
                  <a:latin typeface="+mj-lt"/>
                </a:rPr>
                <a:t>-</a:t>
              </a:r>
              <a:r>
                <a:rPr lang="en-US" altLang="en-US" sz="1800" dirty="0">
                  <a:latin typeface="+mj-lt"/>
                </a:rPr>
                <a:t>)</a:t>
              </a:r>
              <a:endParaRPr lang="en-US" altLang="he-IL" sz="1800" dirty="0">
                <a:latin typeface="+mj-lt"/>
              </a:endParaRPr>
            </a:p>
          </p:txBody>
        </p:sp>
        <p:sp>
          <p:nvSpPr>
            <p:cNvPr id="60" name="Text Box 32"/>
            <p:cNvSpPr txBox="1">
              <a:spLocks noChangeArrowheads="1"/>
            </p:cNvSpPr>
            <p:nvPr/>
          </p:nvSpPr>
          <p:spPr bwMode="auto">
            <a:xfrm>
              <a:off x="2362200" y="2667000"/>
              <a:ext cx="891833" cy="369332"/>
            </a:xfrm>
            <a:prstGeom prst="rect">
              <a:avLst/>
            </a:prstGeom>
            <a:noFill/>
            <a:ln w="9525">
              <a:noFill/>
              <a:miter lim="800000"/>
              <a:headEnd/>
              <a:tailEnd/>
            </a:ln>
          </p:spPr>
          <p:txBody>
            <a:bodyPr>
              <a:spAutoFit/>
            </a:bodyPr>
            <a:lstStyle/>
            <a:p>
              <a:pPr algn="l" rtl="0" eaLnBrk="0" hangingPunct="0">
                <a:spcBef>
                  <a:spcPct val="50000"/>
                </a:spcBef>
              </a:pPr>
              <a:r>
                <a:rPr lang="en-US" altLang="en-US" sz="1800" dirty="0">
                  <a:latin typeface="+mj-lt"/>
                </a:rPr>
                <a:t>(</a:t>
              </a:r>
              <a:r>
                <a:rPr lang="en-US" altLang="en-US" sz="1800" i="1" dirty="0" err="1">
                  <a:latin typeface="+mj-lt"/>
                </a:rPr>
                <a:t>u</a:t>
              </a:r>
              <a:r>
                <a:rPr lang="en-US" altLang="en-US" sz="1800" i="1" baseline="-25000" dirty="0" err="1">
                  <a:latin typeface="+mj-lt"/>
                </a:rPr>
                <a:t>+</a:t>
              </a:r>
              <a:r>
                <a:rPr lang="en-US" altLang="en-US" sz="1800" i="1" dirty="0" err="1">
                  <a:latin typeface="+mj-lt"/>
                </a:rPr>
                <a:t>,v</a:t>
              </a:r>
              <a:r>
                <a:rPr lang="en-US" altLang="en-US" sz="1800" i="1" baseline="-25000" dirty="0">
                  <a:latin typeface="+mj-lt"/>
                </a:rPr>
                <a:t>+</a:t>
              </a:r>
              <a:r>
                <a:rPr lang="en-US" altLang="en-US" sz="1800" dirty="0">
                  <a:latin typeface="+mj-lt"/>
                </a:rPr>
                <a:t>)</a:t>
              </a:r>
              <a:endParaRPr lang="en-US" altLang="he-IL" sz="1800" dirty="0">
                <a:latin typeface="+mj-lt"/>
              </a:endParaRPr>
            </a:p>
          </p:txBody>
        </p:sp>
        <p:sp>
          <p:nvSpPr>
            <p:cNvPr id="67" name="Oval 30"/>
            <p:cNvSpPr>
              <a:spLocks noChangeArrowheads="1"/>
            </p:cNvSpPr>
            <p:nvPr/>
          </p:nvSpPr>
          <p:spPr bwMode="auto">
            <a:xfrm>
              <a:off x="884500" y="3874625"/>
              <a:ext cx="205808" cy="203479"/>
            </a:xfrm>
            <a:prstGeom prst="ellipse">
              <a:avLst/>
            </a:prstGeom>
            <a:solidFill>
              <a:srgbClr val="FF6600"/>
            </a:solidFill>
            <a:ln w="28575">
              <a:solidFill>
                <a:srgbClr val="FF6600"/>
              </a:solidFill>
              <a:round/>
              <a:headEnd/>
              <a:tailEnd/>
            </a:ln>
          </p:spPr>
          <p:txBody>
            <a:bodyPr wrap="none" anchor="ctr"/>
            <a:lstStyle/>
            <a:p>
              <a:endParaRPr lang="en-US"/>
            </a:p>
          </p:txBody>
        </p:sp>
        <p:sp>
          <p:nvSpPr>
            <p:cNvPr id="68" name="Oval 29"/>
            <p:cNvSpPr>
              <a:spLocks noChangeArrowheads="1"/>
            </p:cNvSpPr>
            <p:nvPr/>
          </p:nvSpPr>
          <p:spPr bwMode="auto">
            <a:xfrm>
              <a:off x="2717240" y="3107009"/>
              <a:ext cx="205808" cy="203479"/>
            </a:xfrm>
            <a:prstGeom prst="ellipse">
              <a:avLst/>
            </a:prstGeom>
            <a:solidFill>
              <a:srgbClr val="0000FF"/>
            </a:solidFill>
            <a:ln w="28575">
              <a:solidFill>
                <a:srgbClr val="0000FF"/>
              </a:solidFill>
              <a:round/>
              <a:headEnd/>
              <a:tailEnd/>
            </a:ln>
          </p:spPr>
          <p:txBody>
            <a:bodyPr wrap="none" anchor="ctr"/>
            <a:lstStyle/>
            <a:p>
              <a:endParaRPr lang="en-US"/>
            </a:p>
          </p:txBody>
        </p:sp>
      </p:grpSp>
      <p:grpSp>
        <p:nvGrpSpPr>
          <p:cNvPr id="6" name="Group 5"/>
          <p:cNvGrpSpPr/>
          <p:nvPr/>
        </p:nvGrpSpPr>
        <p:grpSpPr>
          <a:xfrm>
            <a:off x="304800" y="2209800"/>
            <a:ext cx="8305800" cy="1477328"/>
            <a:chOff x="304800" y="2362200"/>
            <a:chExt cx="8305800" cy="1477328"/>
          </a:xfrm>
        </p:grpSpPr>
        <p:sp>
          <p:nvSpPr>
            <p:cNvPr id="4" name="Rectangle 3"/>
            <p:cNvSpPr/>
            <p:nvPr/>
          </p:nvSpPr>
          <p:spPr>
            <a:xfrm>
              <a:off x="304800" y="2362200"/>
              <a:ext cx="8305800" cy="1477328"/>
            </a:xfrm>
            <a:prstGeom prst="rect">
              <a:avLst/>
            </a:prstGeom>
          </p:spPr>
          <p:txBody>
            <a:bodyPr wrap="square">
              <a:spAutoFit/>
            </a:bodyPr>
            <a:lstStyle/>
            <a:p>
              <a:r>
                <a:rPr lang="en-US" dirty="0">
                  <a:solidFill>
                    <a:srgbClr val="000000"/>
                  </a:solidFill>
                </a:rPr>
                <a:t>Indeed, under certain </a:t>
              </a:r>
              <a:r>
                <a:rPr lang="en-US" dirty="0" smtClean="0">
                  <a:solidFill>
                    <a:srgbClr val="000000"/>
                  </a:solidFill>
                </a:rPr>
                <a:t>conditions,  </a:t>
              </a:r>
              <a:r>
                <a:rPr lang="en-US" dirty="0">
                  <a:solidFill>
                    <a:srgbClr val="000000"/>
                  </a:solidFill>
                </a:rPr>
                <a:t>two stable fronts propagating in opposite directions can </a:t>
              </a:r>
              <a:r>
                <a:rPr lang="en-US" dirty="0" smtClean="0">
                  <a:solidFill>
                    <a:srgbClr val="000000"/>
                  </a:solidFill>
                </a:rPr>
                <a:t>exist. They appear in a pitchfork bifurcation - </a:t>
              </a:r>
              <a:r>
                <a:rPr lang="en-US" dirty="0">
                  <a:solidFill>
                    <a:srgbClr val="000000"/>
                  </a:solidFill>
                  <a:sym typeface="Symbol" pitchFamily="18" charset="2"/>
                </a:rPr>
                <a:t>the </a:t>
              </a:r>
              <a:r>
                <a:rPr lang="en-US" dirty="0">
                  <a:solidFill>
                    <a:srgbClr val="C00000"/>
                  </a:solidFill>
                  <a:sym typeface="Symbol" pitchFamily="18" charset="2"/>
                </a:rPr>
                <a:t>Non-equilibrium </a:t>
              </a:r>
              <a:r>
                <a:rPr lang="en-US" dirty="0" err="1">
                  <a:solidFill>
                    <a:srgbClr val="C00000"/>
                  </a:solidFill>
                  <a:sym typeface="Symbol" pitchFamily="18" charset="2"/>
                </a:rPr>
                <a:t>Ising</a:t>
              </a:r>
              <a:r>
                <a:rPr lang="en-US" dirty="0">
                  <a:solidFill>
                    <a:srgbClr val="C00000"/>
                  </a:solidFill>
                  <a:sym typeface="Symbol" pitchFamily="18" charset="2"/>
                </a:rPr>
                <a:t>-Bloch (NIB) </a:t>
              </a:r>
              <a:r>
                <a:rPr lang="en-US" dirty="0" smtClean="0">
                  <a:solidFill>
                    <a:srgbClr val="C00000"/>
                  </a:solidFill>
                  <a:sym typeface="Symbol" pitchFamily="18" charset="2"/>
                </a:rPr>
                <a:t>bifurcation</a:t>
              </a:r>
            </a:p>
            <a:p>
              <a:endParaRPr lang="en-US" dirty="0"/>
            </a:p>
          </p:txBody>
        </p:sp>
        <p:sp>
          <p:nvSpPr>
            <p:cNvPr id="5" name="Rectangle 4"/>
            <p:cNvSpPr/>
            <p:nvPr/>
          </p:nvSpPr>
          <p:spPr>
            <a:xfrm>
              <a:off x="304800" y="3321248"/>
              <a:ext cx="6477000" cy="307777"/>
            </a:xfrm>
            <a:prstGeom prst="rect">
              <a:avLst/>
            </a:prstGeom>
          </p:spPr>
          <p:txBody>
            <a:bodyPr wrap="square">
              <a:spAutoFit/>
            </a:bodyPr>
            <a:lstStyle/>
            <a:p>
              <a:r>
                <a:rPr lang="en-US" sz="1400" dirty="0" smtClean="0"/>
                <a:t>(Hagberg </a:t>
              </a:r>
              <a:r>
                <a:rPr lang="en-US" sz="1400" dirty="0"/>
                <a:t>&amp; </a:t>
              </a:r>
              <a:r>
                <a:rPr lang="en-US" sz="1400" dirty="0" smtClean="0"/>
                <a:t>Meron, Nonlinearity, 1994; Phys. Rev. Lett. 1994; Chaos 1994)</a:t>
              </a:r>
              <a:endParaRPr lang="en-US" sz="1400" dirty="0"/>
            </a:p>
          </p:txBody>
        </p:sp>
      </p:grpSp>
      <p:sp>
        <p:nvSpPr>
          <p:cNvPr id="7" name="Rectangle 6"/>
          <p:cNvSpPr/>
          <p:nvPr/>
        </p:nvSpPr>
        <p:spPr>
          <a:xfrm>
            <a:off x="263325" y="6019800"/>
            <a:ext cx="8491538" cy="707886"/>
          </a:xfrm>
          <a:prstGeom prst="rect">
            <a:avLst/>
          </a:prstGeom>
        </p:spPr>
        <p:txBody>
          <a:bodyPr wrap="square">
            <a:spAutoFit/>
          </a:bodyPr>
          <a:lstStyle/>
          <a:p>
            <a:pPr>
              <a:spcBef>
                <a:spcPts val="300"/>
              </a:spcBef>
            </a:pPr>
            <a:r>
              <a:rPr lang="en-US" dirty="0" smtClean="0"/>
              <a:t>This behavior </a:t>
            </a:r>
            <a:r>
              <a:rPr lang="en-US" dirty="0"/>
              <a:t>occurs for </a:t>
            </a:r>
            <a:r>
              <a:rPr lang="en-US" dirty="0" smtClean="0">
                <a:solidFill>
                  <a:srgbClr val="C00000"/>
                </a:solidFill>
              </a:rPr>
              <a:t>slow inhibitor</a:t>
            </a:r>
            <a:r>
              <a:rPr lang="en-US" dirty="0" smtClean="0"/>
              <a:t>, both in terms of local dynamics and spatial diffusion.</a:t>
            </a:r>
            <a:endParaRPr lang="en-US" dirty="0"/>
          </a:p>
        </p:txBody>
      </p:sp>
      <p:grpSp>
        <p:nvGrpSpPr>
          <p:cNvPr id="14" name="Group 13"/>
          <p:cNvGrpSpPr/>
          <p:nvPr/>
        </p:nvGrpSpPr>
        <p:grpSpPr>
          <a:xfrm>
            <a:off x="604837" y="3429000"/>
            <a:ext cx="3738563" cy="2523624"/>
            <a:chOff x="604837" y="3429000"/>
            <a:chExt cx="3738563" cy="2523624"/>
          </a:xfrm>
        </p:grpSpPr>
        <p:grpSp>
          <p:nvGrpSpPr>
            <p:cNvPr id="42" name="Group 78"/>
            <p:cNvGrpSpPr>
              <a:grpSpLocks/>
            </p:cNvGrpSpPr>
            <p:nvPr/>
          </p:nvGrpSpPr>
          <p:grpSpPr bwMode="auto">
            <a:xfrm>
              <a:off x="604837" y="3429000"/>
              <a:ext cx="3738563" cy="2523624"/>
              <a:chOff x="2925" y="850"/>
              <a:chExt cx="2355" cy="1728"/>
            </a:xfrm>
          </p:grpSpPr>
          <p:pic>
            <p:nvPicPr>
              <p:cNvPr id="43" name="Picture 21" descr="fb_fhn_rot"/>
              <p:cNvPicPr>
                <a:picLocks noChangeAspect="1" noChangeArrowheads="1"/>
              </p:cNvPicPr>
              <p:nvPr/>
            </p:nvPicPr>
            <p:blipFill>
              <a:blip r:embed="rId5" cstate="print"/>
              <a:srcRect/>
              <a:stretch>
                <a:fillRect/>
              </a:stretch>
            </p:blipFill>
            <p:spPr bwMode="auto">
              <a:xfrm>
                <a:off x="2925" y="850"/>
                <a:ext cx="2160" cy="1728"/>
              </a:xfrm>
              <a:prstGeom prst="rect">
                <a:avLst/>
              </a:prstGeom>
              <a:noFill/>
              <a:ln w="9525">
                <a:noFill/>
                <a:miter lim="800000"/>
                <a:headEnd/>
                <a:tailEnd/>
              </a:ln>
            </p:spPr>
          </p:pic>
          <mc:AlternateContent xmlns:mc="http://schemas.openxmlformats.org/markup-compatibility/2006" xmlns:a14="http://schemas.microsoft.com/office/drawing/2010/main">
            <mc:Choice Requires="a14">
              <p:graphicFrame>
                <p:nvGraphicFramePr>
                  <p:cNvPr id="44" name="Object 24"/>
                  <p:cNvGraphicFramePr>
                    <a:graphicFrameLocks noChangeAspect="1"/>
                  </p:cNvGraphicFramePr>
                  <p:nvPr/>
                </p:nvGraphicFramePr>
                <p:xfrm>
                  <a:off x="4800" y="1858"/>
                  <a:ext cx="480" cy="242"/>
                </p:xfrm>
                <a:graphic>
                  <a:graphicData uri="http://schemas.openxmlformats.org/presentationml/2006/ole">
                    <mc:AlternateContent>
                      <mc:Choice xmlns:v="urn:schemas-microsoft-com:vml" Requires="v">
                        <p:oleObj spid="_x0000_s512152" name="Equation" r:id="rId6" imgW="558720" imgH="241200" progId="Equation.3">
                          <p:embed/>
                        </p:oleObj>
                      </mc:Choice>
                      <mc:Fallback>
                        <p:oleObj name="Equation" r:id="rId6" imgW="558720" imgH="241200" progId="Equation.3">
                          <p:embed/>
                          <p:pic>
                            <p:nvPicPr>
                              <p:cNvPr id="0" name=""/>
                              <p:cNvPicPr>
                                <a:picLocks noChangeAspect="1" noChangeArrowheads="1"/>
                              </p:cNvPicPr>
                              <p:nvPr/>
                            </p:nvPicPr>
                            <p:blipFill>
                              <a:blip r:embed="rId7">
                                <a:extLst>
                                  <a:ext uri="{28A0092B-C50C-407E-A947-70E740481C1C}">
                                    <a14:useLocalDpi val="0"/>
                                  </a:ext>
                                </a:extLst>
                              </a:blip>
                              <a:srcRect/>
                              <a:stretch>
                                <a:fillRect/>
                              </a:stretch>
                            </p:blipFill>
                            <p:spPr bwMode="auto">
                              <a:xfrm>
                                <a:off x="4800" y="1858"/>
                                <a:ext cx="480" cy="242"/>
                              </a:xfrm>
                              <a:prstGeom prst="rect">
                                <a:avLst/>
                              </a:prstGeom>
                              <a:noFill/>
                              <a:extLst>
                                <a:ext uri="{909E8E84-426E-40DD-AFC4-6F175D3DCCD1}">
                                  <a14:hiddenFill>
                                    <a:solidFill>
                                      <a:schemeClr val="hlink"/>
                                    </a:solidFill>
                                  </a14:hiddenFill>
                                </a:ext>
                              </a:extLst>
                            </p:spPr>
                          </p:pic>
                        </p:oleObj>
                      </mc:Fallback>
                    </mc:AlternateContent>
                  </a:graphicData>
                </a:graphic>
              </p:graphicFrame>
            </mc:Choice>
            <mc:Fallback xmlns="">
              <p:graphicFrame>
                <p:nvGraphicFramePr>
                  <p:cNvPr id="44" name="Object 24"/>
                  <p:cNvGraphicFramePr>
                    <a:graphicFrameLocks noChangeAspect="1"/>
                  </p:cNvGraphicFramePr>
                  <p:nvPr/>
                </p:nvGraphicFramePr>
                <p:xfrm>
                  <a:off x="4800" y="1858"/>
                  <a:ext cx="480" cy="242"/>
                </p:xfrm>
                <a:graphic>
                  <a:graphicData uri="http://schemas.openxmlformats.org/presentationml/2006/ole">
                    <mc:AlternateContent>
                      <mc:Choice xmlns:v="urn:schemas-microsoft-com:vml" Requires="v">
                        <p:oleObj spid="_x0000_s512026" name="Equation" r:id="rId8" imgW="558720" imgH="241200" progId="Equation.3">
                          <p:embed/>
                        </p:oleObj>
                      </mc:Choice>
                      <mc:Fallback>
                        <p:oleObj name="Equation" r:id="rId8" imgW="558720" imgH="241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 y="1858"/>
                                <a:ext cx="480" cy="242"/>
                              </a:xfrm>
                              <a:prstGeom prst="rect">
                                <a:avLst/>
                              </a:prstGeom>
                              <a:noFill/>
                              <a:extLst>
                                <a:ext uri="{909E8E84-426E-40DD-AFC4-6F175D3DCCD1}">
                                  <a14:hiddenFill xmlns:a14="http://schemas.microsoft.com/office/drawing/2010/main">
                                    <a:solidFill>
                                      <a:schemeClr val="hlink"/>
                                    </a:solidFill>
                                  </a14:hiddenFill>
                                </a:ext>
                              </a:extLst>
                            </p:spPr>
                          </p:pic>
                        </p:oleObj>
                      </mc:Fallback>
                    </mc:AlternateContent>
                  </a:graphicData>
                </a:graphic>
              </p:graphicFrame>
            </mc:Fallback>
          </mc:AlternateContent>
        </p:grpSp>
        <p:grpSp>
          <p:nvGrpSpPr>
            <p:cNvPr id="13" name="Group 12"/>
            <p:cNvGrpSpPr/>
            <p:nvPr/>
          </p:nvGrpSpPr>
          <p:grpSpPr>
            <a:xfrm>
              <a:off x="1905000" y="3686070"/>
              <a:ext cx="2362200" cy="463655"/>
              <a:chOff x="1905000" y="3686070"/>
              <a:chExt cx="2362200" cy="463655"/>
            </a:xfrm>
          </p:grpSpPr>
          <mc:AlternateContent xmlns:mc="http://schemas.openxmlformats.org/markup-compatibility/2006" xmlns:a14="http://schemas.microsoft.com/office/drawing/2010/main">
            <mc:Choice Requires="a14">
              <p:sp>
                <p:nvSpPr>
                  <p:cNvPr id="3" name="TextBox 2"/>
                  <p:cNvSpPr txBox="1"/>
                  <p:nvPr/>
                </p:nvSpPr>
                <p:spPr>
                  <a:xfrm>
                    <a:off x="1905000" y="3686070"/>
                    <a:ext cx="2362200" cy="302840"/>
                  </a:xfrm>
                  <a:prstGeom prst="rect">
                    <a:avLst/>
                  </a:prstGeom>
                  <a:noFill/>
                </p:spPr>
                <p:txBody>
                  <a:bodyPr wrap="square" rtlCol="0">
                    <a:spAutoFit/>
                  </a:bodyPr>
                  <a:lstStyle/>
                  <a:p>
                    <a:r>
                      <a:rPr lang="en-US" sz="1200" dirty="0" smtClean="0">
                        <a:solidFill>
                          <a:srgbClr val="0000FF"/>
                        </a:solidFill>
                      </a:rPr>
                      <a:t>Up-state (+) </a:t>
                    </a:r>
                    <a14:m>
                      <m:oMath xmlns:m="http://schemas.openxmlformats.org/officeDocument/2006/math">
                        <m:r>
                          <a:rPr lang="en-US" sz="1400" b="1" i="1" dirty="0" smtClean="0">
                            <a:latin typeface="Cambria Math"/>
                          </a:rPr>
                          <m:t>→</m:t>
                        </m:r>
                      </m:oMath>
                    </a14:m>
                    <a:r>
                      <a:rPr lang="en-US" sz="1200" dirty="0" smtClean="0">
                        <a:solidFill>
                          <a:srgbClr val="FF6600"/>
                        </a:solidFill>
                      </a:rPr>
                      <a:t> Down-state (-)</a:t>
                    </a:r>
                    <a:endParaRPr lang="en-US" sz="1200" dirty="0">
                      <a:solidFill>
                        <a:srgbClr val="FF6600"/>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905000" y="3686070"/>
                    <a:ext cx="2362200" cy="302840"/>
                  </a:xfrm>
                  <a:prstGeom prst="rect">
                    <a:avLst/>
                  </a:prstGeom>
                  <a:blipFill rotWithShape="1">
                    <a:blip r:embed="rId10"/>
                    <a:stretch>
                      <a:fillRect l="-258" b="-16327"/>
                    </a:stretch>
                  </a:blipFill>
                </p:spPr>
                <p:txBody>
                  <a:bodyPr/>
                  <a:lstStyle/>
                  <a:p>
                    <a:r>
                      <a:rPr lang="en-US">
                        <a:noFill/>
                      </a:rPr>
                      <a:t> </a:t>
                    </a:r>
                  </a:p>
                </p:txBody>
              </p:sp>
            </mc:Fallback>
          </mc:AlternateContent>
          <p:cxnSp>
            <p:nvCxnSpPr>
              <p:cNvPr id="9" name="Straight Arrow Connector 8"/>
              <p:cNvCxnSpPr/>
              <p:nvPr/>
            </p:nvCxnSpPr>
            <p:spPr bwMode="auto">
              <a:xfrm>
                <a:off x="2362200" y="3963069"/>
                <a:ext cx="0" cy="186656"/>
              </a:xfrm>
              <a:prstGeom prst="straightConnector1">
                <a:avLst/>
              </a:prstGeom>
              <a:noFill/>
              <a:ln w="9525" cap="flat" cmpd="sng" algn="ctr">
                <a:solidFill>
                  <a:schemeClr val="tx1"/>
                </a:solidFill>
                <a:prstDash val="solid"/>
                <a:round/>
                <a:headEnd type="none" w="med" len="med"/>
                <a:tailEnd type="arrow"/>
              </a:ln>
              <a:effectLst/>
            </p:spPr>
          </p:cxnSp>
        </p:grpSp>
        <p:grpSp>
          <p:nvGrpSpPr>
            <p:cNvPr id="12" name="Group 11"/>
            <p:cNvGrpSpPr/>
            <p:nvPr/>
          </p:nvGrpSpPr>
          <p:grpSpPr>
            <a:xfrm>
              <a:off x="1905000" y="5409844"/>
              <a:ext cx="2362200" cy="445297"/>
              <a:chOff x="1905000" y="5409844"/>
              <a:chExt cx="2362200" cy="445297"/>
            </a:xfrm>
          </p:grpSpPr>
          <mc:AlternateContent xmlns:mc="http://schemas.openxmlformats.org/markup-compatibility/2006" xmlns:a14="http://schemas.microsoft.com/office/drawing/2010/main">
            <mc:Choice Requires="a14">
              <p:sp>
                <p:nvSpPr>
                  <p:cNvPr id="33" name="TextBox 32"/>
                  <p:cNvSpPr txBox="1"/>
                  <p:nvPr/>
                </p:nvSpPr>
                <p:spPr>
                  <a:xfrm>
                    <a:off x="1905000" y="5552301"/>
                    <a:ext cx="2362200" cy="302840"/>
                  </a:xfrm>
                  <a:prstGeom prst="rect">
                    <a:avLst/>
                  </a:prstGeom>
                  <a:noFill/>
                </p:spPr>
                <p:txBody>
                  <a:bodyPr wrap="square" rtlCol="0">
                    <a:spAutoFit/>
                  </a:bodyPr>
                  <a:lstStyle/>
                  <a:p>
                    <a:pPr lvl="0"/>
                    <a:r>
                      <a:rPr lang="en-US" sz="1200" dirty="0" smtClean="0">
                        <a:solidFill>
                          <a:srgbClr val="FF6600"/>
                        </a:solidFill>
                      </a:rPr>
                      <a:t>Down-state (-)</a:t>
                    </a:r>
                    <a14:m>
                      <m:oMath xmlns:m="http://schemas.openxmlformats.org/officeDocument/2006/math">
                        <m:r>
                          <a:rPr lang="en-US" sz="1400" b="0" i="0" dirty="0" smtClean="0">
                            <a:latin typeface="Cambria Math"/>
                          </a:rPr>
                          <m:t> </m:t>
                        </m:r>
                        <m:r>
                          <a:rPr lang="en-US" sz="1400" b="1" i="1" dirty="0" smtClean="0">
                            <a:latin typeface="Cambria Math"/>
                          </a:rPr>
                          <m:t>→</m:t>
                        </m:r>
                      </m:oMath>
                    </a14:m>
                    <a:r>
                      <a:rPr lang="en-US" sz="1200" dirty="0" smtClean="0">
                        <a:solidFill>
                          <a:srgbClr val="FF6600"/>
                        </a:solidFill>
                      </a:rPr>
                      <a:t> </a:t>
                    </a:r>
                    <a:r>
                      <a:rPr lang="en-US" sz="1200" dirty="0" smtClean="0">
                        <a:solidFill>
                          <a:srgbClr val="0000FF"/>
                        </a:solidFill>
                      </a:rPr>
                      <a:t>Up-state (+)</a:t>
                    </a:r>
                    <a:endParaRPr lang="en-US" sz="1200" dirty="0">
                      <a:solidFill>
                        <a:srgbClr val="FF6600"/>
                      </a:solidFill>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1905000" y="5552301"/>
                    <a:ext cx="2362200" cy="302840"/>
                  </a:xfrm>
                  <a:prstGeom prst="rect">
                    <a:avLst/>
                  </a:prstGeom>
                  <a:blipFill rotWithShape="1">
                    <a:blip r:embed="rId11"/>
                    <a:stretch>
                      <a:fillRect l="-258" b="-16327"/>
                    </a:stretch>
                  </a:blipFill>
                </p:spPr>
                <p:txBody>
                  <a:bodyPr/>
                  <a:lstStyle/>
                  <a:p>
                    <a:r>
                      <a:rPr lang="en-US">
                        <a:noFill/>
                      </a:rPr>
                      <a:t> </a:t>
                    </a:r>
                  </a:p>
                </p:txBody>
              </p:sp>
            </mc:Fallback>
          </mc:AlternateContent>
          <p:cxnSp>
            <p:nvCxnSpPr>
              <p:cNvPr id="11" name="Straight Arrow Connector 10"/>
              <p:cNvCxnSpPr/>
              <p:nvPr/>
            </p:nvCxnSpPr>
            <p:spPr bwMode="auto">
              <a:xfrm flipV="1">
                <a:off x="2381250" y="5409844"/>
                <a:ext cx="0" cy="152756"/>
              </a:xfrm>
              <a:prstGeom prst="straightConnector1">
                <a:avLst/>
              </a:prstGeom>
              <a:noFill/>
              <a:ln w="9525" cap="flat" cmpd="sng" algn="ctr">
                <a:solidFill>
                  <a:schemeClr val="tx1"/>
                </a:solidFill>
                <a:prstDash val="solid"/>
                <a:round/>
                <a:headEnd type="none" w="med" len="med"/>
                <a:tailEnd type="arrow"/>
              </a:ln>
              <a:effectLst/>
            </p:spPr>
          </p:cxnSp>
        </p:grpSp>
      </p:grpSp>
      <p:grpSp>
        <p:nvGrpSpPr>
          <p:cNvPr id="10" name="Group 9"/>
          <p:cNvGrpSpPr/>
          <p:nvPr/>
        </p:nvGrpSpPr>
        <p:grpSpPr>
          <a:xfrm>
            <a:off x="1981200" y="4114800"/>
            <a:ext cx="2743200" cy="980420"/>
            <a:chOff x="1981200" y="4114800"/>
            <a:chExt cx="2743200" cy="980420"/>
          </a:xfrm>
        </p:grpSpPr>
        <p:sp>
          <p:nvSpPr>
            <p:cNvPr id="8" name="TextBox 7"/>
            <p:cNvSpPr txBox="1"/>
            <p:nvPr/>
          </p:nvSpPr>
          <p:spPr>
            <a:xfrm>
              <a:off x="1981200" y="4572000"/>
              <a:ext cx="819150" cy="523220"/>
            </a:xfrm>
            <a:prstGeom prst="rect">
              <a:avLst/>
            </a:prstGeom>
            <a:solidFill>
              <a:schemeClr val="bg1"/>
            </a:solidFill>
          </p:spPr>
          <p:txBody>
            <a:bodyPr wrap="square" rtlCol="0">
              <a:spAutoFit/>
            </a:bodyPr>
            <a:lstStyle/>
            <a:p>
              <a:r>
                <a:rPr lang="en-US" sz="1400" dirty="0" smtClean="0">
                  <a:solidFill>
                    <a:srgbClr val="C00000"/>
                  </a:solidFill>
                </a:rPr>
                <a:t>Bloch fronts</a:t>
              </a:r>
              <a:endParaRPr lang="en-US" sz="1400" dirty="0">
                <a:solidFill>
                  <a:srgbClr val="C00000"/>
                </a:solidFill>
              </a:endParaRPr>
            </a:p>
          </p:txBody>
        </p:sp>
        <p:sp>
          <p:nvSpPr>
            <p:cNvPr id="40" name="TextBox 39"/>
            <p:cNvSpPr txBox="1"/>
            <p:nvPr/>
          </p:nvSpPr>
          <p:spPr>
            <a:xfrm>
              <a:off x="3905250" y="4114800"/>
              <a:ext cx="819150" cy="523220"/>
            </a:xfrm>
            <a:prstGeom prst="rect">
              <a:avLst/>
            </a:prstGeom>
            <a:solidFill>
              <a:schemeClr val="bg1"/>
            </a:solidFill>
          </p:spPr>
          <p:txBody>
            <a:bodyPr wrap="square" rtlCol="0">
              <a:spAutoFit/>
            </a:bodyPr>
            <a:lstStyle/>
            <a:p>
              <a:r>
                <a:rPr lang="en-US" sz="1400" dirty="0" err="1" smtClean="0">
                  <a:solidFill>
                    <a:srgbClr val="C00000"/>
                  </a:solidFill>
                </a:rPr>
                <a:t>Ising</a:t>
              </a:r>
              <a:r>
                <a:rPr lang="en-US" sz="1400" dirty="0">
                  <a:solidFill>
                    <a:srgbClr val="C00000"/>
                  </a:solidFill>
                </a:rPr>
                <a:t> </a:t>
              </a:r>
              <a:r>
                <a:rPr lang="en-US" sz="1400" dirty="0" smtClean="0">
                  <a:solidFill>
                    <a:srgbClr val="C00000"/>
                  </a:solidFill>
                </a:rPr>
                <a:t>front</a:t>
              </a:r>
              <a:endParaRPr lang="en-US" sz="1400" dirty="0">
                <a:solidFill>
                  <a:srgbClr val="C00000"/>
                </a:solidFill>
              </a:endParaRPr>
            </a:p>
          </p:txBody>
        </p:sp>
      </p:grpSp>
    </p:spTree>
    <p:extLst>
      <p:ext uri="{BB962C8B-B14F-4D97-AF65-F5344CB8AC3E}">
        <p14:creationId xmlns:p14="http://schemas.microsoft.com/office/powerpoint/2010/main" val="18480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dissolve">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dissolve">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2"/>
          <p:cNvSpPr txBox="1">
            <a:spLocks noChangeArrowheads="1"/>
          </p:cNvSpPr>
          <p:nvPr/>
        </p:nvSpPr>
        <p:spPr bwMode="auto">
          <a:xfrm>
            <a:off x="0" y="-1924"/>
            <a:ext cx="8763000" cy="430887"/>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latin typeface="Comic Sans MS" pitchFamily="66" charset="0"/>
              </a:rPr>
              <a:t>  </a:t>
            </a:r>
            <a:r>
              <a:rPr lang="en-US" altLang="en-US" sz="2200" b="1" dirty="0" smtClean="0">
                <a:solidFill>
                  <a:srgbClr val="AC0000"/>
                </a:solidFill>
              </a:rPr>
              <a:t>Pattern formation in </a:t>
            </a:r>
            <a:r>
              <a:rPr lang="en-US" altLang="en-US" sz="2200" b="1" dirty="0" err="1" smtClean="0">
                <a:solidFill>
                  <a:srgbClr val="AC0000"/>
                </a:solidFill>
              </a:rPr>
              <a:t>bistable</a:t>
            </a:r>
            <a:r>
              <a:rPr lang="en-US" altLang="en-US" sz="2200" b="1" dirty="0" smtClean="0">
                <a:solidFill>
                  <a:srgbClr val="AC0000"/>
                </a:solidFill>
              </a:rPr>
              <a:t> systems: front instabilities</a:t>
            </a:r>
          </a:p>
        </p:txBody>
      </p:sp>
      <p:grpSp>
        <p:nvGrpSpPr>
          <p:cNvPr id="2" name="Group 3"/>
          <p:cNvGrpSpPr>
            <a:grpSpLocks/>
          </p:cNvGrpSpPr>
          <p:nvPr/>
        </p:nvGrpSpPr>
        <p:grpSpPr bwMode="auto">
          <a:xfrm>
            <a:off x="8720138" y="0"/>
            <a:ext cx="457200" cy="6858000"/>
            <a:chOff x="5493" y="0"/>
            <a:chExt cx="288" cy="4320"/>
          </a:xfrm>
        </p:grpSpPr>
        <p:sp>
          <p:nvSpPr>
            <p:cNvPr id="21590" name="Rectangle 4"/>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gn="l" rtl="0" eaLnBrk="0" hangingPunct="0">
                <a:lnSpc>
                  <a:spcPct val="40000"/>
                </a:lnSpc>
                <a:spcBef>
                  <a:spcPct val="50000"/>
                </a:spcBef>
              </a:pPr>
              <a:endParaRPr lang="en-US" altLang="he-IL" sz="1200" b="1">
                <a:solidFill>
                  <a:schemeClr val="bg1"/>
                </a:solidFill>
                <a:latin typeface="Comic Sans MS" pitchFamily="66" charset="0"/>
              </a:endParaRPr>
            </a:p>
            <a:p>
              <a:pPr algn="ctr" rtl="0" eaLnBrk="0" hangingPunct="0">
                <a:lnSpc>
                  <a:spcPct val="40000"/>
                </a:lnSpc>
                <a:spcBef>
                  <a:spcPct val="50000"/>
                </a:spcBef>
              </a:pPr>
              <a:r>
                <a:rPr lang="en-US" altLang="he-IL" sz="1600" b="1">
                  <a:solidFill>
                    <a:schemeClr val="bg1"/>
                  </a:solidFill>
                  <a:latin typeface="Comic Sans MS" pitchFamily="66" charset="0"/>
                </a:rPr>
                <a:t>     </a:t>
              </a:r>
              <a:r>
                <a:rPr lang="en-US" altLang="he-IL" sz="1600">
                  <a:solidFill>
                    <a:schemeClr val="bg1"/>
                  </a:solidFill>
                  <a:latin typeface="Comic Sans MS" pitchFamily="66" charset="0"/>
                </a:rPr>
                <a:t>Ben Gurion University,  Ehud Meron -  www.bgu.ac.il/~ehud</a:t>
              </a:r>
              <a:endParaRPr lang="en-US" altLang="en-US" sz="1600">
                <a:solidFill>
                  <a:schemeClr val="bg1"/>
                </a:solidFill>
                <a:latin typeface="Comic Sans MS" pitchFamily="66" charset="0"/>
              </a:endParaRPr>
            </a:p>
          </p:txBody>
        </p:sp>
        <p:pic>
          <p:nvPicPr>
            <p:cNvPr id="21591" name="Picture 5"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sp>
        <p:nvSpPr>
          <p:cNvPr id="21518" name="Rectangle 66"/>
          <p:cNvSpPr>
            <a:spLocks noChangeArrowheads="1"/>
          </p:cNvSpPr>
          <p:nvPr/>
        </p:nvSpPr>
        <p:spPr bwMode="auto">
          <a:xfrm>
            <a:off x="152400" y="4146550"/>
            <a:ext cx="4267200" cy="2667000"/>
          </a:xfrm>
          <a:prstGeom prst="rect">
            <a:avLst/>
          </a:prstGeom>
          <a:noFill/>
          <a:ln w="28575">
            <a:noFill/>
            <a:miter lim="800000"/>
            <a:headEnd/>
            <a:tailEnd/>
          </a:ln>
        </p:spPr>
        <p:txBody>
          <a:bodyPr wrap="none" anchor="ctr"/>
          <a:lstStyle/>
          <a:p>
            <a:endParaRPr lang="en-US"/>
          </a:p>
        </p:txBody>
      </p:sp>
      <p:grpSp>
        <p:nvGrpSpPr>
          <p:cNvPr id="49" name="Group 48"/>
          <p:cNvGrpSpPr/>
          <p:nvPr/>
        </p:nvGrpSpPr>
        <p:grpSpPr>
          <a:xfrm>
            <a:off x="533400" y="1295400"/>
            <a:ext cx="5486400" cy="1740932"/>
            <a:chOff x="1981200" y="5257800"/>
            <a:chExt cx="5058006" cy="1588532"/>
          </a:xfrm>
        </p:grpSpPr>
        <p:grpSp>
          <p:nvGrpSpPr>
            <p:cNvPr id="52" name="Group 4"/>
            <p:cNvGrpSpPr>
              <a:grpSpLocks/>
            </p:cNvGrpSpPr>
            <p:nvPr/>
          </p:nvGrpSpPr>
          <p:grpSpPr bwMode="auto">
            <a:xfrm>
              <a:off x="1981200" y="5257800"/>
              <a:ext cx="5058006" cy="1189869"/>
              <a:chOff x="1872" y="3264"/>
              <a:chExt cx="3233" cy="787"/>
            </a:xfrm>
          </p:grpSpPr>
          <p:graphicFrame>
            <p:nvGraphicFramePr>
              <p:cNvPr id="55" name="Object 6"/>
              <p:cNvGraphicFramePr>
                <a:graphicFrameLocks noChangeAspect="1"/>
              </p:cNvGraphicFramePr>
              <p:nvPr/>
            </p:nvGraphicFramePr>
            <p:xfrm>
              <a:off x="3515" y="3264"/>
              <a:ext cx="785" cy="787"/>
            </p:xfrm>
            <a:graphic>
              <a:graphicData uri="http://schemas.openxmlformats.org/presentationml/2006/ole">
                <mc:AlternateContent xmlns:mc="http://schemas.openxmlformats.org/markup-compatibility/2006">
                  <mc:Choice xmlns:v="urn:schemas-microsoft-com:vml" Requires="v">
                    <p:oleObj spid="_x0000_s500973" name="Picture" r:id="rId4" imgW="0" imgH="0" progId="Word.Picture.8">
                      <p:embed/>
                    </p:oleObj>
                  </mc:Choice>
                  <mc:Fallback>
                    <p:oleObj name="Picture" r:id="rId4" imgW="0" imgH="0"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5" y="3264"/>
                            <a:ext cx="785" cy="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6" name="Picture 5" descr="spiral4"/>
              <p:cNvPicPr>
                <a:picLocks noChangeAspect="1" noChangeArrowheads="1"/>
              </p:cNvPicPr>
              <p:nvPr/>
            </p:nvPicPr>
            <p:blipFill>
              <a:blip r:embed="rId6" cstate="print"/>
              <a:srcRect/>
              <a:stretch>
                <a:fillRect/>
              </a:stretch>
            </p:blipFill>
            <p:spPr bwMode="auto">
              <a:xfrm>
                <a:off x="4337" y="3264"/>
                <a:ext cx="768" cy="787"/>
              </a:xfrm>
              <a:prstGeom prst="rect">
                <a:avLst/>
              </a:prstGeom>
              <a:noFill/>
              <a:ln w="9525">
                <a:noFill/>
                <a:miter lim="800000"/>
                <a:headEnd/>
                <a:tailEnd/>
              </a:ln>
            </p:spPr>
          </p:pic>
          <p:grpSp>
            <p:nvGrpSpPr>
              <p:cNvPr id="57" name="Group 7"/>
              <p:cNvGrpSpPr>
                <a:grpSpLocks/>
              </p:cNvGrpSpPr>
              <p:nvPr/>
            </p:nvGrpSpPr>
            <p:grpSpPr bwMode="auto">
              <a:xfrm>
                <a:off x="1872" y="3264"/>
                <a:ext cx="816" cy="787"/>
                <a:chOff x="1872" y="2736"/>
                <a:chExt cx="689" cy="691"/>
              </a:xfrm>
            </p:grpSpPr>
            <p:pic>
              <p:nvPicPr>
                <p:cNvPr id="63" name="Picture 8" descr="spiral1"/>
                <p:cNvPicPr>
                  <a:picLocks noChangeAspect="1" noChangeArrowheads="1"/>
                </p:cNvPicPr>
                <p:nvPr/>
              </p:nvPicPr>
              <p:blipFill>
                <a:blip r:embed="rId7" cstate="print"/>
                <a:srcRect/>
                <a:stretch>
                  <a:fillRect/>
                </a:stretch>
              </p:blipFill>
              <p:spPr bwMode="auto">
                <a:xfrm>
                  <a:off x="1872" y="2736"/>
                  <a:ext cx="689" cy="691"/>
                </a:xfrm>
                <a:prstGeom prst="rect">
                  <a:avLst/>
                </a:prstGeom>
                <a:noFill/>
                <a:ln w="9525">
                  <a:noFill/>
                  <a:miter lim="800000"/>
                  <a:headEnd/>
                  <a:tailEnd/>
                </a:ln>
              </p:spPr>
            </p:pic>
            <p:sp>
              <p:nvSpPr>
                <p:cNvPr id="64" name="Line 9"/>
                <p:cNvSpPr>
                  <a:spLocks noChangeShapeType="1"/>
                </p:cNvSpPr>
                <p:nvPr/>
              </p:nvSpPr>
              <p:spPr bwMode="auto">
                <a:xfrm>
                  <a:off x="2095" y="3280"/>
                  <a:ext cx="297" cy="0"/>
                </a:xfrm>
                <a:prstGeom prst="line">
                  <a:avLst/>
                </a:prstGeom>
                <a:noFill/>
                <a:ln w="57150">
                  <a:solidFill>
                    <a:schemeClr val="bg1"/>
                  </a:solidFill>
                  <a:round/>
                  <a:headEnd/>
                  <a:tailEnd type="triangle" w="med" len="med"/>
                </a:ln>
              </p:spPr>
              <p:txBody>
                <a:bodyPr wrap="none" anchor="ctr"/>
                <a:lstStyle/>
                <a:p>
                  <a:endParaRPr lang="en-US"/>
                </a:p>
              </p:txBody>
            </p:sp>
            <p:sp>
              <p:nvSpPr>
                <p:cNvPr id="65" name="Line 10"/>
                <p:cNvSpPr>
                  <a:spLocks noChangeShapeType="1"/>
                </p:cNvSpPr>
                <p:nvPr/>
              </p:nvSpPr>
              <p:spPr bwMode="auto">
                <a:xfrm flipH="1">
                  <a:off x="2021" y="2891"/>
                  <a:ext cx="297" cy="0"/>
                </a:xfrm>
                <a:prstGeom prst="line">
                  <a:avLst/>
                </a:prstGeom>
                <a:noFill/>
                <a:ln w="57150">
                  <a:solidFill>
                    <a:schemeClr val="bg1"/>
                  </a:solidFill>
                  <a:round/>
                  <a:headEnd/>
                  <a:tailEnd type="triangle" w="med" len="med"/>
                </a:ln>
              </p:spPr>
              <p:txBody>
                <a:bodyPr wrap="none" anchor="ctr"/>
                <a:lstStyle/>
                <a:p>
                  <a:endParaRPr lang="en-US"/>
                </a:p>
              </p:txBody>
            </p:sp>
            <p:sp>
              <p:nvSpPr>
                <p:cNvPr id="66" name="Line 11"/>
                <p:cNvSpPr>
                  <a:spLocks noChangeShapeType="1"/>
                </p:cNvSpPr>
                <p:nvPr/>
              </p:nvSpPr>
              <p:spPr bwMode="auto">
                <a:xfrm>
                  <a:off x="1946" y="3053"/>
                  <a:ext cx="149" cy="0"/>
                </a:xfrm>
                <a:prstGeom prst="line">
                  <a:avLst/>
                </a:prstGeom>
                <a:noFill/>
                <a:ln w="38100">
                  <a:solidFill>
                    <a:schemeClr val="bg1"/>
                  </a:solidFill>
                  <a:round/>
                  <a:headEnd/>
                  <a:tailEnd/>
                </a:ln>
              </p:spPr>
              <p:txBody>
                <a:bodyPr wrap="none" anchor="ctr"/>
                <a:lstStyle/>
                <a:p>
                  <a:endParaRPr lang="en-US"/>
                </a:p>
              </p:txBody>
            </p:sp>
            <p:sp>
              <p:nvSpPr>
                <p:cNvPr id="67" name="Line 12"/>
                <p:cNvSpPr>
                  <a:spLocks noChangeShapeType="1"/>
                </p:cNvSpPr>
                <p:nvPr/>
              </p:nvSpPr>
              <p:spPr bwMode="auto">
                <a:xfrm>
                  <a:off x="2021" y="2976"/>
                  <a:ext cx="0" cy="155"/>
                </a:xfrm>
                <a:prstGeom prst="line">
                  <a:avLst/>
                </a:prstGeom>
                <a:noFill/>
                <a:ln w="38100">
                  <a:solidFill>
                    <a:schemeClr val="bg1"/>
                  </a:solidFill>
                  <a:round/>
                  <a:headEnd/>
                  <a:tailEnd/>
                </a:ln>
              </p:spPr>
              <p:txBody>
                <a:bodyPr wrap="none" anchor="ctr"/>
                <a:lstStyle/>
                <a:p>
                  <a:endParaRPr lang="en-US"/>
                </a:p>
              </p:txBody>
            </p:sp>
            <p:sp>
              <p:nvSpPr>
                <p:cNvPr id="68" name="Line 13"/>
                <p:cNvSpPr>
                  <a:spLocks noChangeShapeType="1"/>
                </p:cNvSpPr>
                <p:nvPr/>
              </p:nvSpPr>
              <p:spPr bwMode="auto">
                <a:xfrm>
                  <a:off x="2281" y="3053"/>
                  <a:ext cx="148" cy="0"/>
                </a:xfrm>
                <a:prstGeom prst="line">
                  <a:avLst/>
                </a:prstGeom>
                <a:noFill/>
                <a:ln w="38100">
                  <a:solidFill>
                    <a:schemeClr val="bg1"/>
                  </a:solidFill>
                  <a:round/>
                  <a:headEnd/>
                  <a:tailEnd/>
                </a:ln>
              </p:spPr>
              <p:txBody>
                <a:bodyPr wrap="none" anchor="ctr"/>
                <a:lstStyle/>
                <a:p>
                  <a:endParaRPr lang="en-US"/>
                </a:p>
              </p:txBody>
            </p:sp>
          </p:grpSp>
          <p:grpSp>
            <p:nvGrpSpPr>
              <p:cNvPr id="58" name="Group 14"/>
              <p:cNvGrpSpPr>
                <a:grpSpLocks/>
              </p:cNvGrpSpPr>
              <p:nvPr/>
            </p:nvGrpSpPr>
            <p:grpSpPr bwMode="auto">
              <a:xfrm>
                <a:off x="2728" y="3264"/>
                <a:ext cx="768" cy="787"/>
                <a:chOff x="2608" y="2736"/>
                <a:chExt cx="697" cy="691"/>
              </a:xfrm>
            </p:grpSpPr>
            <p:pic>
              <p:nvPicPr>
                <p:cNvPr id="59" name="Picture 15" descr="spiral2"/>
                <p:cNvPicPr>
                  <a:picLocks noChangeAspect="1" noChangeArrowheads="1"/>
                </p:cNvPicPr>
                <p:nvPr/>
              </p:nvPicPr>
              <p:blipFill>
                <a:blip r:embed="rId8" cstate="print"/>
                <a:srcRect/>
                <a:stretch>
                  <a:fillRect/>
                </a:stretch>
              </p:blipFill>
              <p:spPr bwMode="auto">
                <a:xfrm>
                  <a:off x="2608" y="2736"/>
                  <a:ext cx="697" cy="691"/>
                </a:xfrm>
                <a:prstGeom prst="rect">
                  <a:avLst/>
                </a:prstGeom>
                <a:noFill/>
                <a:ln w="9525">
                  <a:noFill/>
                  <a:miter lim="800000"/>
                  <a:headEnd/>
                  <a:tailEnd/>
                </a:ln>
              </p:spPr>
            </p:pic>
            <p:sp>
              <p:nvSpPr>
                <p:cNvPr id="60" name="Line 16"/>
                <p:cNvSpPr>
                  <a:spLocks noChangeShapeType="1"/>
                </p:cNvSpPr>
                <p:nvPr/>
              </p:nvSpPr>
              <p:spPr bwMode="auto">
                <a:xfrm>
                  <a:off x="2726" y="3241"/>
                  <a:ext cx="149" cy="0"/>
                </a:xfrm>
                <a:prstGeom prst="line">
                  <a:avLst/>
                </a:prstGeom>
                <a:noFill/>
                <a:ln w="38100">
                  <a:solidFill>
                    <a:schemeClr val="bg1"/>
                  </a:solidFill>
                  <a:round/>
                  <a:headEnd/>
                  <a:tailEnd/>
                </a:ln>
              </p:spPr>
              <p:txBody>
                <a:bodyPr wrap="none" anchor="ctr"/>
                <a:lstStyle/>
                <a:p>
                  <a:endParaRPr lang="en-US"/>
                </a:p>
              </p:txBody>
            </p:sp>
            <p:sp>
              <p:nvSpPr>
                <p:cNvPr id="61" name="Line 17"/>
                <p:cNvSpPr>
                  <a:spLocks noChangeShapeType="1"/>
                </p:cNvSpPr>
                <p:nvPr/>
              </p:nvSpPr>
              <p:spPr bwMode="auto">
                <a:xfrm>
                  <a:off x="2801" y="3163"/>
                  <a:ext cx="0" cy="156"/>
                </a:xfrm>
                <a:prstGeom prst="line">
                  <a:avLst/>
                </a:prstGeom>
                <a:noFill/>
                <a:ln w="38100">
                  <a:solidFill>
                    <a:schemeClr val="bg1"/>
                  </a:solidFill>
                  <a:round/>
                  <a:headEnd/>
                  <a:tailEnd/>
                </a:ln>
              </p:spPr>
              <p:txBody>
                <a:bodyPr wrap="none" anchor="ctr"/>
                <a:lstStyle/>
                <a:p>
                  <a:endParaRPr lang="en-US"/>
                </a:p>
              </p:txBody>
            </p:sp>
            <p:sp>
              <p:nvSpPr>
                <p:cNvPr id="62" name="Line 18"/>
                <p:cNvSpPr>
                  <a:spLocks noChangeShapeType="1"/>
                </p:cNvSpPr>
                <p:nvPr/>
              </p:nvSpPr>
              <p:spPr bwMode="auto">
                <a:xfrm>
                  <a:off x="3023" y="2853"/>
                  <a:ext cx="149" cy="0"/>
                </a:xfrm>
                <a:prstGeom prst="line">
                  <a:avLst/>
                </a:prstGeom>
                <a:noFill/>
                <a:ln w="38100">
                  <a:solidFill>
                    <a:schemeClr val="bg1"/>
                  </a:solidFill>
                  <a:round/>
                  <a:headEnd/>
                  <a:tailEnd/>
                </a:ln>
              </p:spPr>
              <p:txBody>
                <a:bodyPr wrap="none" anchor="ctr"/>
                <a:lstStyle/>
                <a:p>
                  <a:endParaRPr lang="en-US"/>
                </a:p>
              </p:txBody>
            </p:sp>
          </p:grpSp>
        </p:grpSp>
        <p:cxnSp>
          <p:nvCxnSpPr>
            <p:cNvPr id="53" name="Straight Arrow Connector 52"/>
            <p:cNvCxnSpPr/>
            <p:nvPr/>
          </p:nvCxnSpPr>
          <p:spPr bwMode="auto">
            <a:xfrm>
              <a:off x="3429000" y="6541532"/>
              <a:ext cx="2133600" cy="0"/>
            </a:xfrm>
            <a:prstGeom prst="straightConnector1">
              <a:avLst/>
            </a:prstGeom>
            <a:noFill/>
            <a:ln w="12700" cap="flat" cmpd="sng" algn="ctr">
              <a:solidFill>
                <a:schemeClr val="tx1"/>
              </a:solidFill>
              <a:prstDash val="solid"/>
              <a:round/>
              <a:headEnd type="none" w="med" len="med"/>
              <a:tailEnd type="arrow"/>
            </a:ln>
            <a:effectLst/>
          </p:spPr>
        </p:cxnSp>
        <p:sp>
          <p:nvSpPr>
            <p:cNvPr id="54" name="TextBox 53"/>
            <p:cNvSpPr txBox="1"/>
            <p:nvPr/>
          </p:nvSpPr>
          <p:spPr>
            <a:xfrm>
              <a:off x="4179425" y="6477000"/>
              <a:ext cx="990600" cy="369332"/>
            </a:xfrm>
            <a:prstGeom prst="rect">
              <a:avLst/>
            </a:prstGeom>
            <a:noFill/>
          </p:spPr>
          <p:txBody>
            <a:bodyPr wrap="square" rtlCol="0">
              <a:spAutoFit/>
            </a:bodyPr>
            <a:lstStyle/>
            <a:p>
              <a:r>
                <a:rPr lang="en-US" sz="1800" dirty="0" smtClean="0">
                  <a:latin typeface="+mj-lt"/>
                </a:rPr>
                <a:t>Time</a:t>
              </a:r>
              <a:endParaRPr lang="en-US" sz="1800" dirty="0">
                <a:latin typeface="+mj-lt"/>
              </a:endParaRPr>
            </a:p>
          </p:txBody>
        </p:sp>
      </p:grpSp>
      <p:sp>
        <p:nvSpPr>
          <p:cNvPr id="51" name="Rectangle 50"/>
          <p:cNvSpPr/>
          <p:nvPr/>
        </p:nvSpPr>
        <p:spPr>
          <a:xfrm>
            <a:off x="304800" y="577795"/>
            <a:ext cx="8173437" cy="400110"/>
          </a:xfrm>
          <a:prstGeom prst="rect">
            <a:avLst/>
          </a:prstGeom>
        </p:spPr>
        <p:txBody>
          <a:bodyPr wrap="square">
            <a:spAutoFit/>
          </a:bodyPr>
          <a:lstStyle/>
          <a:p>
            <a:r>
              <a:rPr lang="en-US" dirty="0"/>
              <a:t>T</a:t>
            </a:r>
            <a:r>
              <a:rPr lang="en-US" dirty="0" smtClean="0"/>
              <a:t>he NIB instability allows for traveling waves:</a:t>
            </a:r>
          </a:p>
        </p:txBody>
      </p:sp>
      <p:sp>
        <p:nvSpPr>
          <p:cNvPr id="7" name="Rectangle 6"/>
          <p:cNvSpPr/>
          <p:nvPr/>
        </p:nvSpPr>
        <p:spPr>
          <a:xfrm>
            <a:off x="6310083" y="1959114"/>
            <a:ext cx="2188420" cy="707886"/>
          </a:xfrm>
          <a:prstGeom prst="rect">
            <a:avLst/>
          </a:prstGeom>
        </p:spPr>
        <p:txBody>
          <a:bodyPr wrap="none">
            <a:spAutoFit/>
          </a:bodyPr>
          <a:lstStyle/>
          <a:p>
            <a:pPr algn="r"/>
            <a:r>
              <a:rPr lang="en-US" dirty="0" smtClean="0"/>
              <a:t>In 2D - rotating </a:t>
            </a:r>
          </a:p>
          <a:p>
            <a:pPr algn="r">
              <a:spcBef>
                <a:spcPts val="0"/>
              </a:spcBef>
            </a:pPr>
            <a:r>
              <a:rPr lang="en-US" dirty="0" smtClean="0">
                <a:solidFill>
                  <a:srgbClr val="C00000"/>
                </a:solidFill>
              </a:rPr>
              <a:t>spiral </a:t>
            </a:r>
            <a:r>
              <a:rPr lang="en-US" dirty="0">
                <a:solidFill>
                  <a:srgbClr val="C00000"/>
                </a:solidFill>
              </a:rPr>
              <a:t>waves</a:t>
            </a:r>
            <a:r>
              <a:rPr lang="en-US" dirty="0"/>
              <a:t>:</a:t>
            </a:r>
          </a:p>
        </p:txBody>
      </p:sp>
      <p:cxnSp>
        <p:nvCxnSpPr>
          <p:cNvPr id="11" name="Straight Arrow Connector 10"/>
          <p:cNvCxnSpPr/>
          <p:nvPr/>
        </p:nvCxnSpPr>
        <p:spPr bwMode="auto">
          <a:xfrm flipH="1">
            <a:off x="6310083" y="2514600"/>
            <a:ext cx="471717" cy="0"/>
          </a:xfrm>
          <a:prstGeom prst="straightConnector1">
            <a:avLst/>
          </a:prstGeom>
          <a:noFill/>
          <a:ln w="12700" cap="flat" cmpd="sng" algn="ctr">
            <a:solidFill>
              <a:schemeClr val="tx1"/>
            </a:solidFill>
            <a:prstDash val="solid"/>
            <a:round/>
            <a:headEnd type="none" w="med" len="med"/>
            <a:tailEnd type="arrow"/>
          </a:ln>
          <a:effectLst/>
        </p:spPr>
      </p:cxnSp>
      <p:cxnSp>
        <p:nvCxnSpPr>
          <p:cNvPr id="14" name="Straight Arrow Connector 13"/>
          <p:cNvCxnSpPr/>
          <p:nvPr/>
        </p:nvCxnSpPr>
        <p:spPr bwMode="auto">
          <a:xfrm>
            <a:off x="5791200" y="3962400"/>
            <a:ext cx="914400" cy="914400"/>
          </a:xfrm>
          <a:prstGeom prst="straightConnector1">
            <a:avLst/>
          </a:prstGeom>
          <a:noFill/>
          <a:ln w="9525" cap="flat" cmpd="sng" algn="ctr">
            <a:noFill/>
            <a:prstDash val="solid"/>
            <a:round/>
            <a:headEnd type="none" w="med" len="med"/>
            <a:tailEnd type="arrow"/>
          </a:ln>
          <a:effectLst/>
        </p:spPr>
      </p:cxnSp>
      <p:grpSp>
        <p:nvGrpSpPr>
          <p:cNvPr id="4" name="Group 3"/>
          <p:cNvGrpSpPr/>
          <p:nvPr/>
        </p:nvGrpSpPr>
        <p:grpSpPr>
          <a:xfrm>
            <a:off x="268287" y="3260740"/>
            <a:ext cx="8408530" cy="3368660"/>
            <a:chOff x="268287" y="3260740"/>
            <a:chExt cx="8408530" cy="3368660"/>
          </a:xfrm>
        </p:grpSpPr>
        <p:grpSp>
          <p:nvGrpSpPr>
            <p:cNvPr id="23" name="Group 22"/>
            <p:cNvGrpSpPr/>
            <p:nvPr/>
          </p:nvGrpSpPr>
          <p:grpSpPr>
            <a:xfrm>
              <a:off x="268287" y="3260740"/>
              <a:ext cx="8408530" cy="3292460"/>
              <a:chOff x="268287" y="3260740"/>
              <a:chExt cx="8408530" cy="3292460"/>
            </a:xfrm>
          </p:grpSpPr>
          <p:grpSp>
            <p:nvGrpSpPr>
              <p:cNvPr id="21" name="Group 20"/>
              <p:cNvGrpSpPr/>
              <p:nvPr/>
            </p:nvGrpSpPr>
            <p:grpSpPr>
              <a:xfrm>
                <a:off x="3886200" y="3260740"/>
                <a:ext cx="4790617" cy="3292460"/>
                <a:chOff x="3886200" y="3260740"/>
                <a:chExt cx="4790617" cy="3292460"/>
              </a:xfrm>
            </p:grpSpPr>
            <p:grpSp>
              <p:nvGrpSpPr>
                <p:cNvPr id="17" name="Group 16"/>
                <p:cNvGrpSpPr/>
                <p:nvPr/>
              </p:nvGrpSpPr>
              <p:grpSpPr>
                <a:xfrm>
                  <a:off x="3886200" y="3260740"/>
                  <a:ext cx="4790617" cy="3292460"/>
                  <a:chOff x="3886200" y="3260740"/>
                  <a:chExt cx="4790617" cy="3292460"/>
                </a:xfrm>
              </p:grpSpPr>
              <p:pic>
                <p:nvPicPr>
                  <p:cNvPr id="500834" name="Picture 9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86200" y="3260740"/>
                    <a:ext cx="4790617" cy="3292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6400800" y="3380581"/>
                    <a:ext cx="1523999" cy="307777"/>
                  </a:xfrm>
                  <a:prstGeom prst="rect">
                    <a:avLst/>
                  </a:prstGeom>
                </p:spPr>
                <p:txBody>
                  <a:bodyPr wrap="square">
                    <a:spAutoFit/>
                  </a:bodyPr>
                  <a:lstStyle/>
                  <a:p>
                    <a:r>
                      <a:rPr lang="en-US" sz="1400" dirty="0" smtClean="0">
                        <a:solidFill>
                          <a:schemeClr val="tx1">
                            <a:lumMod val="75000"/>
                            <a:lumOff val="25000"/>
                          </a:schemeClr>
                        </a:solidFill>
                      </a:rPr>
                      <a:t>NIB </a:t>
                    </a:r>
                    <a:r>
                      <a:rPr lang="en-US" sz="1400" dirty="0">
                        <a:solidFill>
                          <a:schemeClr val="tx1">
                            <a:lumMod val="75000"/>
                            <a:lumOff val="25000"/>
                          </a:schemeClr>
                        </a:solidFill>
                      </a:rPr>
                      <a:t>instability </a:t>
                    </a:r>
                  </a:p>
                </p:txBody>
              </p:sp>
              <p:sp>
                <p:nvSpPr>
                  <p:cNvPr id="84" name="Rectangle 83"/>
                  <p:cNvSpPr/>
                  <p:nvPr/>
                </p:nvSpPr>
                <p:spPr>
                  <a:xfrm>
                    <a:off x="6629400" y="4953000"/>
                    <a:ext cx="1523999" cy="523220"/>
                  </a:xfrm>
                  <a:prstGeom prst="rect">
                    <a:avLst/>
                  </a:prstGeom>
                </p:spPr>
                <p:txBody>
                  <a:bodyPr wrap="square">
                    <a:spAutoFit/>
                  </a:bodyPr>
                  <a:lstStyle/>
                  <a:p>
                    <a:r>
                      <a:rPr lang="en-US" sz="1400" dirty="0" smtClean="0">
                        <a:solidFill>
                          <a:schemeClr val="tx1">
                            <a:lumMod val="75000"/>
                            <a:lumOff val="25000"/>
                          </a:schemeClr>
                        </a:solidFill>
                      </a:rPr>
                      <a:t>Transverse instabilities </a:t>
                    </a:r>
                    <a:endParaRPr lang="en-US" sz="1400" dirty="0">
                      <a:solidFill>
                        <a:schemeClr val="tx1">
                          <a:lumMod val="75000"/>
                          <a:lumOff val="25000"/>
                        </a:schemeClr>
                      </a:solidFill>
                    </a:endParaRPr>
                  </a:p>
                </p:txBody>
              </p:sp>
              <p:sp>
                <p:nvSpPr>
                  <p:cNvPr id="15" name="TextBox 14"/>
                  <p:cNvSpPr txBox="1"/>
                  <p:nvPr/>
                </p:nvSpPr>
                <p:spPr>
                  <a:xfrm>
                    <a:off x="6646069" y="4124980"/>
                    <a:ext cx="1507331" cy="523220"/>
                  </a:xfrm>
                  <a:prstGeom prst="rect">
                    <a:avLst/>
                  </a:prstGeom>
                  <a:noFill/>
                </p:spPr>
                <p:txBody>
                  <a:bodyPr wrap="square" rtlCol="0">
                    <a:spAutoFit/>
                  </a:bodyPr>
                  <a:lstStyle/>
                  <a:p>
                    <a:r>
                      <a:rPr lang="en-US" sz="1400" dirty="0" smtClean="0">
                        <a:solidFill>
                          <a:srgbClr val="0000FF"/>
                        </a:solidFill>
                      </a:rPr>
                      <a:t>Labyrinthine patterns</a:t>
                    </a:r>
                    <a:endParaRPr lang="en-US" sz="1400" dirty="0">
                      <a:solidFill>
                        <a:srgbClr val="0000FF"/>
                      </a:solidFill>
                    </a:endParaRPr>
                  </a:p>
                </p:txBody>
              </p:sp>
              <p:sp>
                <p:nvSpPr>
                  <p:cNvPr id="86" name="TextBox 85"/>
                  <p:cNvSpPr txBox="1"/>
                  <p:nvPr/>
                </p:nvSpPr>
                <p:spPr>
                  <a:xfrm>
                    <a:off x="5029201" y="5353705"/>
                    <a:ext cx="838199" cy="523220"/>
                  </a:xfrm>
                  <a:prstGeom prst="rect">
                    <a:avLst/>
                  </a:prstGeom>
                  <a:solidFill>
                    <a:schemeClr val="bg1"/>
                  </a:solidFill>
                </p:spPr>
                <p:txBody>
                  <a:bodyPr wrap="square" rtlCol="0">
                    <a:spAutoFit/>
                  </a:bodyPr>
                  <a:lstStyle/>
                  <a:p>
                    <a:r>
                      <a:rPr lang="en-US" sz="1400" dirty="0" smtClean="0">
                        <a:solidFill>
                          <a:srgbClr val="0000FF"/>
                        </a:solidFill>
                      </a:rPr>
                      <a:t>Spiral waves</a:t>
                    </a:r>
                    <a:endParaRPr lang="en-US" sz="1400" dirty="0">
                      <a:solidFill>
                        <a:srgbClr val="0000FF"/>
                      </a:solidFill>
                    </a:endParaRPr>
                  </a:p>
                </p:txBody>
              </p:sp>
              <p:sp>
                <p:nvSpPr>
                  <p:cNvPr id="16" name="Oval 15"/>
                  <p:cNvSpPr/>
                  <p:nvPr/>
                </p:nvSpPr>
                <p:spPr bwMode="auto">
                  <a:xfrm>
                    <a:off x="5153025" y="5133975"/>
                    <a:ext cx="304800" cy="23878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grpSp>
            <p:cxnSp>
              <p:nvCxnSpPr>
                <p:cNvPr id="19" name="Straight Arrow Connector 18"/>
                <p:cNvCxnSpPr/>
                <p:nvPr/>
              </p:nvCxnSpPr>
              <p:spPr bwMode="auto">
                <a:xfrm flipH="1">
                  <a:off x="6400801" y="5214610"/>
                  <a:ext cx="228599" cy="261610"/>
                </a:xfrm>
                <a:prstGeom prst="straightConnector1">
                  <a:avLst/>
                </a:prstGeom>
                <a:noFill/>
                <a:ln w="9525" cap="flat" cmpd="sng" algn="ctr">
                  <a:solidFill>
                    <a:schemeClr val="tx1"/>
                  </a:solidFill>
                  <a:prstDash val="solid"/>
                  <a:round/>
                  <a:headEnd type="none" w="med" len="med"/>
                  <a:tailEnd type="arrow" w="lg" len="med"/>
                </a:ln>
                <a:effectLst/>
              </p:spPr>
            </p:cxnSp>
          </p:grpSp>
          <p:sp>
            <p:nvSpPr>
              <p:cNvPr id="21509" name="Rectangle 6"/>
              <p:cNvSpPr>
                <a:spLocks noChangeArrowheads="1"/>
              </p:cNvSpPr>
              <p:nvPr/>
            </p:nvSpPr>
            <p:spPr bwMode="auto">
              <a:xfrm>
                <a:off x="268287" y="3276600"/>
                <a:ext cx="3997443" cy="2785378"/>
              </a:xfrm>
              <a:prstGeom prst="rect">
                <a:avLst/>
              </a:prstGeom>
              <a:noFill/>
              <a:ln w="9525">
                <a:noFill/>
                <a:miter lim="800000"/>
                <a:headEnd/>
                <a:tailEnd/>
              </a:ln>
            </p:spPr>
            <p:txBody>
              <a:bodyPr wrap="square">
                <a:spAutoFit/>
              </a:bodyPr>
              <a:lstStyle/>
              <a:p>
                <a:pPr algn="l" rtl="0">
                  <a:spcBef>
                    <a:spcPts val="0"/>
                  </a:spcBef>
                  <a:spcAft>
                    <a:spcPts val="600"/>
                  </a:spcAft>
                </a:pPr>
                <a:r>
                  <a:rPr lang="en-US" sz="2000" dirty="0" smtClean="0">
                    <a:solidFill>
                      <a:srgbClr val="C00000"/>
                    </a:solidFill>
                    <a:latin typeface="Comic Sans MS" pitchFamily="66" charset="0"/>
                    <a:sym typeface="Symbol" pitchFamily="18" charset="2"/>
                  </a:rPr>
                  <a:t>Two front instabilities: </a:t>
                </a:r>
              </a:p>
              <a:p>
                <a:pPr>
                  <a:spcBef>
                    <a:spcPts val="0"/>
                  </a:spcBef>
                  <a:spcAft>
                    <a:spcPts val="600"/>
                  </a:spcAft>
                </a:pPr>
                <a:r>
                  <a:rPr lang="en-US" dirty="0" smtClean="0">
                    <a:sym typeface="Symbol" pitchFamily="18" charset="2"/>
                  </a:rPr>
                  <a:t>A</a:t>
                </a:r>
                <a:r>
                  <a:rPr lang="en-US" sz="2000" dirty="0" smtClean="0">
                    <a:latin typeface="Comic Sans MS" pitchFamily="66" charset="0"/>
                    <a:sym typeface="Symbol" pitchFamily="18" charset="2"/>
                  </a:rPr>
                  <a:t> longitudinal </a:t>
                </a:r>
                <a:r>
                  <a:rPr lang="en-US" dirty="0">
                    <a:sym typeface="Symbol" pitchFamily="18" charset="2"/>
                  </a:rPr>
                  <a:t>instability (</a:t>
                </a:r>
                <a:r>
                  <a:rPr lang="en-US" dirty="0" smtClean="0">
                    <a:sym typeface="Symbol" pitchFamily="18" charset="2"/>
                  </a:rPr>
                  <a:t>NIB) that </a:t>
                </a:r>
                <a:r>
                  <a:rPr lang="en-US" sz="2000" dirty="0" smtClean="0">
                    <a:latin typeface="Comic Sans MS" pitchFamily="66" charset="0"/>
                    <a:sym typeface="Symbol" pitchFamily="18" charset="2"/>
                  </a:rPr>
                  <a:t>can lead to traveling (spiral) waves</a:t>
                </a:r>
              </a:p>
              <a:p>
                <a:pPr>
                  <a:spcBef>
                    <a:spcPts val="0"/>
                  </a:spcBef>
                  <a:spcAft>
                    <a:spcPts val="600"/>
                  </a:spcAft>
                </a:pPr>
                <a:r>
                  <a:rPr lang="en-US" dirty="0">
                    <a:sym typeface="Symbol" pitchFamily="18" charset="2"/>
                  </a:rPr>
                  <a:t>A transverse instability that can lead to labyrinthine patterns </a:t>
                </a:r>
              </a:p>
              <a:p>
                <a:pPr>
                  <a:spcBef>
                    <a:spcPts val="0"/>
                  </a:spcBef>
                  <a:spcAft>
                    <a:spcPts val="600"/>
                  </a:spcAft>
                </a:pPr>
                <a:endParaRPr lang="en-US" sz="2000" dirty="0" smtClean="0">
                  <a:latin typeface="Comic Sans MS" pitchFamily="66" charset="0"/>
                  <a:sym typeface="Symbol" pitchFamily="18" charset="2"/>
                </a:endParaRPr>
              </a:p>
            </p:txBody>
          </p:sp>
        </p:grpSp>
        <mc:AlternateContent xmlns:mc="http://schemas.openxmlformats.org/markup-compatibility/2006" xmlns:a14="http://schemas.microsoft.com/office/drawing/2010/main">
          <mc:Choice Requires="a14">
            <p:sp>
              <p:nvSpPr>
                <p:cNvPr id="3" name="TextBox 2"/>
                <p:cNvSpPr txBox="1"/>
                <p:nvPr/>
              </p:nvSpPr>
              <p:spPr>
                <a:xfrm>
                  <a:off x="4020881" y="4419600"/>
                  <a:ext cx="724198" cy="40011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𝛿</m:t>
                        </m:r>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4020881" y="4419600"/>
                  <a:ext cx="724198" cy="400110"/>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p:cNvSpPr txBox="1"/>
                <p:nvPr/>
              </p:nvSpPr>
              <p:spPr>
                <a:xfrm>
                  <a:off x="6286202" y="6229290"/>
                  <a:ext cx="724198" cy="40011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𝜖</m:t>
                        </m:r>
                      </m:oMath>
                    </m:oMathPara>
                  </a14:m>
                  <a:endParaRPr lang="en-US" dirty="0"/>
                </a:p>
              </p:txBody>
            </p:sp>
          </mc:Choice>
          <mc:Fallback xmlns="">
            <p:sp>
              <p:nvSpPr>
                <p:cNvPr id="47" name="TextBox 46"/>
                <p:cNvSpPr txBox="1">
                  <a:spLocks noRot="1" noChangeAspect="1" noMove="1" noResize="1" noEditPoints="1" noAdjustHandles="1" noChangeArrowheads="1" noChangeShapeType="1" noTextEdit="1"/>
                </p:cNvSpPr>
                <p:nvPr/>
              </p:nvSpPr>
              <p:spPr>
                <a:xfrm>
                  <a:off x="6286202" y="6229290"/>
                  <a:ext cx="724198" cy="400110"/>
                </a:xfrm>
                <a:prstGeom prst="rect">
                  <a:avLst/>
                </a:prstGeom>
                <a:blipFill rotWithShape="1">
                  <a:blip r:embed="rId11"/>
                  <a:stretch>
                    <a:fillRect/>
                  </a:stretch>
                </a:blipFill>
              </p:spPr>
              <p:txBody>
                <a:bodyPr/>
                <a:lstStyle/>
                <a:p>
                  <a:r>
                    <a:rPr lang="en-US">
                      <a:noFill/>
                    </a:rPr>
                    <a:t> </a:t>
                  </a:r>
                </a:p>
              </p:txBody>
            </p:sp>
          </mc:Fallback>
        </mc:AlternateContent>
      </p:grpSp>
      <p:grpSp>
        <p:nvGrpSpPr>
          <p:cNvPr id="5" name="Group 4"/>
          <p:cNvGrpSpPr/>
          <p:nvPr/>
        </p:nvGrpSpPr>
        <p:grpSpPr>
          <a:xfrm>
            <a:off x="7391400" y="609600"/>
            <a:ext cx="1328738" cy="1009710"/>
            <a:chOff x="7391400" y="609600"/>
            <a:chExt cx="1328738" cy="1009710"/>
          </a:xfrm>
        </p:grpSpPr>
        <p:sp>
          <p:nvSpPr>
            <p:cNvPr id="72" name="Freeform 35"/>
            <p:cNvSpPr>
              <a:spLocks/>
            </p:cNvSpPr>
            <p:nvPr/>
          </p:nvSpPr>
          <p:spPr bwMode="auto">
            <a:xfrm>
              <a:off x="7391400" y="609600"/>
              <a:ext cx="684213" cy="609600"/>
            </a:xfrm>
            <a:custGeom>
              <a:avLst/>
              <a:gdLst>
                <a:gd name="T0" fmla="*/ 0 w 6048"/>
                <a:gd name="T1" fmla="*/ 46104 h 2856"/>
                <a:gd name="T2" fmla="*/ 162908 w 6048"/>
                <a:gd name="T3" fmla="*/ 46104 h 2856"/>
                <a:gd name="T4" fmla="*/ 276943 w 6048"/>
                <a:gd name="T5" fmla="*/ 46104 h 2856"/>
                <a:gd name="T6" fmla="*/ 309525 w 6048"/>
                <a:gd name="T7" fmla="*/ 322729 h 2856"/>
                <a:gd name="T8" fmla="*/ 325816 w 6048"/>
                <a:gd name="T9" fmla="*/ 537882 h 2856"/>
                <a:gd name="T10" fmla="*/ 407270 w 6048"/>
                <a:gd name="T11" fmla="*/ 599355 h 2856"/>
                <a:gd name="T12" fmla="*/ 570178 w 6048"/>
                <a:gd name="T13" fmla="*/ 599355 h 2856"/>
                <a:gd name="T14" fmla="*/ 521305 w 6048"/>
                <a:gd name="T15" fmla="*/ 599355 h 2856"/>
                <a:gd name="T16" fmla="*/ 684213 w 6048"/>
                <a:gd name="T17" fmla="*/ 599355 h 28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48"/>
                <a:gd name="T28" fmla="*/ 0 h 2856"/>
                <a:gd name="T29" fmla="*/ 6048 w 6048"/>
                <a:gd name="T30" fmla="*/ 2856 h 28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48" h="2856">
                  <a:moveTo>
                    <a:pt x="0" y="216"/>
                  </a:moveTo>
                  <a:cubicBezTo>
                    <a:pt x="516" y="216"/>
                    <a:pt x="1032" y="216"/>
                    <a:pt x="1440" y="216"/>
                  </a:cubicBezTo>
                  <a:cubicBezTo>
                    <a:pt x="1848" y="216"/>
                    <a:pt x="2232" y="0"/>
                    <a:pt x="2448" y="216"/>
                  </a:cubicBezTo>
                  <a:cubicBezTo>
                    <a:pt x="2664" y="432"/>
                    <a:pt x="2664" y="1128"/>
                    <a:pt x="2736" y="1512"/>
                  </a:cubicBezTo>
                  <a:cubicBezTo>
                    <a:pt x="2808" y="1896"/>
                    <a:pt x="2736" y="2304"/>
                    <a:pt x="2880" y="2520"/>
                  </a:cubicBezTo>
                  <a:cubicBezTo>
                    <a:pt x="3024" y="2736"/>
                    <a:pt x="3240" y="2760"/>
                    <a:pt x="3600" y="2808"/>
                  </a:cubicBezTo>
                  <a:cubicBezTo>
                    <a:pt x="3960" y="2856"/>
                    <a:pt x="4872" y="2808"/>
                    <a:pt x="5040" y="2808"/>
                  </a:cubicBezTo>
                  <a:cubicBezTo>
                    <a:pt x="5208" y="2808"/>
                    <a:pt x="4440" y="2808"/>
                    <a:pt x="4608" y="2808"/>
                  </a:cubicBezTo>
                  <a:cubicBezTo>
                    <a:pt x="4776" y="2808"/>
                    <a:pt x="5808" y="2808"/>
                    <a:pt x="6048" y="2808"/>
                  </a:cubicBezTo>
                </a:path>
              </a:pathLst>
            </a:custGeom>
            <a:noFill/>
            <a:ln w="28575"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 name="Line 37"/>
            <p:cNvSpPr>
              <a:spLocks noChangeShapeType="1"/>
            </p:cNvSpPr>
            <p:nvPr/>
          </p:nvSpPr>
          <p:spPr bwMode="auto">
            <a:xfrm>
              <a:off x="7566025" y="914400"/>
              <a:ext cx="457200" cy="0"/>
            </a:xfrm>
            <a:prstGeom prst="line">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mc:AlternateContent xmlns:mc="http://schemas.openxmlformats.org/markup-compatibility/2006" xmlns:a14="http://schemas.microsoft.com/office/drawing/2010/main">
          <mc:Choice Requires="a14">
            <p:sp>
              <p:nvSpPr>
                <p:cNvPr id="50" name="TextBox 49"/>
                <p:cNvSpPr txBox="1"/>
                <p:nvPr/>
              </p:nvSpPr>
              <p:spPr>
                <a:xfrm>
                  <a:off x="7562848" y="1219200"/>
                  <a:ext cx="1157290" cy="400110"/>
                </a:xfrm>
                <a:prstGeom prst="rect">
                  <a:avLst/>
                </a:prstGeom>
                <a:noFill/>
              </p:spPr>
              <p:txBody>
                <a:bodyPr wrap="square" rtlCol="0">
                  <a:spAutoFit/>
                </a:bodyPr>
                <a:lstStyle/>
                <a:p>
                  <a:r>
                    <a:rPr lang="en-US" b="1" dirty="0" smtClean="0">
                      <a:solidFill>
                        <a:srgbClr val="0000FF"/>
                      </a:solidFill>
                    </a:rPr>
                    <a:t>+ </a:t>
                  </a:r>
                  <a14:m>
                    <m:oMath xmlns:m="http://schemas.openxmlformats.org/officeDocument/2006/math">
                      <m:r>
                        <a:rPr lang="en-US" b="1" i="1" dirty="0" smtClean="0">
                          <a:latin typeface="Cambria Math"/>
                        </a:rPr>
                        <m:t>→</m:t>
                      </m:r>
                    </m:oMath>
                  </a14:m>
                  <a:r>
                    <a:rPr lang="en-US" b="1" dirty="0" smtClean="0">
                      <a:solidFill>
                        <a:srgbClr val="FF6600"/>
                      </a:solidFill>
                    </a:rPr>
                    <a:t> -</a:t>
                  </a:r>
                  <a:endParaRPr lang="en-US" b="1" dirty="0">
                    <a:solidFill>
                      <a:srgbClr val="FF6600"/>
                    </a:solidFill>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7562848" y="1219200"/>
                  <a:ext cx="1157290" cy="400110"/>
                </a:xfrm>
                <a:prstGeom prst="rect">
                  <a:avLst/>
                </a:prstGeom>
                <a:blipFill rotWithShape="1">
                  <a:blip r:embed="rId12"/>
                  <a:stretch>
                    <a:fillRect l="-5820" t="-7576" b="-25758"/>
                  </a:stretch>
                </a:blipFill>
              </p:spPr>
              <p:txBody>
                <a:bodyPr/>
                <a:lstStyle/>
                <a:p>
                  <a:r>
                    <a:rPr lang="en-US">
                      <a:noFill/>
                    </a:rPr>
                    <a:t> </a:t>
                  </a:r>
                </a:p>
              </p:txBody>
            </p:sp>
          </mc:Fallback>
        </mc:AlternateContent>
      </p:grpSp>
      <p:grpSp>
        <p:nvGrpSpPr>
          <p:cNvPr id="6" name="Group 5"/>
          <p:cNvGrpSpPr/>
          <p:nvPr/>
        </p:nvGrpSpPr>
        <p:grpSpPr>
          <a:xfrm>
            <a:off x="6400800" y="654050"/>
            <a:ext cx="1157290" cy="965260"/>
            <a:chOff x="6400800" y="654050"/>
            <a:chExt cx="1157290" cy="965260"/>
          </a:xfrm>
        </p:grpSpPr>
        <p:sp>
          <p:nvSpPr>
            <p:cNvPr id="73" name="Freeform 36"/>
            <p:cNvSpPr>
              <a:spLocks/>
            </p:cNvSpPr>
            <p:nvPr/>
          </p:nvSpPr>
          <p:spPr bwMode="auto">
            <a:xfrm>
              <a:off x="6564313" y="654050"/>
              <a:ext cx="884237" cy="639763"/>
            </a:xfrm>
            <a:custGeom>
              <a:avLst/>
              <a:gdLst>
                <a:gd name="T0" fmla="*/ 0 w 557"/>
                <a:gd name="T1" fmla="*/ 509588 h 403"/>
                <a:gd name="T2" fmla="*/ 209550 w 557"/>
                <a:gd name="T3" fmla="*/ 509588 h 403"/>
                <a:gd name="T4" fmla="*/ 404812 w 557"/>
                <a:gd name="T5" fmla="*/ 554038 h 403"/>
                <a:gd name="T6" fmla="*/ 525462 w 557"/>
                <a:gd name="T7" fmla="*/ 584200 h 403"/>
                <a:gd name="T8" fmla="*/ 539750 w 557"/>
                <a:gd name="T9" fmla="*/ 223838 h 403"/>
                <a:gd name="T10" fmla="*/ 554037 w 557"/>
                <a:gd name="T11" fmla="*/ 119063 h 403"/>
                <a:gd name="T12" fmla="*/ 600075 w 557"/>
                <a:gd name="T13" fmla="*/ 44450 h 403"/>
                <a:gd name="T14" fmla="*/ 688975 w 557"/>
                <a:gd name="T15" fmla="*/ 14288 h 403"/>
                <a:gd name="T16" fmla="*/ 749300 w 557"/>
                <a:gd name="T17" fmla="*/ 14288 h 403"/>
                <a:gd name="T18" fmla="*/ 884237 w 557"/>
                <a:gd name="T19" fmla="*/ 0 h 4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7"/>
                <a:gd name="T31" fmla="*/ 0 h 403"/>
                <a:gd name="T32" fmla="*/ 557 w 557"/>
                <a:gd name="T33" fmla="*/ 403 h 40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7" h="403">
                  <a:moveTo>
                    <a:pt x="0" y="321"/>
                  </a:moveTo>
                  <a:cubicBezTo>
                    <a:pt x="22" y="321"/>
                    <a:pt x="90" y="316"/>
                    <a:pt x="132" y="321"/>
                  </a:cubicBezTo>
                  <a:cubicBezTo>
                    <a:pt x="174" y="326"/>
                    <a:pt x="222" y="341"/>
                    <a:pt x="255" y="349"/>
                  </a:cubicBezTo>
                  <a:cubicBezTo>
                    <a:pt x="288" y="357"/>
                    <a:pt x="317" y="403"/>
                    <a:pt x="331" y="368"/>
                  </a:cubicBezTo>
                  <a:cubicBezTo>
                    <a:pt x="345" y="333"/>
                    <a:pt x="337" y="190"/>
                    <a:pt x="340" y="141"/>
                  </a:cubicBezTo>
                  <a:cubicBezTo>
                    <a:pt x="343" y="92"/>
                    <a:pt x="343" y="94"/>
                    <a:pt x="349" y="75"/>
                  </a:cubicBezTo>
                  <a:cubicBezTo>
                    <a:pt x="355" y="56"/>
                    <a:pt x="364" y="39"/>
                    <a:pt x="378" y="28"/>
                  </a:cubicBezTo>
                  <a:cubicBezTo>
                    <a:pt x="392" y="17"/>
                    <a:pt x="418" y="12"/>
                    <a:pt x="434" y="9"/>
                  </a:cubicBezTo>
                  <a:cubicBezTo>
                    <a:pt x="450" y="6"/>
                    <a:pt x="452" y="10"/>
                    <a:pt x="472" y="9"/>
                  </a:cubicBezTo>
                  <a:cubicBezTo>
                    <a:pt x="492" y="8"/>
                    <a:pt x="539" y="2"/>
                    <a:pt x="557" y="0"/>
                  </a:cubicBezTo>
                </a:path>
              </a:pathLst>
            </a:custGeom>
            <a:noFill/>
            <a:ln w="28575"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 name="Line 38"/>
            <p:cNvSpPr>
              <a:spLocks noChangeShapeType="1"/>
            </p:cNvSpPr>
            <p:nvPr/>
          </p:nvSpPr>
          <p:spPr bwMode="auto">
            <a:xfrm>
              <a:off x="6781800" y="914400"/>
              <a:ext cx="533400" cy="0"/>
            </a:xfrm>
            <a:prstGeom prst="line">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mc:AlternateContent xmlns:mc="http://schemas.openxmlformats.org/markup-compatibility/2006" xmlns:a14="http://schemas.microsoft.com/office/drawing/2010/main">
          <mc:Choice Requires="a14">
            <p:sp>
              <p:nvSpPr>
                <p:cNvPr id="69" name="TextBox 68"/>
                <p:cNvSpPr txBox="1"/>
                <p:nvPr/>
              </p:nvSpPr>
              <p:spPr>
                <a:xfrm>
                  <a:off x="6400800" y="1219200"/>
                  <a:ext cx="1157290" cy="400110"/>
                </a:xfrm>
                <a:prstGeom prst="rect">
                  <a:avLst/>
                </a:prstGeom>
                <a:noFill/>
              </p:spPr>
              <p:txBody>
                <a:bodyPr wrap="square" rtlCol="0">
                  <a:spAutoFit/>
                </a:bodyPr>
                <a:lstStyle/>
                <a:p>
                  <a:r>
                    <a:rPr lang="en-US" b="1" dirty="0" smtClean="0">
                      <a:solidFill>
                        <a:srgbClr val="FF6600"/>
                      </a:solidFill>
                    </a:rPr>
                    <a:t>-</a:t>
                  </a:r>
                  <a:r>
                    <a:rPr lang="en-US" b="1" dirty="0" smtClean="0">
                      <a:solidFill>
                        <a:srgbClr val="0000FF"/>
                      </a:solidFill>
                    </a:rPr>
                    <a:t> </a:t>
                  </a:r>
                  <a14:m>
                    <m:oMath xmlns:m="http://schemas.openxmlformats.org/officeDocument/2006/math">
                      <m:r>
                        <a:rPr lang="en-US" b="1" i="1" dirty="0" smtClean="0">
                          <a:latin typeface="Cambria Math"/>
                        </a:rPr>
                        <m:t>→</m:t>
                      </m:r>
                    </m:oMath>
                  </a14:m>
                  <a:r>
                    <a:rPr lang="en-US" b="1" dirty="0" smtClean="0">
                      <a:solidFill>
                        <a:srgbClr val="FF6600"/>
                      </a:solidFill>
                    </a:rPr>
                    <a:t> </a:t>
                  </a:r>
                  <a:r>
                    <a:rPr lang="en-US" b="1" dirty="0" smtClean="0">
                      <a:solidFill>
                        <a:srgbClr val="0000FF"/>
                      </a:solidFill>
                    </a:rPr>
                    <a:t>+</a:t>
                  </a:r>
                  <a:endParaRPr lang="en-US" b="1" dirty="0">
                    <a:solidFill>
                      <a:srgbClr val="0000FF"/>
                    </a:solidFill>
                  </a:endParaRPr>
                </a:p>
              </p:txBody>
            </p:sp>
          </mc:Choice>
          <mc:Fallback xmlns="">
            <p:sp>
              <p:nvSpPr>
                <p:cNvPr id="69" name="TextBox 68"/>
                <p:cNvSpPr txBox="1">
                  <a:spLocks noRot="1" noChangeAspect="1" noMove="1" noResize="1" noEditPoints="1" noAdjustHandles="1" noChangeArrowheads="1" noChangeShapeType="1" noTextEdit="1"/>
                </p:cNvSpPr>
                <p:nvPr/>
              </p:nvSpPr>
              <p:spPr>
                <a:xfrm>
                  <a:off x="6400800" y="1219200"/>
                  <a:ext cx="1157290" cy="400110"/>
                </a:xfrm>
                <a:prstGeom prst="rect">
                  <a:avLst/>
                </a:prstGeom>
                <a:blipFill rotWithShape="1">
                  <a:blip r:embed="rId13"/>
                  <a:stretch>
                    <a:fillRect l="-5263" t="-7576" b="-25758"/>
                  </a:stretch>
                </a:blipFill>
              </p:spPr>
              <p:txBody>
                <a:bodyPr/>
                <a:lstStyle/>
                <a:p>
                  <a:r>
                    <a:rPr lang="en-US">
                      <a:noFill/>
                    </a:rPr>
                    <a:t> </a:t>
                  </a:r>
                </a:p>
              </p:txBody>
            </p:sp>
          </mc:Fallback>
        </mc:AlternateContent>
      </p:grpSp>
      <p:grpSp>
        <p:nvGrpSpPr>
          <p:cNvPr id="10" name="Group 9"/>
          <p:cNvGrpSpPr/>
          <p:nvPr/>
        </p:nvGrpSpPr>
        <p:grpSpPr>
          <a:xfrm>
            <a:off x="228600" y="5457170"/>
            <a:ext cx="7447756" cy="1096030"/>
            <a:chOff x="228600" y="5457170"/>
            <a:chExt cx="7447756" cy="1096030"/>
          </a:xfrm>
        </p:grpSpPr>
        <p:sp>
          <p:nvSpPr>
            <p:cNvPr id="24" name="TextBox 23"/>
            <p:cNvSpPr txBox="1"/>
            <p:nvPr/>
          </p:nvSpPr>
          <p:spPr>
            <a:xfrm>
              <a:off x="228600" y="5845314"/>
              <a:ext cx="4037131" cy="707886"/>
            </a:xfrm>
            <a:prstGeom prst="rect">
              <a:avLst/>
            </a:prstGeom>
            <a:noFill/>
          </p:spPr>
          <p:txBody>
            <a:bodyPr wrap="square" rtlCol="0">
              <a:spAutoFit/>
            </a:bodyPr>
            <a:lstStyle/>
            <a:p>
              <a:r>
                <a:rPr lang="en-US" dirty="0" smtClean="0">
                  <a:solidFill>
                    <a:srgbClr val="C00000"/>
                  </a:solidFill>
                </a:rPr>
                <a:t>What may happen when the two instabilities occur together?</a:t>
              </a:r>
              <a:endParaRPr lang="en-US" dirty="0">
                <a:solidFill>
                  <a:srgbClr val="C00000"/>
                </a:solidFill>
              </a:endParaRPr>
            </a:p>
          </p:txBody>
        </p:sp>
        <p:sp>
          <p:nvSpPr>
            <p:cNvPr id="9" name="Oval 8"/>
            <p:cNvSpPr/>
            <p:nvPr/>
          </p:nvSpPr>
          <p:spPr bwMode="auto">
            <a:xfrm>
              <a:off x="7181850" y="5457170"/>
              <a:ext cx="494506" cy="314980"/>
            </a:xfrm>
            <a:prstGeom prst="ellipse">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71217" y="2990850"/>
            <a:ext cx="8529883" cy="3730586"/>
            <a:chOff x="309317" y="3006566"/>
            <a:chExt cx="8529883" cy="3730586"/>
          </a:xfrm>
        </p:grpSpPr>
        <p:grpSp>
          <p:nvGrpSpPr>
            <p:cNvPr id="11" name="Group 10"/>
            <p:cNvGrpSpPr/>
            <p:nvPr/>
          </p:nvGrpSpPr>
          <p:grpSpPr>
            <a:xfrm>
              <a:off x="309317" y="3006566"/>
              <a:ext cx="8149778" cy="3446948"/>
              <a:chOff x="309317" y="3006566"/>
              <a:chExt cx="8149778" cy="3446948"/>
            </a:xfrm>
          </p:grpSpPr>
          <p:grpSp>
            <p:nvGrpSpPr>
              <p:cNvPr id="10" name="Group 9"/>
              <p:cNvGrpSpPr/>
              <p:nvPr/>
            </p:nvGrpSpPr>
            <p:grpSpPr>
              <a:xfrm>
                <a:off x="3276600" y="3047999"/>
                <a:ext cx="5182495" cy="3405515"/>
                <a:chOff x="3276600" y="3047999"/>
                <a:chExt cx="5182495" cy="3405515"/>
              </a:xfrm>
            </p:grpSpPr>
            <p:pic>
              <p:nvPicPr>
                <p:cNvPr id="515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0757" y="3047999"/>
                  <a:ext cx="2468338" cy="3405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50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3047999"/>
                  <a:ext cx="2472807" cy="3404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mc:AlternateContent xmlns:mc="http://schemas.openxmlformats.org/markup-compatibility/2006" xmlns:a14="http://schemas.microsoft.com/office/drawing/2010/main">
            <mc:Choice Requires="a14">
              <p:sp>
                <p:nvSpPr>
                  <p:cNvPr id="18" name="TextBox 17"/>
                  <p:cNvSpPr txBox="1"/>
                  <p:nvPr/>
                </p:nvSpPr>
                <p:spPr>
                  <a:xfrm>
                    <a:off x="309317" y="3006566"/>
                    <a:ext cx="2510083" cy="3354765"/>
                  </a:xfrm>
                  <a:prstGeom prst="rect">
                    <a:avLst/>
                  </a:prstGeom>
                  <a:noFill/>
                </p:spPr>
                <p:txBody>
                  <a:bodyPr wrap="square" rtlCol="0">
                    <a:spAutoFit/>
                  </a:bodyPr>
                  <a:lstStyle/>
                  <a:p>
                    <a:pPr>
                      <a:spcBef>
                        <a:spcPts val="400"/>
                      </a:spcBef>
                    </a:pPr>
                    <a:r>
                      <a:rPr lang="en-US" dirty="0" smtClean="0"/>
                      <a:t>Similar behavior in oscillatory systems periodically forced in time:</a:t>
                    </a:r>
                  </a:p>
                  <a:p>
                    <a:pPr>
                      <a:spcBef>
                        <a:spcPts val="400"/>
                      </a:spcBef>
                    </a:pPr>
                    <a:r>
                      <a:rPr lang="en-US" dirty="0" err="1" smtClean="0"/>
                      <a:t>Bistability</a:t>
                    </a:r>
                    <a:r>
                      <a:rPr lang="en-US" dirty="0" smtClean="0"/>
                      <a:t> of two oscillating states with a phase </a:t>
                    </a:r>
                    <a:r>
                      <a:rPr lang="en-US" dirty="0"/>
                      <a:t>s</a:t>
                    </a:r>
                    <a:r>
                      <a:rPr lang="en-US" dirty="0" smtClean="0"/>
                      <a:t>hift of </a:t>
                    </a:r>
                    <a14:m>
                      <m:oMath xmlns:m="http://schemas.openxmlformats.org/officeDocument/2006/math">
                        <m:r>
                          <a:rPr lang="en-US" b="0" i="1" smtClean="0">
                            <a:latin typeface="Cambria Math"/>
                          </a:rPr>
                          <m:t>𝜋</m:t>
                        </m:r>
                      </m:oMath>
                    </a14:m>
                    <a:r>
                      <a:rPr lang="en-US" dirty="0" smtClean="0"/>
                      <a:t> </a:t>
                    </a:r>
                  </a:p>
                  <a:p>
                    <a:pPr>
                      <a:spcBef>
                        <a:spcPts val="400"/>
                      </a:spcBef>
                    </a:pPr>
                    <a:endParaRPr lang="en-US" sz="1400" dirty="0"/>
                  </a:p>
                  <a:p>
                    <a:pPr>
                      <a:spcBef>
                        <a:spcPts val="400"/>
                      </a:spcBef>
                    </a:pPr>
                    <a:r>
                      <a:rPr lang="en-US" sz="1400" dirty="0" smtClean="0"/>
                      <a:t>(Marts</a:t>
                    </a:r>
                    <a:r>
                      <a:rPr lang="en-US" sz="1400" dirty="0"/>
                      <a:t>, Hagberg, Meron, Lin, Phys. Rev. Lett. </a:t>
                    </a:r>
                    <a:r>
                      <a:rPr lang="en-US" sz="1400" dirty="0" smtClean="0"/>
                      <a:t>2004)</a:t>
                    </a:r>
                    <a:endParaRPr lang="en-US" sz="1400" dirty="0"/>
                  </a:p>
                </p:txBody>
              </p:sp>
            </mc:Choice>
            <mc:Fallback xmlns="">
              <p:sp>
                <p:nvSpPr>
                  <p:cNvPr id="18" name="TextBox 17"/>
                  <p:cNvSpPr txBox="1">
                    <a:spLocks noRot="1" noChangeAspect="1" noMove="1" noResize="1" noEditPoints="1" noAdjustHandles="1" noChangeArrowheads="1" noChangeShapeType="1" noTextEdit="1"/>
                  </p:cNvSpPr>
                  <p:nvPr/>
                </p:nvSpPr>
                <p:spPr>
                  <a:xfrm>
                    <a:off x="309317" y="3006566"/>
                    <a:ext cx="2510083" cy="3354765"/>
                  </a:xfrm>
                  <a:prstGeom prst="rect">
                    <a:avLst/>
                  </a:prstGeom>
                  <a:blipFill rotWithShape="1">
                    <a:blip r:embed="rId8"/>
                    <a:stretch>
                      <a:fillRect l="-2427" t="-909" r="-3398" b="-909"/>
                    </a:stretch>
                  </a:blipFill>
                </p:spPr>
                <p:txBody>
                  <a:bodyPr/>
                  <a:lstStyle/>
                  <a:p>
                    <a:r>
                      <a:rPr lang="en-US">
                        <a:noFill/>
                      </a:rPr>
                      <a:t> </a:t>
                    </a:r>
                  </a:p>
                </p:txBody>
              </p:sp>
            </mc:Fallback>
          </mc:AlternateContent>
        </p:grpSp>
        <p:sp>
          <p:nvSpPr>
            <p:cNvPr id="7" name="TextBox 6"/>
            <p:cNvSpPr txBox="1"/>
            <p:nvPr/>
          </p:nvSpPr>
          <p:spPr>
            <a:xfrm>
              <a:off x="6185255" y="6429375"/>
              <a:ext cx="2653945" cy="307777"/>
            </a:xfrm>
            <a:prstGeom prst="rect">
              <a:avLst/>
            </a:prstGeom>
            <a:noFill/>
          </p:spPr>
          <p:txBody>
            <a:bodyPr wrap="square" rtlCol="0">
              <a:spAutoFit/>
            </a:bodyPr>
            <a:lstStyle/>
            <a:p>
              <a:pPr>
                <a:spcBef>
                  <a:spcPts val="0"/>
                </a:spcBef>
              </a:pPr>
              <a:r>
                <a:rPr lang="en-US" sz="1400" dirty="0" smtClean="0"/>
                <a:t>Experiment (forced BZ )</a:t>
              </a:r>
              <a:endParaRPr lang="en-US" sz="1400" dirty="0"/>
            </a:p>
          </p:txBody>
        </p:sp>
        <p:sp>
          <p:nvSpPr>
            <p:cNvPr id="69" name="TextBox 68"/>
            <p:cNvSpPr txBox="1"/>
            <p:nvPr/>
          </p:nvSpPr>
          <p:spPr>
            <a:xfrm>
              <a:off x="3962400" y="6429375"/>
              <a:ext cx="1326972" cy="307777"/>
            </a:xfrm>
            <a:prstGeom prst="rect">
              <a:avLst/>
            </a:prstGeom>
            <a:noFill/>
          </p:spPr>
          <p:txBody>
            <a:bodyPr wrap="square" rtlCol="0">
              <a:spAutoFit/>
            </a:bodyPr>
            <a:lstStyle/>
            <a:p>
              <a:pPr>
                <a:spcBef>
                  <a:spcPts val="0"/>
                </a:spcBef>
              </a:pPr>
              <a:r>
                <a:rPr lang="en-US" sz="1400" dirty="0" smtClean="0"/>
                <a:t>Model (FCGL)</a:t>
              </a:r>
              <a:endParaRPr lang="en-US" sz="1400" dirty="0"/>
            </a:p>
          </p:txBody>
        </p:sp>
      </p:grpSp>
      <p:pic>
        <p:nvPicPr>
          <p:cNvPr id="3" name="arg.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991794" y="3047999"/>
            <a:ext cx="1215239" cy="1108076"/>
          </a:xfrm>
          <a:prstGeom prst="rect">
            <a:avLst/>
          </a:prstGeom>
        </p:spPr>
      </p:pic>
      <p:sp>
        <p:nvSpPr>
          <p:cNvPr id="21507" name="Text Box 2"/>
          <p:cNvSpPr txBox="1">
            <a:spLocks noChangeArrowheads="1"/>
          </p:cNvSpPr>
          <p:nvPr/>
        </p:nvSpPr>
        <p:spPr bwMode="auto">
          <a:xfrm>
            <a:off x="0" y="-1924"/>
            <a:ext cx="8763000" cy="430887"/>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latin typeface="Comic Sans MS" pitchFamily="66" charset="0"/>
              </a:rPr>
              <a:t>  </a:t>
            </a:r>
            <a:r>
              <a:rPr lang="en-US" altLang="en-US" sz="2200" b="1" dirty="0" smtClean="0">
                <a:solidFill>
                  <a:srgbClr val="AC0000"/>
                </a:solidFill>
              </a:rPr>
              <a:t>Pattern formation in </a:t>
            </a:r>
            <a:r>
              <a:rPr lang="en-US" altLang="en-US" sz="2200" b="1" dirty="0" err="1" smtClean="0">
                <a:solidFill>
                  <a:srgbClr val="AC0000"/>
                </a:solidFill>
              </a:rPr>
              <a:t>bistable</a:t>
            </a:r>
            <a:r>
              <a:rPr lang="en-US" altLang="en-US" sz="2200" b="1" dirty="0" smtClean="0">
                <a:solidFill>
                  <a:srgbClr val="AC0000"/>
                </a:solidFill>
              </a:rPr>
              <a:t> systems: front instabilities</a:t>
            </a:r>
          </a:p>
        </p:txBody>
      </p:sp>
      <p:grpSp>
        <p:nvGrpSpPr>
          <p:cNvPr id="2" name="Group 3"/>
          <p:cNvGrpSpPr>
            <a:grpSpLocks/>
          </p:cNvGrpSpPr>
          <p:nvPr/>
        </p:nvGrpSpPr>
        <p:grpSpPr bwMode="auto">
          <a:xfrm>
            <a:off x="8720138" y="0"/>
            <a:ext cx="457200" cy="6858000"/>
            <a:chOff x="5493" y="0"/>
            <a:chExt cx="288" cy="4320"/>
          </a:xfrm>
        </p:grpSpPr>
        <p:sp>
          <p:nvSpPr>
            <p:cNvPr id="21590" name="Rectangle 4"/>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gn="l" rtl="0" eaLnBrk="0" hangingPunct="0">
                <a:lnSpc>
                  <a:spcPct val="40000"/>
                </a:lnSpc>
                <a:spcBef>
                  <a:spcPct val="50000"/>
                </a:spcBef>
              </a:pPr>
              <a:endParaRPr lang="en-US" altLang="he-IL" sz="1200" b="1">
                <a:solidFill>
                  <a:schemeClr val="bg1"/>
                </a:solidFill>
                <a:latin typeface="Comic Sans MS" pitchFamily="66" charset="0"/>
              </a:endParaRPr>
            </a:p>
            <a:p>
              <a:pPr algn="ctr" rtl="0" eaLnBrk="0" hangingPunct="0">
                <a:lnSpc>
                  <a:spcPct val="40000"/>
                </a:lnSpc>
                <a:spcBef>
                  <a:spcPct val="50000"/>
                </a:spcBef>
              </a:pPr>
              <a:r>
                <a:rPr lang="en-US" altLang="he-IL" sz="1600" b="1">
                  <a:solidFill>
                    <a:schemeClr val="bg1"/>
                  </a:solidFill>
                  <a:latin typeface="Comic Sans MS" pitchFamily="66" charset="0"/>
                </a:rPr>
                <a:t>     </a:t>
              </a:r>
              <a:r>
                <a:rPr lang="en-US" altLang="he-IL" sz="1600">
                  <a:solidFill>
                    <a:schemeClr val="bg1"/>
                  </a:solidFill>
                  <a:latin typeface="Comic Sans MS" pitchFamily="66" charset="0"/>
                </a:rPr>
                <a:t>Ben Gurion University,  Ehud Meron -  www.bgu.ac.il/~ehud</a:t>
              </a:r>
              <a:endParaRPr lang="en-US" altLang="en-US" sz="1600">
                <a:solidFill>
                  <a:schemeClr val="bg1"/>
                </a:solidFill>
                <a:latin typeface="Comic Sans MS" pitchFamily="66" charset="0"/>
              </a:endParaRPr>
            </a:p>
          </p:txBody>
        </p:sp>
        <p:pic>
          <p:nvPicPr>
            <p:cNvPr id="21591" name="Picture 5" descr="bgu_logo_small"/>
            <p:cNvPicPr>
              <a:picLocks noChangeAspect="1" noChangeArrowheads="1"/>
            </p:cNvPicPr>
            <p:nvPr/>
          </p:nvPicPr>
          <p:blipFill>
            <a:blip r:embed="rId10" cstate="print"/>
            <a:srcRect/>
            <a:stretch>
              <a:fillRect/>
            </a:stretch>
          </p:blipFill>
          <p:spPr bwMode="auto">
            <a:xfrm>
              <a:off x="5493" y="21"/>
              <a:ext cx="288" cy="246"/>
            </a:xfrm>
            <a:prstGeom prst="rect">
              <a:avLst/>
            </a:prstGeom>
            <a:noFill/>
            <a:ln w="9525">
              <a:noFill/>
              <a:miter lim="800000"/>
              <a:headEnd/>
              <a:tailEnd/>
            </a:ln>
          </p:spPr>
        </p:pic>
      </p:grpSp>
      <p:sp>
        <p:nvSpPr>
          <p:cNvPr id="21518" name="Rectangle 66"/>
          <p:cNvSpPr>
            <a:spLocks noChangeArrowheads="1"/>
          </p:cNvSpPr>
          <p:nvPr/>
        </p:nvSpPr>
        <p:spPr bwMode="auto">
          <a:xfrm>
            <a:off x="152400" y="4070350"/>
            <a:ext cx="4267200" cy="2667000"/>
          </a:xfrm>
          <a:prstGeom prst="rect">
            <a:avLst/>
          </a:prstGeom>
          <a:noFill/>
          <a:ln w="28575">
            <a:noFill/>
            <a:miter lim="800000"/>
            <a:headEnd/>
            <a:tailEnd/>
          </a:ln>
        </p:spPr>
        <p:txBody>
          <a:bodyPr wrap="none" anchor="ctr"/>
          <a:lstStyle/>
          <a:p>
            <a:endParaRPr lang="en-US"/>
          </a:p>
        </p:txBody>
      </p:sp>
      <p:grpSp>
        <p:nvGrpSpPr>
          <p:cNvPr id="6" name="Group 5"/>
          <p:cNvGrpSpPr/>
          <p:nvPr/>
        </p:nvGrpSpPr>
        <p:grpSpPr>
          <a:xfrm>
            <a:off x="238125" y="581025"/>
            <a:ext cx="8372475" cy="2381250"/>
            <a:chOff x="285660" y="4415195"/>
            <a:chExt cx="8411905" cy="2381250"/>
          </a:xfrm>
        </p:grpSpPr>
        <p:grpSp>
          <p:nvGrpSpPr>
            <p:cNvPr id="5" name="Group 4"/>
            <p:cNvGrpSpPr/>
            <p:nvPr/>
          </p:nvGrpSpPr>
          <p:grpSpPr>
            <a:xfrm>
              <a:off x="285660" y="4415195"/>
              <a:ext cx="8411905" cy="2381250"/>
              <a:chOff x="285660" y="4415195"/>
              <a:chExt cx="8411905" cy="2381250"/>
            </a:xfrm>
          </p:grpSpPr>
          <p:grpSp>
            <p:nvGrpSpPr>
              <p:cNvPr id="121" name="Group 120"/>
              <p:cNvGrpSpPr/>
              <p:nvPr/>
            </p:nvGrpSpPr>
            <p:grpSpPr>
              <a:xfrm>
                <a:off x="285660" y="4415195"/>
                <a:ext cx="6096000" cy="2381250"/>
                <a:chOff x="285660" y="4327327"/>
                <a:chExt cx="6096000" cy="2381250"/>
              </a:xfrm>
            </p:grpSpPr>
            <p:grpSp>
              <p:nvGrpSpPr>
                <p:cNvPr id="118" name="Group 117"/>
                <p:cNvGrpSpPr/>
                <p:nvPr/>
              </p:nvGrpSpPr>
              <p:grpSpPr>
                <a:xfrm>
                  <a:off x="285660" y="4327327"/>
                  <a:ext cx="6096000" cy="2378273"/>
                  <a:chOff x="396585" y="4708327"/>
                  <a:chExt cx="6096000" cy="2378273"/>
                </a:xfrm>
              </p:grpSpPr>
              <p:sp>
                <p:nvSpPr>
                  <p:cNvPr id="103" name="TextBox 102"/>
                  <p:cNvSpPr txBox="1"/>
                  <p:nvPr/>
                </p:nvSpPr>
                <p:spPr>
                  <a:xfrm>
                    <a:off x="396585" y="4708327"/>
                    <a:ext cx="6096000" cy="400110"/>
                  </a:xfrm>
                  <a:prstGeom prst="rect">
                    <a:avLst/>
                  </a:prstGeom>
                  <a:noFill/>
                </p:spPr>
                <p:txBody>
                  <a:bodyPr wrap="square" rtlCol="0">
                    <a:spAutoFit/>
                  </a:bodyPr>
                  <a:lstStyle/>
                  <a:p>
                    <a:r>
                      <a:rPr lang="en-US" dirty="0" smtClean="0"/>
                      <a:t>Transverse + NIB </a:t>
                    </a:r>
                    <a:r>
                      <a:rPr lang="en-US" dirty="0" smtClean="0">
                        <a:sym typeface="Symbol"/>
                      </a:rPr>
                      <a:t> </a:t>
                    </a:r>
                    <a:r>
                      <a:rPr lang="en-US" dirty="0" err="1" smtClean="0"/>
                      <a:t>spatio</a:t>
                    </a:r>
                    <a:r>
                      <a:rPr lang="en-US" dirty="0" smtClean="0"/>
                      <a:t>-temporal chaos:</a:t>
                    </a:r>
                    <a:endParaRPr lang="en-US" dirty="0"/>
                  </a:p>
                </p:txBody>
              </p:sp>
              <p:grpSp>
                <p:nvGrpSpPr>
                  <p:cNvPr id="104" name="Group 31"/>
                  <p:cNvGrpSpPr>
                    <a:grpSpLocks/>
                  </p:cNvGrpSpPr>
                  <p:nvPr/>
                </p:nvGrpSpPr>
                <p:grpSpPr bwMode="auto">
                  <a:xfrm>
                    <a:off x="2107376" y="5158408"/>
                    <a:ext cx="2978410" cy="1928192"/>
                    <a:chOff x="2066948" y="1484784"/>
                    <a:chExt cx="3425353" cy="2304256"/>
                  </a:xfrm>
                </p:grpSpPr>
                <p:cxnSp>
                  <p:nvCxnSpPr>
                    <p:cNvPr id="110" name="Straight Connector 109"/>
                    <p:cNvCxnSpPr/>
                    <p:nvPr/>
                  </p:nvCxnSpPr>
                  <p:spPr>
                    <a:xfrm>
                      <a:off x="3760576" y="1484784"/>
                      <a:ext cx="0" cy="503410"/>
                    </a:xfrm>
                    <a:prstGeom prst="line">
                      <a:avLst/>
                    </a:prstGeom>
                    <a:ln w="1873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3760576" y="3285630"/>
                      <a:ext cx="0" cy="503410"/>
                    </a:xfrm>
                    <a:prstGeom prst="line">
                      <a:avLst/>
                    </a:prstGeom>
                    <a:ln w="1873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2066948" y="1737583"/>
                      <a:ext cx="0" cy="503409"/>
                    </a:xfrm>
                    <a:prstGeom prst="line">
                      <a:avLst/>
                    </a:prstGeom>
                    <a:ln w="1873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66948" y="3285630"/>
                      <a:ext cx="0" cy="503410"/>
                    </a:xfrm>
                    <a:prstGeom prst="line">
                      <a:avLst/>
                    </a:prstGeom>
                    <a:ln w="1873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5492301" y="1484784"/>
                      <a:ext cx="0" cy="503410"/>
                    </a:xfrm>
                    <a:prstGeom prst="line">
                      <a:avLst/>
                    </a:prstGeom>
                    <a:ln w="1873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5492301" y="3285630"/>
                      <a:ext cx="0" cy="503410"/>
                    </a:xfrm>
                    <a:prstGeom prst="line">
                      <a:avLst/>
                    </a:prstGeom>
                    <a:ln w="187325">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119" name="Straight Arrow Connector 118"/>
                <p:cNvCxnSpPr/>
                <p:nvPr/>
              </p:nvCxnSpPr>
              <p:spPr bwMode="auto">
                <a:xfrm>
                  <a:off x="2438400" y="6465332"/>
                  <a:ext cx="2133600" cy="0"/>
                </a:xfrm>
                <a:prstGeom prst="straightConnector1">
                  <a:avLst/>
                </a:prstGeom>
                <a:noFill/>
                <a:ln w="12700" cap="flat" cmpd="sng" algn="ctr">
                  <a:solidFill>
                    <a:schemeClr val="tx1"/>
                  </a:solidFill>
                  <a:prstDash val="solid"/>
                  <a:round/>
                  <a:headEnd type="none" w="med" len="med"/>
                  <a:tailEnd type="arrow"/>
                </a:ln>
                <a:effectLst/>
              </p:spPr>
            </p:cxnSp>
            <p:sp>
              <p:nvSpPr>
                <p:cNvPr id="120" name="TextBox 119"/>
                <p:cNvSpPr txBox="1"/>
                <p:nvPr/>
              </p:nvSpPr>
              <p:spPr>
                <a:xfrm>
                  <a:off x="3188825" y="6400800"/>
                  <a:ext cx="990600" cy="307777"/>
                </a:xfrm>
                <a:prstGeom prst="rect">
                  <a:avLst/>
                </a:prstGeom>
                <a:noFill/>
              </p:spPr>
              <p:txBody>
                <a:bodyPr wrap="square" rtlCol="0">
                  <a:spAutoFit/>
                </a:bodyPr>
                <a:lstStyle/>
                <a:p>
                  <a:r>
                    <a:rPr lang="en-US" sz="1400" dirty="0" smtClean="0">
                      <a:latin typeface="+mj-lt"/>
                    </a:rPr>
                    <a:t>Time</a:t>
                  </a:r>
                  <a:endParaRPr lang="en-US" sz="1400" dirty="0">
                    <a:latin typeface="+mj-lt"/>
                  </a:endParaRPr>
                </a:p>
              </p:txBody>
            </p:sp>
          </p:grpSp>
          <p:sp>
            <p:nvSpPr>
              <p:cNvPr id="123" name="TextBox 122"/>
              <p:cNvSpPr txBox="1"/>
              <p:nvPr/>
            </p:nvSpPr>
            <p:spPr>
              <a:xfrm>
                <a:off x="357188" y="4735343"/>
                <a:ext cx="8340377" cy="307777"/>
              </a:xfrm>
              <a:prstGeom prst="rect">
                <a:avLst/>
              </a:prstGeom>
              <a:noFill/>
            </p:spPr>
            <p:txBody>
              <a:bodyPr wrap="square" rtlCol="0">
                <a:spAutoFit/>
              </a:bodyPr>
              <a:lstStyle/>
              <a:p>
                <a:r>
                  <a:rPr lang="en-US" sz="1400" dirty="0" smtClean="0"/>
                  <a:t>(Hagberg </a:t>
                </a:r>
                <a:r>
                  <a:rPr lang="en-US" sz="1400" dirty="0"/>
                  <a:t>&amp; </a:t>
                </a:r>
                <a:r>
                  <a:rPr lang="en-US" sz="1400" dirty="0" smtClean="0"/>
                  <a:t>Meron, Phys. Rev. Lett. 1994; Chaos 1994; </a:t>
                </a:r>
                <a:r>
                  <a:rPr lang="en-US" sz="1400" dirty="0"/>
                  <a:t>Phys. Rev. Lett. </a:t>
                </a:r>
                <a:r>
                  <a:rPr lang="en-US" sz="1400" dirty="0" smtClean="0"/>
                  <a:t>1997)</a:t>
                </a:r>
                <a:endParaRPr lang="en-US" sz="1400" dirty="0"/>
              </a:p>
            </p:txBody>
          </p:sp>
        </p:grpSp>
        <p:pic>
          <p:nvPicPr>
            <p:cNvPr id="500801" name="Picture 6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5289664"/>
              <a:ext cx="5254569" cy="1164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 name="arg.cgl2.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2"/>
          <a:srcRect l="13000" r="11299"/>
          <a:stretch/>
        </p:blipFill>
        <p:spPr>
          <a:xfrm>
            <a:off x="3276600" y="3047999"/>
            <a:ext cx="1170580" cy="1099733"/>
          </a:xfrm>
          <a:prstGeom prst="rect">
            <a:avLst/>
          </a:prstGeom>
        </p:spPr>
      </p:pic>
      <p:grpSp>
        <p:nvGrpSpPr>
          <p:cNvPr id="8" name="Group 7"/>
          <p:cNvGrpSpPr/>
          <p:nvPr/>
        </p:nvGrpSpPr>
        <p:grpSpPr>
          <a:xfrm>
            <a:off x="5791200" y="1447800"/>
            <a:ext cx="2992438" cy="1066800"/>
            <a:chOff x="5943600" y="1271111"/>
            <a:chExt cx="2992438" cy="1066800"/>
          </a:xfrm>
        </p:grpSpPr>
        <p:sp>
          <p:nvSpPr>
            <p:cNvPr id="47" name="TextBox 46"/>
            <p:cNvSpPr txBox="1"/>
            <p:nvPr/>
          </p:nvSpPr>
          <p:spPr>
            <a:xfrm>
              <a:off x="5943600" y="1271111"/>
              <a:ext cx="2992438" cy="954107"/>
            </a:xfrm>
            <a:prstGeom prst="rect">
              <a:avLst/>
            </a:prstGeom>
            <a:noFill/>
          </p:spPr>
          <p:txBody>
            <a:bodyPr wrap="square" rtlCol="0">
              <a:spAutoFit/>
            </a:bodyPr>
            <a:lstStyle/>
            <a:p>
              <a:pPr>
                <a:spcBef>
                  <a:spcPts val="0"/>
                </a:spcBef>
              </a:pPr>
              <a:r>
                <a:rPr lang="en-US" sz="1400" dirty="0"/>
                <a:t>Simulations of the FHN </a:t>
              </a:r>
              <a:r>
                <a:rPr lang="en-US" sz="1400" dirty="0" smtClean="0"/>
                <a:t>model: The dynamics involve local front reversal and nucleation of pairs of spiral waves.</a:t>
              </a:r>
            </a:p>
          </p:txBody>
        </p:sp>
        <p:cxnSp>
          <p:nvCxnSpPr>
            <p:cNvPr id="9" name="Straight Arrow Connector 8"/>
            <p:cNvCxnSpPr/>
            <p:nvPr/>
          </p:nvCxnSpPr>
          <p:spPr bwMode="auto">
            <a:xfrm flipH="1">
              <a:off x="6029894" y="2337911"/>
              <a:ext cx="1132906" cy="0"/>
            </a:xfrm>
            <a:prstGeom prst="straightConnector1">
              <a:avLst/>
            </a:prstGeom>
            <a:noFill/>
            <a:ln w="9525" cap="flat" cmpd="sng" algn="ctr">
              <a:solidFill>
                <a:schemeClr val="tx1"/>
              </a:solidFill>
              <a:prstDash val="solid"/>
              <a:round/>
              <a:headEnd type="none" w="med" len="med"/>
              <a:tailEnd type="arrow"/>
            </a:ln>
            <a:effectLst/>
          </p:spPr>
        </p:cxnSp>
      </p:grpSp>
      <p:grpSp>
        <p:nvGrpSpPr>
          <p:cNvPr id="21" name="Group 20"/>
          <p:cNvGrpSpPr/>
          <p:nvPr/>
        </p:nvGrpSpPr>
        <p:grpSpPr>
          <a:xfrm>
            <a:off x="533400" y="1663898"/>
            <a:ext cx="381000" cy="152400"/>
            <a:chOff x="533400" y="1663898"/>
            <a:chExt cx="381000" cy="152400"/>
          </a:xfrm>
        </p:grpSpPr>
        <p:cxnSp>
          <p:nvCxnSpPr>
            <p:cNvPr id="15" name="Straight Arrow Connector 14"/>
            <p:cNvCxnSpPr/>
            <p:nvPr/>
          </p:nvCxnSpPr>
          <p:spPr bwMode="auto">
            <a:xfrm>
              <a:off x="533400" y="1663898"/>
              <a:ext cx="381000" cy="0"/>
            </a:xfrm>
            <a:prstGeom prst="straightConnector1">
              <a:avLst/>
            </a:prstGeom>
            <a:noFill/>
            <a:ln w="28575" cap="flat" cmpd="sng" algn="ctr">
              <a:solidFill>
                <a:schemeClr val="bg1"/>
              </a:solidFill>
              <a:prstDash val="solid"/>
              <a:round/>
              <a:headEnd type="none" w="med" len="med"/>
              <a:tailEnd type="arrow"/>
            </a:ln>
            <a:effectLst/>
          </p:spPr>
        </p:cxnSp>
        <p:cxnSp>
          <p:nvCxnSpPr>
            <p:cNvPr id="41" name="Straight Arrow Connector 40"/>
            <p:cNvCxnSpPr/>
            <p:nvPr/>
          </p:nvCxnSpPr>
          <p:spPr bwMode="auto">
            <a:xfrm>
              <a:off x="533400" y="1816298"/>
              <a:ext cx="304800" cy="0"/>
            </a:xfrm>
            <a:prstGeom prst="straightConnector1">
              <a:avLst/>
            </a:prstGeom>
            <a:noFill/>
            <a:ln w="28575" cap="flat" cmpd="sng" algn="ctr">
              <a:solidFill>
                <a:schemeClr val="bg1"/>
              </a:solidFill>
              <a:prstDash val="solid"/>
              <a:round/>
              <a:headEnd type="none" w="med" len="med"/>
              <a:tailEnd type="arrow"/>
            </a:ln>
            <a:effectLst/>
          </p:spPr>
        </p:cxnSp>
      </p:grpSp>
      <p:grpSp>
        <p:nvGrpSpPr>
          <p:cNvPr id="22" name="Group 21"/>
          <p:cNvGrpSpPr/>
          <p:nvPr/>
        </p:nvGrpSpPr>
        <p:grpSpPr>
          <a:xfrm>
            <a:off x="1781175" y="1676400"/>
            <a:ext cx="581025" cy="152400"/>
            <a:chOff x="1781175" y="1676400"/>
            <a:chExt cx="581025" cy="152400"/>
          </a:xfrm>
        </p:grpSpPr>
        <p:cxnSp>
          <p:nvCxnSpPr>
            <p:cNvPr id="43" name="Straight Arrow Connector 42"/>
            <p:cNvCxnSpPr/>
            <p:nvPr/>
          </p:nvCxnSpPr>
          <p:spPr bwMode="auto">
            <a:xfrm>
              <a:off x="1981200" y="1676400"/>
              <a:ext cx="381000" cy="0"/>
            </a:xfrm>
            <a:prstGeom prst="straightConnector1">
              <a:avLst/>
            </a:prstGeom>
            <a:noFill/>
            <a:ln w="28575" cap="flat" cmpd="sng" algn="ctr">
              <a:solidFill>
                <a:schemeClr val="bg1"/>
              </a:solidFill>
              <a:prstDash val="solid"/>
              <a:round/>
              <a:headEnd type="none" w="med" len="med"/>
              <a:tailEnd type="arrow"/>
            </a:ln>
            <a:effectLst/>
          </p:spPr>
        </p:cxnSp>
        <p:cxnSp>
          <p:nvCxnSpPr>
            <p:cNvPr id="44" name="Straight Arrow Connector 43"/>
            <p:cNvCxnSpPr/>
            <p:nvPr/>
          </p:nvCxnSpPr>
          <p:spPr bwMode="auto">
            <a:xfrm flipH="1">
              <a:off x="1781175" y="1828800"/>
              <a:ext cx="228600" cy="0"/>
            </a:xfrm>
            <a:prstGeom prst="straightConnector1">
              <a:avLst/>
            </a:prstGeom>
            <a:noFill/>
            <a:ln w="28575" cap="flat" cmpd="sng" algn="ctr">
              <a:solidFill>
                <a:schemeClr val="bg1"/>
              </a:solidFill>
              <a:prstDash val="solid"/>
              <a:round/>
              <a:headEnd type="none" w="med" len="med"/>
              <a:tailEnd type="arrow"/>
            </a:ln>
            <a:effectLst/>
          </p:spPr>
        </p:cxnSp>
      </p:grpSp>
    </p:spTree>
    <p:extLst>
      <p:ext uri="{BB962C8B-B14F-4D97-AF65-F5344CB8AC3E}">
        <p14:creationId xmlns:p14="http://schemas.microsoft.com/office/powerpoint/2010/main" val="141633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3"/>
                </p:tgtEl>
              </p:cMediaNode>
            </p:video>
            <p:video>
              <p:cMediaNode vol="80000">
                <p:cTn id="29" fill="hold" display="0">
                  <p:stCondLst>
                    <p:cond delay="indefinite"/>
                  </p:st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2"/>
          <p:cNvSpPr txBox="1">
            <a:spLocks noChangeArrowheads="1"/>
          </p:cNvSpPr>
          <p:nvPr/>
        </p:nvSpPr>
        <p:spPr bwMode="auto">
          <a:xfrm>
            <a:off x="228600" y="657761"/>
            <a:ext cx="8534400" cy="1323439"/>
          </a:xfrm>
          <a:prstGeom prst="rect">
            <a:avLst/>
          </a:prstGeom>
          <a:noFill/>
          <a:ln w="9525">
            <a:noFill/>
            <a:miter lim="800000"/>
            <a:headEnd/>
            <a:tailEnd/>
          </a:ln>
        </p:spPr>
        <p:txBody>
          <a:bodyPr wrap="square">
            <a:spAutoFit/>
          </a:bodyPr>
          <a:lstStyle/>
          <a:p>
            <a:pPr eaLnBrk="1" hangingPunct="1">
              <a:spcBef>
                <a:spcPct val="0"/>
              </a:spcBef>
            </a:pPr>
            <a:r>
              <a:rPr lang="en-US" dirty="0" smtClean="0">
                <a:cs typeface="Arial" pitchFamily="34" charset="0"/>
              </a:rPr>
              <a:t>Yet another case of </a:t>
            </a:r>
            <a:r>
              <a:rPr lang="en-US" dirty="0" err="1" smtClean="0">
                <a:cs typeface="Arial" pitchFamily="34" charset="0"/>
              </a:rPr>
              <a:t>bistability</a:t>
            </a:r>
            <a:r>
              <a:rPr lang="en-US" dirty="0" smtClean="0">
                <a:cs typeface="Arial" pitchFamily="34" charset="0"/>
              </a:rPr>
              <a:t> - a uniform state going through a non-uniform instability that results in </a:t>
            </a:r>
            <a:r>
              <a:rPr lang="en-US" dirty="0" err="1" smtClean="0">
                <a:cs typeface="Arial" pitchFamily="34" charset="0"/>
              </a:rPr>
              <a:t>bistability</a:t>
            </a:r>
            <a:r>
              <a:rPr lang="en-US" dirty="0" smtClean="0">
                <a:cs typeface="Arial" pitchFamily="34" charset="0"/>
              </a:rPr>
              <a:t> of the original uniform state and a periodic pattern state</a:t>
            </a:r>
            <a:r>
              <a:rPr lang="en-US" dirty="0">
                <a:cs typeface="Arial" pitchFamily="34" charset="0"/>
              </a:rPr>
              <a:t>. Such systems give rise to localized patterns. </a:t>
            </a:r>
          </a:p>
        </p:txBody>
      </p:sp>
      <p:sp>
        <p:nvSpPr>
          <p:cNvPr id="8196" name="Text Box 3"/>
          <p:cNvSpPr txBox="1">
            <a:spLocks noChangeArrowheads="1"/>
          </p:cNvSpPr>
          <p:nvPr/>
        </p:nvSpPr>
        <p:spPr bwMode="auto">
          <a:xfrm>
            <a:off x="0" y="0"/>
            <a:ext cx="8839200" cy="427038"/>
          </a:xfrm>
          <a:prstGeom prst="rect">
            <a:avLst/>
          </a:prstGeom>
          <a:solidFill>
            <a:srgbClr val="B2B2B2"/>
          </a:solidFill>
          <a:ln w="9525">
            <a:noFill/>
            <a:miter lim="800000"/>
            <a:headEnd/>
            <a:tailEnd/>
          </a:ln>
        </p:spPr>
        <p:txBody>
          <a:bodyPr anchor="ctr">
            <a:spAutoFit/>
          </a:bodyPr>
          <a:lstStyle/>
          <a:p>
            <a:r>
              <a:rPr lang="en-US" sz="2200" b="1" dirty="0">
                <a:solidFill>
                  <a:srgbClr val="AC0000"/>
                </a:solidFill>
                <a:cs typeface="Arial" pitchFamily="34" charset="0"/>
              </a:rPr>
              <a:t> </a:t>
            </a:r>
            <a:r>
              <a:rPr lang="en-US" sz="2200" b="1" dirty="0" smtClean="0">
                <a:solidFill>
                  <a:srgbClr val="AC0000"/>
                </a:solidFill>
                <a:cs typeface="Arial" pitchFamily="34" charset="0"/>
              </a:rPr>
              <a:t> </a:t>
            </a:r>
            <a:r>
              <a:rPr lang="en-US" altLang="en-US" sz="2200" b="1" dirty="0" smtClean="0">
                <a:solidFill>
                  <a:srgbClr val="AC0000"/>
                </a:solidFill>
              </a:rPr>
              <a:t>Pattern formation in </a:t>
            </a:r>
            <a:r>
              <a:rPr lang="en-US" altLang="en-US" sz="2200" b="1" dirty="0" err="1" smtClean="0">
                <a:solidFill>
                  <a:srgbClr val="AC0000"/>
                </a:solidFill>
              </a:rPr>
              <a:t>bistable</a:t>
            </a:r>
            <a:r>
              <a:rPr lang="en-US" altLang="en-US" sz="2200" b="1" dirty="0" smtClean="0">
                <a:solidFill>
                  <a:srgbClr val="AC0000"/>
                </a:solidFill>
              </a:rPr>
              <a:t> systems: localized patterns</a:t>
            </a:r>
            <a:endParaRPr lang="en-US" altLang="en-US" sz="2200" b="1" dirty="0">
              <a:solidFill>
                <a:srgbClr val="AC0000"/>
              </a:solidFill>
              <a:cs typeface="Arial" pitchFamily="34" charset="0"/>
            </a:endParaRPr>
          </a:p>
        </p:txBody>
      </p:sp>
      <p:grpSp>
        <p:nvGrpSpPr>
          <p:cNvPr id="2" name="Group 4"/>
          <p:cNvGrpSpPr>
            <a:grpSpLocks/>
          </p:cNvGrpSpPr>
          <p:nvPr/>
        </p:nvGrpSpPr>
        <p:grpSpPr bwMode="auto">
          <a:xfrm>
            <a:off x="8763000" y="0"/>
            <a:ext cx="457200" cy="6858000"/>
            <a:chOff x="5493" y="0"/>
            <a:chExt cx="288" cy="4320"/>
          </a:xfrm>
        </p:grpSpPr>
        <p:sp>
          <p:nvSpPr>
            <p:cNvPr id="8205" name="Rectangle 5"/>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chemeClr val="bg1"/>
                </a:solidFill>
                <a:cs typeface="Arial" pitchFamily="34" charset="0"/>
              </a:endParaRPr>
            </a:p>
            <a:p>
              <a:pPr algn="ctr">
                <a:lnSpc>
                  <a:spcPct val="40000"/>
                </a:lnSpc>
              </a:pPr>
              <a:r>
                <a:rPr lang="en-US" altLang="he-IL" sz="1600" b="1">
                  <a:solidFill>
                    <a:schemeClr val="bg1"/>
                  </a:solidFill>
                  <a:cs typeface="Arial" pitchFamily="34" charset="0"/>
                </a:rPr>
                <a:t>     </a:t>
              </a:r>
              <a:r>
                <a:rPr lang="en-US" altLang="he-IL" sz="1600">
                  <a:solidFill>
                    <a:schemeClr val="bg1"/>
                  </a:solidFill>
                  <a:cs typeface="Arial" pitchFamily="34" charset="0"/>
                </a:rPr>
                <a:t>Ben Gurion University,  Ehud Meron -  www.bgu.ac.il/~ehud</a:t>
              </a:r>
              <a:endParaRPr lang="en-US" altLang="en-US" sz="1600">
                <a:solidFill>
                  <a:schemeClr val="bg1"/>
                </a:solidFill>
                <a:cs typeface="Arial" pitchFamily="34" charset="0"/>
              </a:endParaRPr>
            </a:p>
          </p:txBody>
        </p:sp>
        <p:pic>
          <p:nvPicPr>
            <p:cNvPr id="8206" name="Picture 6" descr="bgu_logo_small"/>
            <p:cNvPicPr>
              <a:picLocks noChangeAspect="1" noChangeArrowheads="1"/>
            </p:cNvPicPr>
            <p:nvPr/>
          </p:nvPicPr>
          <p:blipFill>
            <a:blip r:embed="rId4" cstate="print"/>
            <a:srcRect/>
            <a:stretch>
              <a:fillRect/>
            </a:stretch>
          </p:blipFill>
          <p:spPr bwMode="auto">
            <a:xfrm>
              <a:off x="5493" y="21"/>
              <a:ext cx="288" cy="246"/>
            </a:xfrm>
            <a:prstGeom prst="rect">
              <a:avLst/>
            </a:prstGeom>
            <a:noFill/>
            <a:ln w="9525">
              <a:noFill/>
              <a:miter lim="800000"/>
              <a:headEnd/>
              <a:tailEnd/>
            </a:ln>
          </p:spPr>
        </p:pic>
      </p:grpSp>
      <p:sp>
        <p:nvSpPr>
          <p:cNvPr id="16" name="Rectangle 15"/>
          <p:cNvSpPr/>
          <p:nvPr/>
        </p:nvSpPr>
        <p:spPr>
          <a:xfrm>
            <a:off x="304800" y="6153090"/>
            <a:ext cx="5943600" cy="400110"/>
          </a:xfrm>
          <a:prstGeom prst="rect">
            <a:avLst/>
          </a:prstGeom>
        </p:spPr>
        <p:txBody>
          <a:bodyPr wrap="square">
            <a:spAutoFit/>
          </a:bodyPr>
          <a:lstStyle/>
          <a:p>
            <a:r>
              <a:rPr lang="en-US" dirty="0" err="1" smtClean="0">
                <a:solidFill>
                  <a:srgbClr val="C00000"/>
                </a:solidFill>
                <a:cs typeface="Arial" pitchFamily="34" charset="0"/>
              </a:rPr>
              <a:t>Homoclinic</a:t>
            </a:r>
            <a:r>
              <a:rPr lang="en-US" dirty="0" smtClean="0">
                <a:solidFill>
                  <a:srgbClr val="C00000"/>
                </a:solidFill>
                <a:cs typeface="Arial" pitchFamily="34" charset="0"/>
              </a:rPr>
              <a:t> snaking  </a:t>
            </a:r>
            <a:r>
              <a:rPr lang="en-US" sz="1400" dirty="0" smtClean="0">
                <a:cs typeface="Arial" pitchFamily="34" charset="0"/>
              </a:rPr>
              <a:t>(</a:t>
            </a:r>
            <a:r>
              <a:rPr lang="en-US" sz="1400" dirty="0" err="1" smtClean="0">
                <a:cs typeface="Arial" pitchFamily="34" charset="0"/>
              </a:rPr>
              <a:t>Knobloch</a:t>
            </a:r>
            <a:r>
              <a:rPr lang="en-US" sz="1400" dirty="0" smtClean="0">
                <a:cs typeface="Arial" pitchFamily="34" charset="0"/>
              </a:rPr>
              <a:t>, Nonlinearity 2008)</a:t>
            </a:r>
            <a:endParaRPr lang="en-US" sz="1400" dirty="0"/>
          </a:p>
        </p:txBody>
      </p:sp>
      <p:sp>
        <p:nvSpPr>
          <p:cNvPr id="8199" name="Rectangle 8"/>
          <p:cNvSpPr>
            <a:spLocks noChangeArrowheads="1"/>
          </p:cNvSpPr>
          <p:nvPr/>
        </p:nvSpPr>
        <p:spPr bwMode="auto">
          <a:xfrm>
            <a:off x="533400" y="3081555"/>
            <a:ext cx="7315200" cy="0"/>
          </a:xfrm>
          <a:prstGeom prst="rect">
            <a:avLst/>
          </a:prstGeom>
          <a:noFill/>
          <a:ln w="9525" algn="ctr">
            <a:noFill/>
            <a:miter lim="800000"/>
            <a:headEnd/>
            <a:tailEnd/>
          </a:ln>
        </p:spPr>
        <p:txBody>
          <a:bodyPr wrap="none" anchor="ctr">
            <a:spAutoFit/>
          </a:bodyPr>
          <a:lstStyle/>
          <a:p>
            <a:endParaRPr lang="en-US"/>
          </a:p>
        </p:txBody>
      </p:sp>
      <p:sp>
        <p:nvSpPr>
          <p:cNvPr id="8200" name="Rectangle 10"/>
          <p:cNvSpPr>
            <a:spLocks noChangeArrowheads="1"/>
          </p:cNvSpPr>
          <p:nvPr/>
        </p:nvSpPr>
        <p:spPr bwMode="auto">
          <a:xfrm>
            <a:off x="533400" y="3652387"/>
            <a:ext cx="7315200" cy="0"/>
          </a:xfrm>
          <a:prstGeom prst="rect">
            <a:avLst/>
          </a:prstGeom>
          <a:noFill/>
          <a:ln w="9525" algn="ctr">
            <a:noFill/>
            <a:miter lim="800000"/>
            <a:headEnd/>
            <a:tailEnd/>
          </a:ln>
        </p:spPr>
        <p:txBody>
          <a:bodyPr wrap="none" anchor="ctr">
            <a:spAutoFit/>
          </a:bodyPr>
          <a:lstStyle/>
          <a:p>
            <a:endParaRPr lang="en-US"/>
          </a:p>
        </p:txBody>
      </p:sp>
      <p:pic>
        <p:nvPicPr>
          <p:cNvPr id="23" name="Picture 22" descr="snaking_SH_1d_bare.jpg"/>
          <p:cNvPicPr>
            <a:picLocks noChangeAspect="1"/>
          </p:cNvPicPr>
          <p:nvPr/>
        </p:nvPicPr>
        <p:blipFill>
          <a:blip r:embed="rId5" cstate="print"/>
          <a:srcRect l="60000"/>
          <a:stretch>
            <a:fillRect/>
          </a:stretch>
        </p:blipFill>
        <p:spPr>
          <a:xfrm>
            <a:off x="5227320" y="2667000"/>
            <a:ext cx="2926080" cy="3505200"/>
          </a:xfrm>
          <a:prstGeom prst="rect">
            <a:avLst/>
          </a:prstGeom>
        </p:spPr>
      </p:pic>
      <p:grpSp>
        <p:nvGrpSpPr>
          <p:cNvPr id="3" name="Group 2"/>
          <p:cNvGrpSpPr/>
          <p:nvPr/>
        </p:nvGrpSpPr>
        <p:grpSpPr>
          <a:xfrm>
            <a:off x="228600" y="1697182"/>
            <a:ext cx="7848600" cy="817418"/>
            <a:chOff x="228600" y="1697182"/>
            <a:chExt cx="7848600" cy="817418"/>
          </a:xfrm>
        </p:grpSpPr>
        <p:graphicFrame>
          <p:nvGraphicFramePr>
            <p:cNvPr id="505859" name="Object 4"/>
            <p:cNvGraphicFramePr>
              <a:graphicFrameLocks noChangeAspect="1"/>
            </p:cNvGraphicFramePr>
            <p:nvPr>
              <p:extLst>
                <p:ext uri="{D42A27DB-BD31-4B8C-83A1-F6EECF244321}">
                  <p14:modId xmlns:p14="http://schemas.microsoft.com/office/powerpoint/2010/main" val="2503190969"/>
                </p:ext>
              </p:extLst>
            </p:nvPr>
          </p:nvGraphicFramePr>
          <p:xfrm>
            <a:off x="4694274" y="1697182"/>
            <a:ext cx="3382926" cy="817418"/>
          </p:xfrm>
          <a:graphic>
            <a:graphicData uri="http://schemas.openxmlformats.org/presentationml/2006/ole">
              <mc:AlternateContent xmlns:mc="http://schemas.openxmlformats.org/markup-compatibility/2006">
                <mc:Choice xmlns:v="urn:schemas-microsoft-com:vml" Requires="v">
                  <p:oleObj spid="_x0000_s506089" name="משוואה" r:id="rId6" imgW="1930320" imgH="419040" progId="Equation.3">
                    <p:embed/>
                  </p:oleObj>
                </mc:Choice>
                <mc:Fallback>
                  <p:oleObj name="משוואה" r:id="rId6" imgW="1930320" imgH="419040"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4274" y="1697182"/>
                          <a:ext cx="3382926" cy="8174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Text Box 2"/>
            <p:cNvSpPr txBox="1">
              <a:spLocks noChangeArrowheads="1"/>
            </p:cNvSpPr>
            <p:nvPr/>
          </p:nvSpPr>
          <p:spPr bwMode="auto">
            <a:xfrm>
              <a:off x="228600" y="1962090"/>
              <a:ext cx="4998720" cy="400110"/>
            </a:xfrm>
            <a:prstGeom prst="rect">
              <a:avLst/>
            </a:prstGeom>
            <a:noFill/>
            <a:ln w="9525">
              <a:noFill/>
              <a:miter lim="800000"/>
              <a:headEnd/>
              <a:tailEnd/>
            </a:ln>
          </p:spPr>
          <p:txBody>
            <a:bodyPr wrap="square">
              <a:spAutoFit/>
            </a:bodyPr>
            <a:lstStyle/>
            <a:p>
              <a:pPr eaLnBrk="1" hangingPunct="1">
                <a:spcBef>
                  <a:spcPct val="0"/>
                </a:spcBef>
              </a:pPr>
              <a:r>
                <a:rPr lang="en-US" dirty="0" smtClean="0">
                  <a:cs typeface="Arial" pitchFamily="34" charset="0"/>
                </a:rPr>
                <a:t>Consider for example: </a:t>
              </a:r>
              <a:endParaRPr lang="en-US" dirty="0">
                <a:cs typeface="Arial" pitchFamily="34" charset="0"/>
              </a:endParaRPr>
            </a:p>
          </p:txBody>
        </p:sp>
      </p:grpSp>
      <p:grpSp>
        <p:nvGrpSpPr>
          <p:cNvPr id="42" name="Group 41"/>
          <p:cNvGrpSpPr/>
          <p:nvPr/>
        </p:nvGrpSpPr>
        <p:grpSpPr>
          <a:xfrm>
            <a:off x="533400" y="2667000"/>
            <a:ext cx="4389120" cy="3505200"/>
            <a:chOff x="533400" y="3276600"/>
            <a:chExt cx="4389120" cy="3505200"/>
          </a:xfrm>
        </p:grpSpPr>
        <p:grpSp>
          <p:nvGrpSpPr>
            <p:cNvPr id="37" name="Group 36"/>
            <p:cNvGrpSpPr/>
            <p:nvPr/>
          </p:nvGrpSpPr>
          <p:grpSpPr>
            <a:xfrm>
              <a:off x="533400" y="3276600"/>
              <a:ext cx="4389120" cy="3505200"/>
              <a:chOff x="533400" y="3276600"/>
              <a:chExt cx="4389120" cy="3505200"/>
            </a:xfrm>
          </p:grpSpPr>
          <p:grpSp>
            <p:nvGrpSpPr>
              <p:cNvPr id="27" name="Group 26"/>
              <p:cNvGrpSpPr/>
              <p:nvPr/>
            </p:nvGrpSpPr>
            <p:grpSpPr>
              <a:xfrm>
                <a:off x="533400" y="3276600"/>
                <a:ext cx="4389120" cy="3505200"/>
                <a:chOff x="0" y="3200400"/>
                <a:chExt cx="4389120" cy="3505200"/>
              </a:xfrm>
            </p:grpSpPr>
            <p:pic>
              <p:nvPicPr>
                <p:cNvPr id="21" name="Picture 20" descr="snaking_SH_1d - no_snaking.jpg"/>
                <p:cNvPicPr>
                  <a:picLocks noChangeAspect="1"/>
                </p:cNvPicPr>
                <p:nvPr/>
              </p:nvPicPr>
              <p:blipFill>
                <a:blip r:embed="rId8" cstate="print"/>
                <a:srcRect r="40000"/>
                <a:stretch>
                  <a:fillRect/>
                </a:stretch>
              </p:blipFill>
              <p:spPr>
                <a:xfrm>
                  <a:off x="0" y="3200400"/>
                  <a:ext cx="4389120" cy="3505200"/>
                </a:xfrm>
                <a:prstGeom prst="rect">
                  <a:avLst/>
                </a:prstGeom>
              </p:spPr>
            </p:pic>
            <p:sp>
              <p:nvSpPr>
                <p:cNvPr id="25" name="TextBox 24"/>
                <p:cNvSpPr txBox="1"/>
                <p:nvPr/>
              </p:nvSpPr>
              <p:spPr>
                <a:xfrm>
                  <a:off x="838200" y="5688873"/>
                  <a:ext cx="1371600" cy="307777"/>
                </a:xfrm>
                <a:prstGeom prst="rect">
                  <a:avLst/>
                </a:prstGeom>
                <a:noFill/>
              </p:spPr>
              <p:txBody>
                <a:bodyPr wrap="square" rtlCol="0">
                  <a:spAutoFit/>
                </a:bodyPr>
                <a:lstStyle/>
                <a:p>
                  <a:r>
                    <a:rPr lang="en-US" sz="1400" dirty="0" smtClean="0">
                      <a:latin typeface="Arial" pitchFamily="34" charset="0"/>
                      <a:cs typeface="Arial" pitchFamily="34" charset="0"/>
                    </a:rPr>
                    <a:t>uniform state</a:t>
                  </a:r>
                  <a:endParaRPr lang="en-US" sz="1400" dirty="0">
                    <a:latin typeface="Arial" pitchFamily="34" charset="0"/>
                    <a:cs typeface="Arial" pitchFamily="34" charset="0"/>
                  </a:endParaRPr>
                </a:p>
              </p:txBody>
            </p:sp>
            <p:sp>
              <p:nvSpPr>
                <p:cNvPr id="26" name="TextBox 25"/>
                <p:cNvSpPr txBox="1"/>
                <p:nvPr/>
              </p:nvSpPr>
              <p:spPr>
                <a:xfrm>
                  <a:off x="838200" y="3426023"/>
                  <a:ext cx="1371600" cy="307777"/>
                </a:xfrm>
                <a:prstGeom prst="rect">
                  <a:avLst/>
                </a:prstGeom>
                <a:noFill/>
              </p:spPr>
              <p:txBody>
                <a:bodyPr wrap="square" rtlCol="0">
                  <a:spAutoFit/>
                </a:bodyPr>
                <a:lstStyle/>
                <a:p>
                  <a:r>
                    <a:rPr lang="en-US" sz="1400" dirty="0" smtClean="0">
                      <a:latin typeface="Arial" pitchFamily="34" charset="0"/>
                      <a:cs typeface="Arial" pitchFamily="34" charset="0"/>
                    </a:rPr>
                    <a:t>patterned state</a:t>
                  </a:r>
                  <a:endParaRPr lang="en-US" sz="1400" dirty="0">
                    <a:latin typeface="Arial" pitchFamily="34" charset="0"/>
                    <a:cs typeface="Arial" pitchFamily="34" charset="0"/>
                  </a:endParaRPr>
                </a:p>
              </p:txBody>
            </p:sp>
          </p:grpSp>
          <p:sp>
            <p:nvSpPr>
              <p:cNvPr id="35" name="TextBox 34"/>
              <p:cNvSpPr txBox="1"/>
              <p:nvPr/>
            </p:nvSpPr>
            <p:spPr>
              <a:xfrm>
                <a:off x="2819400" y="6381690"/>
                <a:ext cx="381000" cy="400110"/>
              </a:xfrm>
              <a:prstGeom prst="rect">
                <a:avLst/>
              </a:prstGeom>
              <a:noFill/>
            </p:spPr>
            <p:txBody>
              <a:bodyPr wrap="square" rtlCol="0">
                <a:spAutoFit/>
              </a:bodyPr>
              <a:lstStyle/>
              <a:p>
                <a:r>
                  <a:rPr lang="en-US" i="1" dirty="0" smtClean="0">
                    <a:sym typeface="Symbol"/>
                  </a:rPr>
                  <a:t></a:t>
                </a:r>
                <a:endParaRPr lang="en-US" i="1" dirty="0"/>
              </a:p>
            </p:txBody>
          </p:sp>
        </p:grpSp>
        <p:pic>
          <p:nvPicPr>
            <p:cNvPr id="41" name="Picture 12" descr="pattern_with_2_holes_1d.jpg"/>
            <p:cNvPicPr>
              <a:picLocks noChangeAspect="1"/>
            </p:cNvPicPr>
            <p:nvPr/>
          </p:nvPicPr>
          <p:blipFill>
            <a:blip r:embed="rId9" cstate="print"/>
            <a:srcRect l="40930" t="6818" r="29161" b="18182"/>
            <a:stretch>
              <a:fillRect/>
            </a:stretch>
          </p:blipFill>
          <p:spPr bwMode="auto">
            <a:xfrm>
              <a:off x="1477700" y="3786850"/>
              <a:ext cx="685800" cy="152400"/>
            </a:xfrm>
            <a:prstGeom prst="rect">
              <a:avLst/>
            </a:prstGeom>
            <a:noFill/>
            <a:ln w="9525">
              <a:noFill/>
              <a:miter lim="800000"/>
              <a:headEnd/>
              <a:tailEnd/>
            </a:ln>
          </p:spPr>
        </p:pic>
      </p:grpSp>
      <p:grpSp>
        <p:nvGrpSpPr>
          <p:cNvPr id="38" name="Group 37"/>
          <p:cNvGrpSpPr/>
          <p:nvPr/>
        </p:nvGrpSpPr>
        <p:grpSpPr>
          <a:xfrm>
            <a:off x="533400" y="2667000"/>
            <a:ext cx="4450080" cy="3505200"/>
            <a:chOff x="5318760" y="3276600"/>
            <a:chExt cx="4450080" cy="3505200"/>
          </a:xfrm>
        </p:grpSpPr>
        <p:grpSp>
          <p:nvGrpSpPr>
            <p:cNvPr id="30" name="Group 29"/>
            <p:cNvGrpSpPr/>
            <p:nvPr/>
          </p:nvGrpSpPr>
          <p:grpSpPr>
            <a:xfrm>
              <a:off x="5318760" y="3276600"/>
              <a:ext cx="4450080" cy="3505200"/>
              <a:chOff x="1691640" y="3200400"/>
              <a:chExt cx="4450080" cy="3505200"/>
            </a:xfrm>
          </p:grpSpPr>
          <p:pic>
            <p:nvPicPr>
              <p:cNvPr id="22" name="Picture 21" descr="snaking_SH_1d_bare.jpg"/>
              <p:cNvPicPr>
                <a:picLocks noChangeAspect="1"/>
              </p:cNvPicPr>
              <p:nvPr/>
            </p:nvPicPr>
            <p:blipFill>
              <a:blip r:embed="rId10" cstate="print"/>
              <a:srcRect r="39167"/>
              <a:stretch>
                <a:fillRect/>
              </a:stretch>
            </p:blipFill>
            <p:spPr>
              <a:xfrm>
                <a:off x="1691640" y="3200400"/>
                <a:ext cx="4450080" cy="3505200"/>
              </a:xfrm>
              <a:prstGeom prst="rect">
                <a:avLst/>
              </a:prstGeom>
            </p:spPr>
          </p:pic>
          <p:sp>
            <p:nvSpPr>
              <p:cNvPr id="28" name="TextBox 27"/>
              <p:cNvSpPr txBox="1"/>
              <p:nvPr/>
            </p:nvSpPr>
            <p:spPr>
              <a:xfrm>
                <a:off x="2526175" y="5691850"/>
                <a:ext cx="1371600" cy="307777"/>
              </a:xfrm>
              <a:prstGeom prst="rect">
                <a:avLst/>
              </a:prstGeom>
              <a:noFill/>
            </p:spPr>
            <p:txBody>
              <a:bodyPr wrap="square" rtlCol="0">
                <a:spAutoFit/>
              </a:bodyPr>
              <a:lstStyle/>
              <a:p>
                <a:r>
                  <a:rPr lang="en-US" sz="1400" dirty="0" smtClean="0">
                    <a:latin typeface="Arial" pitchFamily="34" charset="0"/>
                    <a:cs typeface="Arial" pitchFamily="34" charset="0"/>
                  </a:rPr>
                  <a:t>uniform state</a:t>
                </a:r>
                <a:endParaRPr lang="en-US" sz="1400" dirty="0">
                  <a:latin typeface="Arial" pitchFamily="34" charset="0"/>
                  <a:cs typeface="Arial" pitchFamily="34" charset="0"/>
                </a:endParaRPr>
              </a:p>
            </p:txBody>
          </p:sp>
          <p:sp>
            <p:nvSpPr>
              <p:cNvPr id="29" name="TextBox 28"/>
              <p:cNvSpPr txBox="1"/>
              <p:nvPr/>
            </p:nvSpPr>
            <p:spPr>
              <a:xfrm>
                <a:off x="2526175" y="3429000"/>
                <a:ext cx="1371600" cy="307777"/>
              </a:xfrm>
              <a:prstGeom prst="rect">
                <a:avLst/>
              </a:prstGeom>
              <a:noFill/>
            </p:spPr>
            <p:txBody>
              <a:bodyPr wrap="square" rtlCol="0">
                <a:spAutoFit/>
              </a:bodyPr>
              <a:lstStyle/>
              <a:p>
                <a:r>
                  <a:rPr lang="en-US" sz="1400" dirty="0" smtClean="0">
                    <a:latin typeface="Arial" pitchFamily="34" charset="0"/>
                    <a:cs typeface="Arial" pitchFamily="34" charset="0"/>
                  </a:rPr>
                  <a:t>patterned state</a:t>
                </a:r>
                <a:endParaRPr lang="en-US" sz="1400" dirty="0">
                  <a:latin typeface="Arial" pitchFamily="34" charset="0"/>
                  <a:cs typeface="Arial" pitchFamily="34" charset="0"/>
                </a:endParaRPr>
              </a:p>
            </p:txBody>
          </p:sp>
        </p:grpSp>
        <p:sp>
          <p:nvSpPr>
            <p:cNvPr id="36" name="TextBox 35"/>
            <p:cNvSpPr txBox="1"/>
            <p:nvPr/>
          </p:nvSpPr>
          <p:spPr>
            <a:xfrm>
              <a:off x="7601095" y="6381690"/>
              <a:ext cx="381000" cy="400110"/>
            </a:xfrm>
            <a:prstGeom prst="rect">
              <a:avLst/>
            </a:prstGeom>
            <a:noFill/>
          </p:spPr>
          <p:txBody>
            <a:bodyPr wrap="square" rtlCol="0">
              <a:spAutoFit/>
            </a:bodyPr>
            <a:lstStyle/>
            <a:p>
              <a:r>
                <a:rPr lang="en-US" i="1" dirty="0" smtClean="0">
                  <a:sym typeface="Symbol"/>
                </a:rPr>
                <a:t></a:t>
              </a:r>
              <a:endParaRPr lang="en-US" i="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dissolv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dissolv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ssolv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3"/>
          <p:cNvSpPr txBox="1">
            <a:spLocks noChangeArrowheads="1"/>
          </p:cNvSpPr>
          <p:nvPr/>
        </p:nvSpPr>
        <p:spPr bwMode="auto">
          <a:xfrm>
            <a:off x="0" y="0"/>
            <a:ext cx="8839200" cy="427038"/>
          </a:xfrm>
          <a:prstGeom prst="rect">
            <a:avLst/>
          </a:prstGeom>
          <a:solidFill>
            <a:srgbClr val="B2B2B2"/>
          </a:solidFill>
          <a:ln w="9525">
            <a:noFill/>
            <a:miter lim="800000"/>
            <a:headEnd/>
            <a:tailEnd/>
          </a:ln>
        </p:spPr>
        <p:txBody>
          <a:bodyPr anchor="ctr">
            <a:spAutoFit/>
          </a:bodyPr>
          <a:lstStyle/>
          <a:p>
            <a:r>
              <a:rPr lang="en-US" sz="2200" b="1" dirty="0">
                <a:solidFill>
                  <a:srgbClr val="AC0000"/>
                </a:solidFill>
                <a:cs typeface="Arial" pitchFamily="34" charset="0"/>
              </a:rPr>
              <a:t> </a:t>
            </a:r>
            <a:r>
              <a:rPr lang="en-US" sz="2200" b="1" dirty="0" smtClean="0">
                <a:solidFill>
                  <a:srgbClr val="AC0000"/>
                </a:solidFill>
                <a:cs typeface="Arial" pitchFamily="34" charset="0"/>
              </a:rPr>
              <a:t> </a:t>
            </a:r>
            <a:r>
              <a:rPr lang="en-US" altLang="en-US" sz="2200" b="1" dirty="0" smtClean="0">
                <a:solidFill>
                  <a:srgbClr val="AC0000"/>
                </a:solidFill>
              </a:rPr>
              <a:t>Pattern formation in </a:t>
            </a:r>
            <a:r>
              <a:rPr lang="en-US" altLang="en-US" sz="2200" b="1" dirty="0" err="1" smtClean="0">
                <a:solidFill>
                  <a:srgbClr val="AC0000"/>
                </a:solidFill>
              </a:rPr>
              <a:t>bistable</a:t>
            </a:r>
            <a:r>
              <a:rPr lang="en-US" altLang="en-US" sz="2200" b="1" dirty="0" smtClean="0">
                <a:solidFill>
                  <a:srgbClr val="AC0000"/>
                </a:solidFill>
              </a:rPr>
              <a:t> systems: localized patterns</a:t>
            </a:r>
            <a:endParaRPr lang="en-US" altLang="en-US" sz="2200" b="1" dirty="0">
              <a:solidFill>
                <a:srgbClr val="AC0000"/>
              </a:solidFill>
              <a:cs typeface="Arial" pitchFamily="34" charset="0"/>
            </a:endParaRPr>
          </a:p>
        </p:txBody>
      </p:sp>
      <p:grpSp>
        <p:nvGrpSpPr>
          <p:cNvPr id="2" name="Group 4"/>
          <p:cNvGrpSpPr>
            <a:grpSpLocks/>
          </p:cNvGrpSpPr>
          <p:nvPr/>
        </p:nvGrpSpPr>
        <p:grpSpPr bwMode="auto">
          <a:xfrm>
            <a:off x="8763000" y="0"/>
            <a:ext cx="457200" cy="6858000"/>
            <a:chOff x="5493" y="0"/>
            <a:chExt cx="288" cy="4320"/>
          </a:xfrm>
        </p:grpSpPr>
        <p:sp>
          <p:nvSpPr>
            <p:cNvPr id="8205" name="Rectangle 5"/>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dirty="0">
                <a:solidFill>
                  <a:schemeClr val="bg1"/>
                </a:solidFill>
                <a:cs typeface="Arial" pitchFamily="34" charset="0"/>
              </a:endParaRPr>
            </a:p>
            <a:p>
              <a:pPr algn="ctr">
                <a:lnSpc>
                  <a:spcPct val="40000"/>
                </a:lnSpc>
              </a:pPr>
              <a:r>
                <a:rPr lang="en-US" altLang="he-IL" sz="1600" b="1" dirty="0">
                  <a:solidFill>
                    <a:schemeClr val="bg1"/>
                  </a:solidFill>
                  <a:cs typeface="Arial" pitchFamily="34" charset="0"/>
                </a:rPr>
                <a:t>     </a:t>
              </a:r>
              <a:r>
                <a:rPr lang="en-US" altLang="he-IL" sz="1600" dirty="0">
                  <a:solidFill>
                    <a:schemeClr val="bg1"/>
                  </a:solidFill>
                  <a:cs typeface="Arial" pitchFamily="34" charset="0"/>
                </a:rPr>
                <a:t>Ben </a:t>
              </a:r>
              <a:r>
                <a:rPr lang="en-US" altLang="he-IL" sz="1600" dirty="0" err="1">
                  <a:solidFill>
                    <a:schemeClr val="bg1"/>
                  </a:solidFill>
                  <a:cs typeface="Arial" pitchFamily="34" charset="0"/>
                </a:rPr>
                <a:t>Gurion</a:t>
              </a:r>
              <a:r>
                <a:rPr lang="en-US" altLang="he-IL" sz="1600" dirty="0">
                  <a:solidFill>
                    <a:schemeClr val="bg1"/>
                  </a:solidFill>
                  <a:cs typeface="Arial" pitchFamily="34" charset="0"/>
                </a:rPr>
                <a:t> University,  Ehud </a:t>
              </a:r>
              <a:r>
                <a:rPr lang="en-US" altLang="he-IL" sz="1600" dirty="0" err="1">
                  <a:solidFill>
                    <a:schemeClr val="bg1"/>
                  </a:solidFill>
                  <a:cs typeface="Arial" pitchFamily="34" charset="0"/>
                </a:rPr>
                <a:t>Meron</a:t>
              </a:r>
              <a:r>
                <a:rPr lang="en-US" altLang="he-IL" sz="1600" dirty="0">
                  <a:solidFill>
                    <a:schemeClr val="bg1"/>
                  </a:solidFill>
                  <a:cs typeface="Arial" pitchFamily="34" charset="0"/>
                </a:rPr>
                <a:t> -  www.bgu.ac.il/~ehud</a:t>
              </a:r>
              <a:endParaRPr lang="en-US" altLang="en-US" sz="1600" dirty="0">
                <a:solidFill>
                  <a:schemeClr val="bg1"/>
                </a:solidFill>
                <a:cs typeface="Arial" pitchFamily="34" charset="0"/>
              </a:endParaRPr>
            </a:p>
          </p:txBody>
        </p:sp>
        <p:pic>
          <p:nvPicPr>
            <p:cNvPr id="8206" name="Picture 6"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sp>
        <p:nvSpPr>
          <p:cNvPr id="8199" name="Rectangle 8"/>
          <p:cNvSpPr>
            <a:spLocks noChangeArrowheads="1"/>
          </p:cNvSpPr>
          <p:nvPr/>
        </p:nvSpPr>
        <p:spPr bwMode="auto">
          <a:xfrm>
            <a:off x="533400" y="3695145"/>
            <a:ext cx="7315200" cy="0"/>
          </a:xfrm>
          <a:prstGeom prst="rect">
            <a:avLst/>
          </a:prstGeom>
          <a:noFill/>
          <a:ln w="9525" algn="ctr">
            <a:noFill/>
            <a:miter lim="800000"/>
            <a:headEnd/>
            <a:tailEnd/>
          </a:ln>
        </p:spPr>
        <p:txBody>
          <a:bodyPr wrap="none" anchor="ctr">
            <a:spAutoFit/>
          </a:bodyPr>
          <a:lstStyle/>
          <a:p>
            <a:endParaRPr lang="en-US"/>
          </a:p>
        </p:txBody>
      </p:sp>
      <p:sp>
        <p:nvSpPr>
          <p:cNvPr id="8200" name="Rectangle 10"/>
          <p:cNvSpPr>
            <a:spLocks noChangeArrowheads="1"/>
          </p:cNvSpPr>
          <p:nvPr/>
        </p:nvSpPr>
        <p:spPr bwMode="auto">
          <a:xfrm>
            <a:off x="533400" y="4267200"/>
            <a:ext cx="7315200" cy="0"/>
          </a:xfrm>
          <a:prstGeom prst="rect">
            <a:avLst/>
          </a:prstGeom>
          <a:noFill/>
          <a:ln w="9525" algn="ctr">
            <a:noFill/>
            <a:miter lim="800000"/>
            <a:headEnd/>
            <a:tailEnd/>
          </a:ln>
        </p:spPr>
        <p:txBody>
          <a:bodyPr wrap="none" anchor="ctr">
            <a:spAutoFit/>
          </a:bodyPr>
          <a:lstStyle/>
          <a:p>
            <a:endParaRPr lang="en-US"/>
          </a:p>
        </p:txBody>
      </p:sp>
      <p:sp>
        <p:nvSpPr>
          <p:cNvPr id="16" name="Rectangle 11"/>
          <p:cNvSpPr>
            <a:spLocks noChangeArrowheads="1"/>
          </p:cNvSpPr>
          <p:nvPr/>
        </p:nvSpPr>
        <p:spPr bwMode="auto">
          <a:xfrm>
            <a:off x="251750" y="685800"/>
            <a:ext cx="4853650" cy="707886"/>
          </a:xfrm>
          <a:prstGeom prst="rect">
            <a:avLst/>
          </a:prstGeom>
          <a:noFill/>
          <a:ln w="9525" algn="ctr">
            <a:noFill/>
            <a:miter lim="800000"/>
            <a:headEnd/>
            <a:tailEnd/>
          </a:ln>
        </p:spPr>
        <p:txBody>
          <a:bodyPr wrap="square">
            <a:spAutoFit/>
          </a:bodyPr>
          <a:lstStyle/>
          <a:p>
            <a:pPr marL="457200" indent="-457200" eaLnBrk="1" hangingPunct="1">
              <a:spcBef>
                <a:spcPts val="0"/>
              </a:spcBef>
            </a:pPr>
            <a:r>
              <a:rPr lang="en-US" dirty="0"/>
              <a:t>In </a:t>
            </a:r>
            <a:r>
              <a:rPr lang="en-US" dirty="0" smtClean="0"/>
              <a:t>addition: solutions describing holes</a:t>
            </a:r>
          </a:p>
          <a:p>
            <a:pPr marL="457200" indent="-457200" eaLnBrk="1" hangingPunct="1">
              <a:spcBef>
                <a:spcPts val="0"/>
              </a:spcBef>
            </a:pPr>
            <a:r>
              <a:rPr lang="en-US" dirty="0" smtClean="0"/>
              <a:t>in periodic patterns</a:t>
            </a:r>
            <a:r>
              <a:rPr lang="en-US" dirty="0"/>
              <a:t>:</a:t>
            </a:r>
          </a:p>
        </p:txBody>
      </p:sp>
      <p:pic>
        <p:nvPicPr>
          <p:cNvPr id="512002" name="Picture 2"/>
          <p:cNvPicPr>
            <a:picLocks noChangeAspect="1" noChangeArrowheads="1"/>
          </p:cNvPicPr>
          <p:nvPr/>
        </p:nvPicPr>
        <p:blipFill>
          <a:blip r:embed="rId4" cstate="print"/>
          <a:srcRect/>
          <a:stretch>
            <a:fillRect/>
          </a:stretch>
        </p:blipFill>
        <p:spPr bwMode="auto">
          <a:xfrm>
            <a:off x="5334000" y="762000"/>
            <a:ext cx="3048000" cy="970935"/>
          </a:xfrm>
          <a:prstGeom prst="rect">
            <a:avLst/>
          </a:prstGeom>
          <a:noFill/>
          <a:ln w="9525">
            <a:noFill/>
            <a:miter lim="800000"/>
            <a:headEnd/>
            <a:tailEnd/>
          </a:ln>
        </p:spPr>
      </p:pic>
      <p:sp>
        <p:nvSpPr>
          <p:cNvPr id="28" name="Text Box 2"/>
          <p:cNvSpPr txBox="1">
            <a:spLocks noChangeArrowheads="1"/>
          </p:cNvSpPr>
          <p:nvPr/>
        </p:nvSpPr>
        <p:spPr bwMode="auto">
          <a:xfrm>
            <a:off x="228600" y="4114800"/>
            <a:ext cx="8382000" cy="707886"/>
          </a:xfrm>
          <a:prstGeom prst="rect">
            <a:avLst/>
          </a:prstGeom>
          <a:noFill/>
          <a:ln w="9525">
            <a:noFill/>
            <a:miter lim="800000"/>
            <a:headEnd/>
            <a:tailEnd/>
          </a:ln>
        </p:spPr>
        <p:txBody>
          <a:bodyPr wrap="square">
            <a:spAutoFit/>
          </a:bodyPr>
          <a:lstStyle/>
          <a:p>
            <a:pPr eaLnBrk="1" hangingPunct="1">
              <a:spcBef>
                <a:spcPct val="0"/>
              </a:spcBef>
            </a:pPr>
            <a:r>
              <a:rPr lang="en-US" dirty="0" smtClean="0">
                <a:cs typeface="Arial" pitchFamily="34" charset="0"/>
              </a:rPr>
              <a:t>Almost any combination of such localized structures forms a stable pattern</a:t>
            </a:r>
            <a:endParaRPr lang="en-US" dirty="0">
              <a:cs typeface="Arial" pitchFamily="34" charset="0"/>
            </a:endParaRPr>
          </a:p>
        </p:txBody>
      </p:sp>
      <p:grpSp>
        <p:nvGrpSpPr>
          <p:cNvPr id="29" name="Group 39"/>
          <p:cNvGrpSpPr/>
          <p:nvPr/>
        </p:nvGrpSpPr>
        <p:grpSpPr>
          <a:xfrm>
            <a:off x="304800" y="4945646"/>
            <a:ext cx="4922504" cy="769354"/>
            <a:chOff x="99350" y="1828800"/>
            <a:chExt cx="6026283" cy="1147378"/>
          </a:xfrm>
        </p:grpSpPr>
        <p:grpSp>
          <p:nvGrpSpPr>
            <p:cNvPr id="31" name="Group 33"/>
            <p:cNvGrpSpPr/>
            <p:nvPr/>
          </p:nvGrpSpPr>
          <p:grpSpPr>
            <a:xfrm>
              <a:off x="2286001" y="1828800"/>
              <a:ext cx="3839632" cy="1145449"/>
              <a:chOff x="7574804" y="1859998"/>
              <a:chExt cx="3611891" cy="1040385"/>
            </a:xfrm>
          </p:grpSpPr>
          <p:pic>
            <p:nvPicPr>
              <p:cNvPr id="33" name="Picture 32" descr="snaking_SH_1d_bare.jpg"/>
              <p:cNvPicPr>
                <a:picLocks noChangeAspect="1"/>
              </p:cNvPicPr>
              <p:nvPr/>
            </p:nvPicPr>
            <p:blipFill>
              <a:blip r:embed="rId5" cstate="print"/>
              <a:srcRect l="68750" t="57173" r="2940" b="13146"/>
              <a:stretch>
                <a:fillRect/>
              </a:stretch>
            </p:blipFill>
            <p:spPr>
              <a:xfrm>
                <a:off x="9115736" y="1859998"/>
                <a:ext cx="2070959" cy="1040385"/>
              </a:xfrm>
              <a:prstGeom prst="rect">
                <a:avLst/>
              </a:prstGeom>
            </p:spPr>
          </p:pic>
          <p:pic>
            <p:nvPicPr>
              <p:cNvPr id="37" name="Picture 36" descr="snaking_SH_1d_bare.jpg"/>
              <p:cNvPicPr>
                <a:picLocks noChangeAspect="1"/>
              </p:cNvPicPr>
              <p:nvPr/>
            </p:nvPicPr>
            <p:blipFill>
              <a:blip r:embed="rId5" cstate="print"/>
              <a:srcRect l="69799" t="5238" r="2500" b="65081"/>
              <a:stretch>
                <a:fillRect/>
              </a:stretch>
            </p:blipFill>
            <p:spPr>
              <a:xfrm>
                <a:off x="7574804" y="1859998"/>
                <a:ext cx="2026396" cy="1040385"/>
              </a:xfrm>
              <a:prstGeom prst="rect">
                <a:avLst/>
              </a:prstGeom>
            </p:spPr>
          </p:pic>
        </p:grpSp>
        <p:pic>
          <p:nvPicPr>
            <p:cNvPr id="32" name="Picture 31" descr="snaking_SH_1d_bare.jpg"/>
            <p:cNvPicPr>
              <a:picLocks noChangeAspect="1"/>
            </p:cNvPicPr>
            <p:nvPr/>
          </p:nvPicPr>
          <p:blipFill>
            <a:blip r:embed="rId5" cstate="print"/>
            <a:srcRect l="68750" t="57173" r="2940" b="13146"/>
            <a:stretch>
              <a:fillRect/>
            </a:stretch>
          </p:blipFill>
          <p:spPr>
            <a:xfrm>
              <a:off x="99350" y="1830729"/>
              <a:ext cx="2201539" cy="1145449"/>
            </a:xfrm>
            <a:prstGeom prst="rect">
              <a:avLst/>
            </a:prstGeom>
          </p:spPr>
        </p:pic>
      </p:grpSp>
      <p:pic>
        <p:nvPicPr>
          <p:cNvPr id="30" name="Picture 3"/>
          <p:cNvPicPr>
            <a:picLocks noChangeAspect="1" noChangeArrowheads="1"/>
          </p:cNvPicPr>
          <p:nvPr/>
        </p:nvPicPr>
        <p:blipFill>
          <a:blip r:embed="rId6" cstate="print"/>
          <a:srcRect/>
          <a:stretch>
            <a:fillRect/>
          </a:stretch>
        </p:blipFill>
        <p:spPr bwMode="auto">
          <a:xfrm>
            <a:off x="6599500" y="4876800"/>
            <a:ext cx="1838083" cy="1676400"/>
          </a:xfrm>
          <a:prstGeom prst="rect">
            <a:avLst/>
          </a:prstGeom>
          <a:noFill/>
          <a:ln w="9525">
            <a:noFill/>
            <a:miter lim="800000"/>
            <a:headEnd/>
            <a:tailEnd/>
          </a:ln>
        </p:spPr>
      </p:pic>
      <p:pic>
        <p:nvPicPr>
          <p:cNvPr id="43" name="Picture 12" descr="pattern_with_2_holes_1d.jpg"/>
          <p:cNvPicPr>
            <a:picLocks noChangeAspect="1"/>
          </p:cNvPicPr>
          <p:nvPr/>
        </p:nvPicPr>
        <p:blipFill>
          <a:blip r:embed="rId7" cstate="print"/>
          <a:srcRect l="15643" t="7692" r="4095" b="17949"/>
          <a:stretch>
            <a:fillRect/>
          </a:stretch>
        </p:blipFill>
        <p:spPr bwMode="auto">
          <a:xfrm>
            <a:off x="609600" y="5867400"/>
            <a:ext cx="4724400" cy="685800"/>
          </a:xfrm>
          <a:prstGeom prst="rect">
            <a:avLst/>
          </a:prstGeom>
          <a:noFill/>
          <a:ln w="9525">
            <a:noFill/>
            <a:miter lim="800000"/>
            <a:headEnd/>
            <a:tailEnd/>
          </a:ln>
        </p:spPr>
      </p:pic>
      <p:grpSp>
        <p:nvGrpSpPr>
          <p:cNvPr id="46" name="Group 45"/>
          <p:cNvGrpSpPr/>
          <p:nvPr/>
        </p:nvGrpSpPr>
        <p:grpSpPr>
          <a:xfrm>
            <a:off x="240175" y="1447015"/>
            <a:ext cx="8218025" cy="2581405"/>
            <a:chOff x="240175" y="1447015"/>
            <a:chExt cx="8218025" cy="2581405"/>
          </a:xfrm>
        </p:grpSpPr>
        <p:sp>
          <p:nvSpPr>
            <p:cNvPr id="42" name="Text Box 2"/>
            <p:cNvSpPr txBox="1">
              <a:spLocks noChangeArrowheads="1"/>
            </p:cNvSpPr>
            <p:nvPr/>
          </p:nvSpPr>
          <p:spPr bwMode="auto">
            <a:xfrm>
              <a:off x="240175" y="1447015"/>
              <a:ext cx="2133600" cy="400110"/>
            </a:xfrm>
            <a:prstGeom prst="rect">
              <a:avLst/>
            </a:prstGeom>
            <a:noFill/>
            <a:ln w="9525">
              <a:noFill/>
              <a:miter lim="800000"/>
              <a:headEnd/>
              <a:tailEnd/>
            </a:ln>
          </p:spPr>
          <p:txBody>
            <a:bodyPr wrap="square">
              <a:spAutoFit/>
            </a:bodyPr>
            <a:lstStyle/>
            <a:p>
              <a:pPr eaLnBrk="1" hangingPunct="1">
                <a:spcBef>
                  <a:spcPct val="0"/>
                </a:spcBef>
              </a:pPr>
              <a:r>
                <a:rPr lang="en-US" dirty="0" smtClean="0">
                  <a:cs typeface="Arial" pitchFamily="34" charset="0"/>
                </a:rPr>
                <a:t>And in 2d:</a:t>
              </a:r>
              <a:endParaRPr lang="en-US" dirty="0">
                <a:cs typeface="Arial" pitchFamily="34" charset="0"/>
              </a:endParaRPr>
            </a:p>
          </p:txBody>
        </p:sp>
        <p:pic>
          <p:nvPicPr>
            <p:cNvPr id="508929" name="Picture 1"/>
            <p:cNvPicPr>
              <a:picLocks noChangeAspect="1" noChangeArrowheads="1"/>
            </p:cNvPicPr>
            <p:nvPr/>
          </p:nvPicPr>
          <p:blipFill>
            <a:blip r:embed="rId8" cstate="print"/>
            <a:srcRect/>
            <a:stretch>
              <a:fillRect/>
            </a:stretch>
          </p:blipFill>
          <p:spPr bwMode="auto">
            <a:xfrm>
              <a:off x="6910638" y="1992775"/>
              <a:ext cx="1535987" cy="1565475"/>
            </a:xfrm>
            <a:prstGeom prst="rect">
              <a:avLst/>
            </a:prstGeom>
            <a:noFill/>
            <a:ln w="9525">
              <a:noFill/>
              <a:miter lim="800000"/>
              <a:headEnd/>
              <a:tailEnd/>
            </a:ln>
          </p:spPr>
        </p:pic>
        <p:pic>
          <p:nvPicPr>
            <p:cNvPr id="508930" name="Picture 2"/>
            <p:cNvPicPr>
              <a:picLocks noChangeAspect="1" noChangeArrowheads="1"/>
            </p:cNvPicPr>
            <p:nvPr/>
          </p:nvPicPr>
          <p:blipFill>
            <a:blip r:embed="rId9" cstate="print"/>
            <a:srcRect/>
            <a:stretch>
              <a:fillRect/>
            </a:stretch>
          </p:blipFill>
          <p:spPr bwMode="auto">
            <a:xfrm>
              <a:off x="4461075" y="1964800"/>
              <a:ext cx="2313580" cy="1260075"/>
            </a:xfrm>
            <a:prstGeom prst="rect">
              <a:avLst/>
            </a:prstGeom>
            <a:noFill/>
            <a:ln w="9525">
              <a:noFill/>
              <a:miter lim="800000"/>
              <a:headEnd/>
              <a:tailEnd/>
            </a:ln>
          </p:spPr>
        </p:pic>
        <p:sp>
          <p:nvSpPr>
            <p:cNvPr id="21" name="Rectangle 20"/>
            <p:cNvSpPr/>
            <p:nvPr/>
          </p:nvSpPr>
          <p:spPr>
            <a:xfrm>
              <a:off x="381000" y="3505200"/>
              <a:ext cx="8077200" cy="523220"/>
            </a:xfrm>
            <a:prstGeom prst="rect">
              <a:avLst/>
            </a:prstGeom>
          </p:spPr>
          <p:txBody>
            <a:bodyPr wrap="square">
              <a:spAutoFit/>
            </a:bodyPr>
            <a:lstStyle/>
            <a:p>
              <a:r>
                <a:rPr lang="en-US" sz="1400" dirty="0" smtClean="0"/>
                <a:t>Lloyd, </a:t>
              </a:r>
              <a:r>
                <a:rPr lang="en-US" sz="1400" dirty="0" err="1" smtClean="0"/>
                <a:t>Sandstede</a:t>
              </a:r>
              <a:r>
                <a:rPr lang="en-US" sz="1400" dirty="0" smtClean="0"/>
                <a:t>†, </a:t>
              </a:r>
              <a:r>
                <a:rPr lang="en-US" sz="1400" dirty="0" err="1" smtClean="0"/>
                <a:t>Avitabile</a:t>
              </a:r>
              <a:r>
                <a:rPr lang="en-US" sz="1400" dirty="0" smtClean="0"/>
                <a:t>, </a:t>
              </a:r>
              <a:r>
                <a:rPr lang="en-US" sz="1400" dirty="0" err="1" smtClean="0"/>
                <a:t>Champney</a:t>
              </a:r>
              <a:r>
                <a:rPr lang="en-US" sz="1400" dirty="0" smtClean="0"/>
                <a:t>, SIADS 2008; </a:t>
              </a:r>
              <a:r>
                <a:rPr lang="en-US" sz="1400" dirty="0" err="1" smtClean="0"/>
                <a:t>Avitabile</a:t>
              </a:r>
              <a:r>
                <a:rPr lang="en-US" sz="1400" dirty="0" smtClean="0"/>
                <a:t>, Lloyd, Burke, </a:t>
              </a:r>
              <a:r>
                <a:rPr lang="en-US" sz="1400" dirty="0" err="1" smtClean="0"/>
                <a:t>Knobloch</a:t>
              </a:r>
              <a:r>
                <a:rPr lang="en-US" sz="1400" dirty="0" smtClean="0"/>
                <a:t>, </a:t>
              </a:r>
              <a:r>
                <a:rPr lang="en-US" sz="1400" dirty="0" err="1" smtClean="0"/>
                <a:t>Sandstede</a:t>
              </a:r>
              <a:r>
                <a:rPr lang="en-US" sz="1400" dirty="0" smtClean="0"/>
                <a:t>† 2012.</a:t>
              </a:r>
              <a:endParaRPr lang="en-US" sz="1400" dirty="0"/>
            </a:p>
          </p:txBody>
        </p:sp>
        <p:pic>
          <p:nvPicPr>
            <p:cNvPr id="513026" name="Picture 2"/>
            <p:cNvPicPr>
              <a:picLocks noChangeAspect="1" noChangeArrowheads="1"/>
            </p:cNvPicPr>
            <p:nvPr/>
          </p:nvPicPr>
          <p:blipFill>
            <a:blip r:embed="rId10" cstate="print"/>
            <a:srcRect/>
            <a:stretch>
              <a:fillRect/>
            </a:stretch>
          </p:blipFill>
          <p:spPr bwMode="auto">
            <a:xfrm>
              <a:off x="2708475" y="1962150"/>
              <a:ext cx="1600200" cy="1578428"/>
            </a:xfrm>
            <a:prstGeom prst="rect">
              <a:avLst/>
            </a:prstGeom>
            <a:noFill/>
            <a:ln w="9525">
              <a:noFill/>
              <a:miter lim="800000"/>
              <a:headEnd/>
              <a:tailEnd/>
            </a:ln>
          </p:spPr>
        </p:pic>
        <p:pic>
          <p:nvPicPr>
            <p:cNvPr id="513027" name="Picture 3"/>
            <p:cNvPicPr>
              <a:picLocks noChangeAspect="1" noChangeArrowheads="1"/>
            </p:cNvPicPr>
            <p:nvPr/>
          </p:nvPicPr>
          <p:blipFill>
            <a:blip r:embed="rId11" cstate="print"/>
            <a:srcRect/>
            <a:stretch>
              <a:fillRect/>
            </a:stretch>
          </p:blipFill>
          <p:spPr bwMode="auto">
            <a:xfrm>
              <a:off x="381000" y="1981201"/>
              <a:ext cx="2139605" cy="1219199"/>
            </a:xfrm>
            <a:prstGeom prst="rect">
              <a:avLst/>
            </a:prstGeom>
            <a:noFill/>
            <a:ln w="9525">
              <a:noFill/>
              <a:miter lim="800000"/>
              <a:headEnd/>
              <a:tailEnd/>
            </a:ln>
          </p:spPr>
        </p:pic>
      </p:grpSp>
      <p:grpSp>
        <p:nvGrpSpPr>
          <p:cNvPr id="25" name="Group 18"/>
          <p:cNvGrpSpPr>
            <a:grpSpLocks/>
          </p:cNvGrpSpPr>
          <p:nvPr/>
        </p:nvGrpSpPr>
        <p:grpSpPr bwMode="auto">
          <a:xfrm>
            <a:off x="5855825" y="4156075"/>
            <a:ext cx="2592388" cy="2473325"/>
            <a:chOff x="3424" y="391"/>
            <a:chExt cx="1542" cy="1759"/>
          </a:xfrm>
        </p:grpSpPr>
        <p:grpSp>
          <p:nvGrpSpPr>
            <p:cNvPr id="26" name="Group 16"/>
            <p:cNvGrpSpPr>
              <a:grpSpLocks/>
            </p:cNvGrpSpPr>
            <p:nvPr/>
          </p:nvGrpSpPr>
          <p:grpSpPr bwMode="auto">
            <a:xfrm>
              <a:off x="3424" y="391"/>
              <a:ext cx="1542" cy="1742"/>
              <a:chOff x="2200" y="2233"/>
              <a:chExt cx="1542" cy="1742"/>
            </a:xfrm>
          </p:grpSpPr>
          <p:pic>
            <p:nvPicPr>
              <p:cNvPr id="34" name="Picture 14" descr="sw oscillons 1"/>
              <p:cNvPicPr>
                <a:picLocks noChangeAspect="1" noChangeArrowheads="1"/>
              </p:cNvPicPr>
              <p:nvPr/>
            </p:nvPicPr>
            <p:blipFill>
              <a:blip r:embed="rId12" cstate="print"/>
              <a:srcRect/>
              <a:stretch>
                <a:fillRect/>
              </a:stretch>
            </p:blipFill>
            <p:spPr bwMode="auto">
              <a:xfrm>
                <a:off x="2200" y="3022"/>
                <a:ext cx="1542" cy="953"/>
              </a:xfrm>
              <a:prstGeom prst="rect">
                <a:avLst/>
              </a:prstGeom>
              <a:noFill/>
              <a:ln w="9525">
                <a:noFill/>
                <a:miter lim="800000"/>
                <a:headEnd/>
                <a:tailEnd/>
              </a:ln>
            </p:spPr>
          </p:pic>
          <p:pic>
            <p:nvPicPr>
              <p:cNvPr id="35" name="Picture 15" descr="sw oscillons 2"/>
              <p:cNvPicPr>
                <a:picLocks noChangeAspect="1" noChangeArrowheads="1"/>
              </p:cNvPicPr>
              <p:nvPr/>
            </p:nvPicPr>
            <p:blipFill>
              <a:blip r:embed="rId13" cstate="print"/>
              <a:srcRect/>
              <a:stretch>
                <a:fillRect/>
              </a:stretch>
            </p:blipFill>
            <p:spPr bwMode="auto">
              <a:xfrm>
                <a:off x="2200" y="2233"/>
                <a:ext cx="1542" cy="789"/>
              </a:xfrm>
              <a:prstGeom prst="rect">
                <a:avLst/>
              </a:prstGeom>
              <a:noFill/>
              <a:ln w="9525">
                <a:noFill/>
                <a:miter lim="800000"/>
                <a:headEnd/>
                <a:tailEnd/>
              </a:ln>
            </p:spPr>
          </p:pic>
        </p:grpSp>
        <p:sp>
          <p:nvSpPr>
            <p:cNvPr id="27" name="Text Box 17"/>
            <p:cNvSpPr txBox="1">
              <a:spLocks noChangeArrowheads="1"/>
            </p:cNvSpPr>
            <p:nvPr/>
          </p:nvSpPr>
          <p:spPr bwMode="auto">
            <a:xfrm>
              <a:off x="3515" y="1933"/>
              <a:ext cx="726" cy="217"/>
            </a:xfrm>
            <a:prstGeom prst="rect">
              <a:avLst/>
            </a:prstGeom>
            <a:noFill/>
            <a:ln w="9525">
              <a:noFill/>
              <a:miter lim="800000"/>
              <a:headEnd/>
              <a:tailEnd/>
            </a:ln>
          </p:spPr>
          <p:txBody>
            <a:bodyPr>
              <a:spAutoFit/>
            </a:bodyPr>
            <a:lstStyle/>
            <a:p>
              <a:pPr algn="l" rtl="0">
                <a:spcBef>
                  <a:spcPct val="50000"/>
                </a:spcBef>
              </a:pPr>
              <a:r>
                <a:rPr lang="en-US" sz="1400"/>
                <a:t>J. Fineberg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dissolv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ssolve">
                                      <p:cBhvr>
                                        <p:cTn id="12" dur="500"/>
                                        <p:tgtEl>
                                          <p:spTgt spid="28"/>
                                        </p:tgtEl>
                                      </p:cBhvr>
                                    </p:animEffect>
                                  </p:childTnLst>
                                </p:cTn>
                              </p:par>
                              <p:par>
                                <p:cTn id="13" presetID="9"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dissolve">
                                      <p:cBhvr>
                                        <p:cTn id="15" dur="500"/>
                                        <p:tgtEl>
                                          <p:spTgt spid="29"/>
                                        </p:tgtEl>
                                      </p:cBhvr>
                                    </p:animEffect>
                                  </p:childTnLst>
                                </p:cTn>
                              </p:par>
                              <p:par>
                                <p:cTn id="16" presetID="9" presetClass="entr" presetSubtype="0"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dissolve">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dissolv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3"/>
          <p:cNvSpPr txBox="1">
            <a:spLocks noChangeArrowheads="1"/>
          </p:cNvSpPr>
          <p:nvPr/>
        </p:nvSpPr>
        <p:spPr bwMode="auto">
          <a:xfrm>
            <a:off x="0" y="0"/>
            <a:ext cx="8839200" cy="427038"/>
          </a:xfrm>
          <a:prstGeom prst="rect">
            <a:avLst/>
          </a:prstGeom>
          <a:solidFill>
            <a:srgbClr val="B2B2B2"/>
          </a:solidFill>
          <a:ln w="9525">
            <a:noFill/>
            <a:miter lim="800000"/>
            <a:headEnd/>
            <a:tailEnd/>
          </a:ln>
        </p:spPr>
        <p:txBody>
          <a:bodyPr anchor="ctr">
            <a:spAutoFit/>
          </a:bodyPr>
          <a:lstStyle/>
          <a:p>
            <a:r>
              <a:rPr lang="en-US" sz="2200" b="1" dirty="0">
                <a:solidFill>
                  <a:srgbClr val="AC0000"/>
                </a:solidFill>
                <a:cs typeface="Arial" pitchFamily="34" charset="0"/>
              </a:rPr>
              <a:t> </a:t>
            </a:r>
            <a:r>
              <a:rPr lang="en-US" sz="2200" b="1" dirty="0" smtClean="0">
                <a:solidFill>
                  <a:srgbClr val="AC0000"/>
                </a:solidFill>
                <a:cs typeface="Arial" pitchFamily="34" charset="0"/>
              </a:rPr>
              <a:t> </a:t>
            </a:r>
            <a:r>
              <a:rPr lang="en-US" altLang="en-US" sz="2200" b="1" dirty="0" smtClean="0">
                <a:solidFill>
                  <a:srgbClr val="AC0000"/>
                </a:solidFill>
              </a:rPr>
              <a:t>Pattern formation in </a:t>
            </a:r>
            <a:r>
              <a:rPr lang="en-US" altLang="en-US" sz="2200" b="1" dirty="0" err="1" smtClean="0">
                <a:solidFill>
                  <a:srgbClr val="AC0000"/>
                </a:solidFill>
              </a:rPr>
              <a:t>bistable</a:t>
            </a:r>
            <a:r>
              <a:rPr lang="en-US" altLang="en-US" sz="2200" b="1" dirty="0" smtClean="0">
                <a:solidFill>
                  <a:srgbClr val="AC0000"/>
                </a:solidFill>
              </a:rPr>
              <a:t> systems: localized patterns</a:t>
            </a:r>
            <a:endParaRPr lang="en-US" altLang="en-US" sz="2200" b="1" dirty="0">
              <a:solidFill>
                <a:srgbClr val="AC0000"/>
              </a:solidFill>
              <a:cs typeface="Arial" pitchFamily="34" charset="0"/>
            </a:endParaRPr>
          </a:p>
        </p:txBody>
      </p:sp>
      <p:grpSp>
        <p:nvGrpSpPr>
          <p:cNvPr id="2" name="Group 4"/>
          <p:cNvGrpSpPr>
            <a:grpSpLocks/>
          </p:cNvGrpSpPr>
          <p:nvPr/>
        </p:nvGrpSpPr>
        <p:grpSpPr bwMode="auto">
          <a:xfrm>
            <a:off x="8763000" y="0"/>
            <a:ext cx="457200" cy="6858000"/>
            <a:chOff x="5493" y="0"/>
            <a:chExt cx="288" cy="4320"/>
          </a:xfrm>
        </p:grpSpPr>
        <p:sp>
          <p:nvSpPr>
            <p:cNvPr id="8205" name="Rectangle 5"/>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dirty="0">
                <a:solidFill>
                  <a:schemeClr val="bg1"/>
                </a:solidFill>
                <a:cs typeface="Arial" pitchFamily="34" charset="0"/>
              </a:endParaRPr>
            </a:p>
            <a:p>
              <a:pPr algn="ctr">
                <a:lnSpc>
                  <a:spcPct val="40000"/>
                </a:lnSpc>
              </a:pPr>
              <a:r>
                <a:rPr lang="en-US" altLang="he-IL" sz="1600" b="1" dirty="0">
                  <a:solidFill>
                    <a:schemeClr val="bg1"/>
                  </a:solidFill>
                  <a:cs typeface="Arial" pitchFamily="34" charset="0"/>
                </a:rPr>
                <a:t>     </a:t>
              </a:r>
              <a:r>
                <a:rPr lang="en-US" altLang="he-IL" sz="1600" dirty="0">
                  <a:solidFill>
                    <a:schemeClr val="bg1"/>
                  </a:solidFill>
                  <a:cs typeface="Arial" pitchFamily="34" charset="0"/>
                </a:rPr>
                <a:t>Ben </a:t>
              </a:r>
              <a:r>
                <a:rPr lang="en-US" altLang="he-IL" sz="1600" dirty="0" err="1">
                  <a:solidFill>
                    <a:schemeClr val="bg1"/>
                  </a:solidFill>
                  <a:cs typeface="Arial" pitchFamily="34" charset="0"/>
                </a:rPr>
                <a:t>Gurion</a:t>
              </a:r>
              <a:r>
                <a:rPr lang="en-US" altLang="he-IL" sz="1600" dirty="0">
                  <a:solidFill>
                    <a:schemeClr val="bg1"/>
                  </a:solidFill>
                  <a:cs typeface="Arial" pitchFamily="34" charset="0"/>
                </a:rPr>
                <a:t> University,  Ehud </a:t>
              </a:r>
              <a:r>
                <a:rPr lang="en-US" altLang="he-IL" sz="1600" dirty="0" err="1">
                  <a:solidFill>
                    <a:schemeClr val="bg1"/>
                  </a:solidFill>
                  <a:cs typeface="Arial" pitchFamily="34" charset="0"/>
                </a:rPr>
                <a:t>Meron</a:t>
              </a:r>
              <a:r>
                <a:rPr lang="en-US" altLang="he-IL" sz="1600" dirty="0">
                  <a:solidFill>
                    <a:schemeClr val="bg1"/>
                  </a:solidFill>
                  <a:cs typeface="Arial" pitchFamily="34" charset="0"/>
                </a:rPr>
                <a:t> -  www.bgu.ac.il/~ehud</a:t>
              </a:r>
              <a:endParaRPr lang="en-US" altLang="en-US" sz="1600" dirty="0">
                <a:solidFill>
                  <a:schemeClr val="bg1"/>
                </a:solidFill>
                <a:cs typeface="Arial" pitchFamily="34" charset="0"/>
              </a:endParaRPr>
            </a:p>
          </p:txBody>
        </p:sp>
        <p:pic>
          <p:nvPicPr>
            <p:cNvPr id="8206" name="Picture 6"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sp>
        <p:nvSpPr>
          <p:cNvPr id="8199" name="Rectangle 8"/>
          <p:cNvSpPr>
            <a:spLocks noChangeArrowheads="1"/>
          </p:cNvSpPr>
          <p:nvPr/>
        </p:nvSpPr>
        <p:spPr bwMode="auto">
          <a:xfrm>
            <a:off x="533400" y="3695145"/>
            <a:ext cx="7315200" cy="0"/>
          </a:xfrm>
          <a:prstGeom prst="rect">
            <a:avLst/>
          </a:prstGeom>
          <a:noFill/>
          <a:ln w="9525" algn="ctr">
            <a:noFill/>
            <a:miter lim="800000"/>
            <a:headEnd/>
            <a:tailEnd/>
          </a:ln>
        </p:spPr>
        <p:txBody>
          <a:bodyPr wrap="none" anchor="ctr">
            <a:spAutoFit/>
          </a:bodyPr>
          <a:lstStyle/>
          <a:p>
            <a:endParaRPr lang="en-US"/>
          </a:p>
        </p:txBody>
      </p:sp>
      <p:sp>
        <p:nvSpPr>
          <p:cNvPr id="8200" name="Rectangle 10"/>
          <p:cNvSpPr>
            <a:spLocks noChangeArrowheads="1"/>
          </p:cNvSpPr>
          <p:nvPr/>
        </p:nvSpPr>
        <p:spPr bwMode="auto">
          <a:xfrm>
            <a:off x="533400" y="4267200"/>
            <a:ext cx="7315200" cy="0"/>
          </a:xfrm>
          <a:prstGeom prst="rect">
            <a:avLst/>
          </a:prstGeom>
          <a:noFill/>
          <a:ln w="9525" algn="ctr">
            <a:noFill/>
            <a:miter lim="800000"/>
            <a:headEnd/>
            <a:tailEnd/>
          </a:ln>
        </p:spPr>
        <p:txBody>
          <a:bodyPr wrap="none" anchor="ctr">
            <a:spAutoFit/>
          </a:bodyPr>
          <a:lstStyle/>
          <a:p>
            <a:endParaRPr lang="en-US"/>
          </a:p>
        </p:txBody>
      </p:sp>
      <p:sp>
        <p:nvSpPr>
          <p:cNvPr id="24" name="Rectangle 11"/>
          <p:cNvSpPr>
            <a:spLocks noChangeArrowheads="1"/>
          </p:cNvSpPr>
          <p:nvPr/>
        </p:nvSpPr>
        <p:spPr bwMode="auto">
          <a:xfrm>
            <a:off x="228600" y="609600"/>
            <a:ext cx="8382000" cy="1015663"/>
          </a:xfrm>
          <a:prstGeom prst="rect">
            <a:avLst/>
          </a:prstGeom>
          <a:noFill/>
          <a:ln w="9525" algn="ctr">
            <a:noFill/>
            <a:miter lim="800000"/>
            <a:headEnd/>
            <a:tailEnd/>
          </a:ln>
        </p:spPr>
        <p:txBody>
          <a:bodyPr wrap="square">
            <a:spAutoFit/>
          </a:bodyPr>
          <a:lstStyle/>
          <a:p>
            <a:pPr marL="457200" indent="-457200" eaLnBrk="1" hangingPunct="1">
              <a:spcBef>
                <a:spcPts val="0"/>
              </a:spcBef>
            </a:pPr>
            <a:r>
              <a:rPr lang="en-US" dirty="0" smtClean="0"/>
              <a:t>The reason why these localized patterns appear is that </a:t>
            </a:r>
            <a:r>
              <a:rPr lang="en-US" dirty="0" smtClean="0">
                <a:solidFill>
                  <a:srgbClr val="C00000"/>
                </a:solidFill>
              </a:rPr>
              <a:t>fronts that</a:t>
            </a:r>
          </a:p>
          <a:p>
            <a:pPr marL="457200" indent="-457200" eaLnBrk="1" hangingPunct="1">
              <a:spcBef>
                <a:spcPts val="0"/>
              </a:spcBef>
            </a:pPr>
            <a:r>
              <a:rPr lang="en-US" dirty="0" smtClean="0">
                <a:solidFill>
                  <a:srgbClr val="C00000"/>
                </a:solidFill>
              </a:rPr>
              <a:t>separate uniform and patterned states are pinned in a range of the </a:t>
            </a:r>
          </a:p>
          <a:p>
            <a:pPr marL="457200" indent="-457200" eaLnBrk="1" hangingPunct="1">
              <a:spcBef>
                <a:spcPts val="0"/>
              </a:spcBef>
            </a:pPr>
            <a:r>
              <a:rPr lang="en-US" dirty="0" smtClean="0">
                <a:solidFill>
                  <a:srgbClr val="C00000"/>
                </a:solidFill>
              </a:rPr>
              <a:t>control parameter </a:t>
            </a:r>
            <a:r>
              <a:rPr lang="en-US" i="1" dirty="0" smtClean="0">
                <a:solidFill>
                  <a:srgbClr val="C00000"/>
                </a:solidFill>
                <a:sym typeface="Symbol"/>
              </a:rPr>
              <a:t> </a:t>
            </a:r>
            <a:r>
              <a:rPr lang="en-US" i="1" dirty="0" smtClean="0">
                <a:sym typeface="Symbol"/>
              </a:rPr>
              <a:t>- </a:t>
            </a:r>
            <a:r>
              <a:rPr lang="en-US" dirty="0" smtClean="0"/>
              <a:t>the snaking range</a:t>
            </a:r>
            <a:endParaRPr lang="en-US" dirty="0"/>
          </a:p>
        </p:txBody>
      </p:sp>
      <p:pic>
        <p:nvPicPr>
          <p:cNvPr id="25" name="Picture 78"/>
          <p:cNvPicPr>
            <a:picLocks noChangeAspect="1" noChangeArrowheads="1"/>
          </p:cNvPicPr>
          <p:nvPr/>
        </p:nvPicPr>
        <p:blipFill>
          <a:blip r:embed="rId4" cstate="print"/>
          <a:srcRect/>
          <a:stretch>
            <a:fillRect/>
          </a:stretch>
        </p:blipFill>
        <p:spPr bwMode="auto">
          <a:xfrm>
            <a:off x="457200" y="1752600"/>
            <a:ext cx="1685925" cy="990600"/>
          </a:xfrm>
          <a:prstGeom prst="rect">
            <a:avLst/>
          </a:prstGeom>
          <a:noFill/>
          <a:ln w="9525" algn="ctr">
            <a:noFill/>
            <a:miter lim="800000"/>
            <a:headEnd/>
            <a:tailEnd/>
          </a:ln>
        </p:spPr>
      </p:pic>
      <p:sp>
        <p:nvSpPr>
          <p:cNvPr id="41" name="Rectangle 40"/>
          <p:cNvSpPr/>
          <p:nvPr/>
        </p:nvSpPr>
        <p:spPr>
          <a:xfrm>
            <a:off x="5105400" y="1295400"/>
            <a:ext cx="2286000" cy="307777"/>
          </a:xfrm>
          <a:prstGeom prst="rect">
            <a:avLst/>
          </a:prstGeom>
        </p:spPr>
        <p:txBody>
          <a:bodyPr wrap="square">
            <a:spAutoFit/>
          </a:bodyPr>
          <a:lstStyle/>
          <a:p>
            <a:r>
              <a:rPr lang="en-US" sz="1400" dirty="0" smtClean="0"/>
              <a:t>(</a:t>
            </a:r>
            <a:r>
              <a:rPr lang="en-US" sz="1400" dirty="0" err="1" smtClean="0"/>
              <a:t>Pomeau</a:t>
            </a:r>
            <a:r>
              <a:rPr lang="en-US" sz="1400" dirty="0" smtClean="0"/>
              <a:t>, </a:t>
            </a:r>
            <a:r>
              <a:rPr lang="en-US" sz="1400" dirty="0" err="1" smtClean="0"/>
              <a:t>Physica</a:t>
            </a:r>
            <a:r>
              <a:rPr lang="en-US" sz="1400" dirty="0" smtClean="0"/>
              <a:t> D 1986)</a:t>
            </a:r>
            <a:endParaRPr lang="en-US" sz="1400" dirty="0"/>
          </a:p>
        </p:txBody>
      </p:sp>
      <p:sp>
        <p:nvSpPr>
          <p:cNvPr id="43" name="Rectangle 11"/>
          <p:cNvSpPr>
            <a:spLocks noChangeArrowheads="1"/>
          </p:cNvSpPr>
          <p:nvPr/>
        </p:nvSpPr>
        <p:spPr bwMode="auto">
          <a:xfrm>
            <a:off x="304800" y="5334000"/>
            <a:ext cx="8382000" cy="1323439"/>
          </a:xfrm>
          <a:prstGeom prst="rect">
            <a:avLst/>
          </a:prstGeom>
          <a:noFill/>
          <a:ln w="9525" algn="ctr">
            <a:noFill/>
            <a:miter lim="800000"/>
            <a:headEnd/>
            <a:tailEnd/>
          </a:ln>
        </p:spPr>
        <p:txBody>
          <a:bodyPr wrap="square">
            <a:spAutoFit/>
          </a:bodyPr>
          <a:lstStyle/>
          <a:p>
            <a:pPr marL="457200" indent="-457200" eaLnBrk="1" hangingPunct="1">
              <a:spcBef>
                <a:spcPts val="0"/>
              </a:spcBef>
            </a:pPr>
            <a:r>
              <a:rPr lang="en-US" dirty="0" smtClean="0"/>
              <a:t>When one state is patterned the front can be stationary even if the</a:t>
            </a:r>
          </a:p>
          <a:p>
            <a:pPr marL="457200" indent="-457200" eaLnBrk="1" hangingPunct="1">
              <a:spcBef>
                <a:spcPts val="0"/>
              </a:spcBef>
            </a:pPr>
            <a:r>
              <a:rPr lang="en-US" dirty="0" smtClean="0"/>
              <a:t>energies are not equal. This is because the energy varies </a:t>
            </a:r>
          </a:p>
          <a:p>
            <a:pPr marL="457200" indent="-457200" eaLnBrk="1" hangingPunct="1">
              <a:spcBef>
                <a:spcPts val="0"/>
              </a:spcBef>
            </a:pPr>
            <a:r>
              <a:rPr lang="en-US" dirty="0" smtClean="0"/>
              <a:t>periodically with the pattern phase and phase values for which the </a:t>
            </a:r>
          </a:p>
          <a:p>
            <a:pPr marL="457200" indent="-457200" eaLnBrk="1" hangingPunct="1">
              <a:spcBef>
                <a:spcPts val="0"/>
              </a:spcBef>
            </a:pPr>
            <a:r>
              <a:rPr lang="en-US" dirty="0" smtClean="0"/>
              <a:t>energy has minima represent stable states. </a:t>
            </a:r>
            <a:endParaRPr lang="en-US" dirty="0"/>
          </a:p>
        </p:txBody>
      </p:sp>
      <p:sp>
        <p:nvSpPr>
          <p:cNvPr id="44" name="TextBox 43"/>
          <p:cNvSpPr txBox="1"/>
          <p:nvPr/>
        </p:nvSpPr>
        <p:spPr>
          <a:xfrm>
            <a:off x="1295400" y="1981200"/>
            <a:ext cx="609600" cy="307777"/>
          </a:xfrm>
          <a:prstGeom prst="rect">
            <a:avLst/>
          </a:prstGeom>
          <a:solidFill>
            <a:schemeClr val="bg1"/>
          </a:solidFill>
        </p:spPr>
        <p:txBody>
          <a:bodyPr wrap="square" rtlCol="0">
            <a:spAutoFit/>
          </a:bodyPr>
          <a:lstStyle/>
          <a:p>
            <a:r>
              <a:rPr lang="en-US" sz="1400" i="1" dirty="0" smtClean="0">
                <a:latin typeface="+mj-lt"/>
              </a:rPr>
              <a:t>C</a:t>
            </a:r>
            <a:r>
              <a:rPr lang="en-US" sz="1400" dirty="0" smtClean="0">
                <a:latin typeface="+mj-lt"/>
              </a:rPr>
              <a:t>=0</a:t>
            </a:r>
            <a:endParaRPr lang="en-US" sz="1400" dirty="0">
              <a:latin typeface="+mj-lt"/>
            </a:endParaRPr>
          </a:p>
        </p:txBody>
      </p:sp>
      <p:grpSp>
        <p:nvGrpSpPr>
          <p:cNvPr id="27" name="Group 26"/>
          <p:cNvGrpSpPr/>
          <p:nvPr/>
        </p:nvGrpSpPr>
        <p:grpSpPr>
          <a:xfrm>
            <a:off x="281650" y="1905000"/>
            <a:ext cx="8283230" cy="3188643"/>
            <a:chOff x="281650" y="1905000"/>
            <a:chExt cx="8283230" cy="3188643"/>
          </a:xfrm>
        </p:grpSpPr>
        <p:grpSp>
          <p:nvGrpSpPr>
            <p:cNvPr id="40" name="Group 39"/>
            <p:cNvGrpSpPr/>
            <p:nvPr/>
          </p:nvGrpSpPr>
          <p:grpSpPr>
            <a:xfrm>
              <a:off x="4572000" y="1905000"/>
              <a:ext cx="3992880" cy="3188643"/>
              <a:chOff x="5257800" y="4038600"/>
              <a:chExt cx="3307080" cy="2614004"/>
            </a:xfrm>
          </p:grpSpPr>
          <p:grpSp>
            <p:nvGrpSpPr>
              <p:cNvPr id="30" name="Group 29"/>
              <p:cNvGrpSpPr/>
              <p:nvPr/>
            </p:nvGrpSpPr>
            <p:grpSpPr>
              <a:xfrm>
                <a:off x="5257800" y="4038600"/>
                <a:ext cx="3307080" cy="2590800"/>
                <a:chOff x="5318760" y="3276600"/>
                <a:chExt cx="4450080" cy="3505200"/>
              </a:xfrm>
            </p:grpSpPr>
            <p:grpSp>
              <p:nvGrpSpPr>
                <p:cNvPr id="31" name="Group 29"/>
                <p:cNvGrpSpPr/>
                <p:nvPr/>
              </p:nvGrpSpPr>
              <p:grpSpPr>
                <a:xfrm>
                  <a:off x="5318760" y="3276600"/>
                  <a:ext cx="4450080" cy="3505200"/>
                  <a:chOff x="1691640" y="3200400"/>
                  <a:chExt cx="4450080" cy="3505200"/>
                </a:xfrm>
              </p:grpSpPr>
              <p:pic>
                <p:nvPicPr>
                  <p:cNvPr id="35" name="Picture 34" descr="snaking_SH_1d_bare.jpg"/>
                  <p:cNvPicPr>
                    <a:picLocks noChangeAspect="1"/>
                  </p:cNvPicPr>
                  <p:nvPr/>
                </p:nvPicPr>
                <p:blipFill>
                  <a:blip r:embed="rId5" cstate="print"/>
                  <a:srcRect r="39167"/>
                  <a:stretch>
                    <a:fillRect/>
                  </a:stretch>
                </p:blipFill>
                <p:spPr>
                  <a:xfrm>
                    <a:off x="1691640" y="3200400"/>
                    <a:ext cx="4450080" cy="3505200"/>
                  </a:xfrm>
                  <a:prstGeom prst="rect">
                    <a:avLst/>
                  </a:prstGeom>
                </p:spPr>
              </p:pic>
              <p:sp>
                <p:nvSpPr>
                  <p:cNvPr id="36" name="TextBox 35"/>
                  <p:cNvSpPr txBox="1"/>
                  <p:nvPr/>
                </p:nvSpPr>
                <p:spPr>
                  <a:xfrm>
                    <a:off x="2526173" y="5634802"/>
                    <a:ext cx="1830878" cy="341362"/>
                  </a:xfrm>
                  <a:prstGeom prst="rect">
                    <a:avLst/>
                  </a:prstGeom>
                  <a:noFill/>
                </p:spPr>
                <p:txBody>
                  <a:bodyPr wrap="square" rtlCol="0">
                    <a:spAutoFit/>
                  </a:bodyPr>
                  <a:lstStyle/>
                  <a:p>
                    <a:r>
                      <a:rPr lang="en-US" sz="1400" dirty="0" smtClean="0">
                        <a:latin typeface="Arial" pitchFamily="34" charset="0"/>
                        <a:cs typeface="Arial" pitchFamily="34" charset="0"/>
                      </a:rPr>
                      <a:t>uniform state</a:t>
                    </a:r>
                    <a:endParaRPr lang="en-US" sz="1400" dirty="0">
                      <a:latin typeface="Arial" pitchFamily="34" charset="0"/>
                      <a:cs typeface="Arial" pitchFamily="34" charset="0"/>
                    </a:endParaRPr>
                  </a:p>
                </p:txBody>
              </p:sp>
              <p:sp>
                <p:nvSpPr>
                  <p:cNvPr id="38" name="TextBox 37"/>
                  <p:cNvSpPr txBox="1"/>
                  <p:nvPr/>
                </p:nvSpPr>
                <p:spPr>
                  <a:xfrm>
                    <a:off x="2526174" y="3333921"/>
                    <a:ext cx="1371600" cy="580315"/>
                  </a:xfrm>
                  <a:prstGeom prst="rect">
                    <a:avLst/>
                  </a:prstGeom>
                  <a:noFill/>
                </p:spPr>
                <p:txBody>
                  <a:bodyPr wrap="square" rtlCol="0">
                    <a:spAutoFit/>
                  </a:bodyPr>
                  <a:lstStyle/>
                  <a:p>
                    <a:r>
                      <a:rPr lang="en-US" sz="1400" dirty="0" smtClean="0">
                        <a:latin typeface="Arial" pitchFamily="34" charset="0"/>
                        <a:cs typeface="Arial" pitchFamily="34" charset="0"/>
                      </a:rPr>
                      <a:t>patterned state</a:t>
                    </a:r>
                    <a:endParaRPr lang="en-US" sz="1400" dirty="0">
                      <a:latin typeface="Arial" pitchFamily="34" charset="0"/>
                      <a:cs typeface="Arial" pitchFamily="34" charset="0"/>
                    </a:endParaRPr>
                  </a:p>
                </p:txBody>
              </p:sp>
            </p:grpSp>
            <p:sp>
              <p:nvSpPr>
                <p:cNvPr id="34" name="TextBox 33"/>
                <p:cNvSpPr txBox="1"/>
                <p:nvPr/>
              </p:nvSpPr>
              <p:spPr>
                <a:xfrm>
                  <a:off x="7601095" y="6381690"/>
                  <a:ext cx="381000" cy="400110"/>
                </a:xfrm>
                <a:prstGeom prst="rect">
                  <a:avLst/>
                </a:prstGeom>
                <a:noFill/>
              </p:spPr>
              <p:txBody>
                <a:bodyPr wrap="square" rtlCol="0">
                  <a:spAutoFit/>
                </a:bodyPr>
                <a:lstStyle/>
                <a:p>
                  <a:r>
                    <a:rPr lang="en-US" i="1" dirty="0" smtClean="0">
                      <a:sym typeface="Symbol"/>
                    </a:rPr>
                    <a:t></a:t>
                  </a:r>
                  <a:endParaRPr lang="en-US" i="1" dirty="0"/>
                </a:p>
              </p:txBody>
            </p:sp>
          </p:grpSp>
          <p:sp>
            <p:nvSpPr>
              <p:cNvPr id="39" name="TextBox 38"/>
              <p:cNvSpPr txBox="1"/>
              <p:nvPr/>
            </p:nvSpPr>
            <p:spPr>
              <a:xfrm>
                <a:off x="6096000" y="6324600"/>
                <a:ext cx="762000" cy="328004"/>
              </a:xfrm>
              <a:prstGeom prst="rect">
                <a:avLst/>
              </a:prstGeom>
              <a:noFill/>
            </p:spPr>
            <p:txBody>
              <a:bodyPr wrap="square" rtlCol="0">
                <a:spAutoFit/>
              </a:bodyPr>
              <a:lstStyle/>
              <a:p>
                <a:r>
                  <a:rPr lang="en-US" i="1" dirty="0" smtClean="0">
                    <a:solidFill>
                      <a:srgbClr val="FF0000"/>
                    </a:solidFill>
                    <a:sym typeface="Symbol"/>
                  </a:rPr>
                  <a:t></a:t>
                </a:r>
                <a:r>
                  <a:rPr lang="en-US" i="1" baseline="-25000" dirty="0" smtClean="0">
                    <a:solidFill>
                      <a:srgbClr val="FF0000"/>
                    </a:solidFill>
                    <a:latin typeface="+mj-lt"/>
                    <a:sym typeface="Symbol"/>
                  </a:rPr>
                  <a:t>max</a:t>
                </a:r>
                <a:endParaRPr lang="en-US" i="1" dirty="0">
                  <a:solidFill>
                    <a:srgbClr val="FF0000"/>
                  </a:solidFill>
                  <a:latin typeface="+mj-lt"/>
                </a:endParaRPr>
              </a:p>
            </p:txBody>
          </p:sp>
        </p:grpSp>
        <p:sp>
          <p:nvSpPr>
            <p:cNvPr id="26" name="TextBox 25"/>
            <p:cNvSpPr txBox="1"/>
            <p:nvPr/>
          </p:nvSpPr>
          <p:spPr>
            <a:xfrm>
              <a:off x="281650" y="2861608"/>
              <a:ext cx="4290350" cy="1631216"/>
            </a:xfrm>
            <a:prstGeom prst="rect">
              <a:avLst/>
            </a:prstGeom>
            <a:solidFill>
              <a:schemeClr val="bg1"/>
            </a:solidFill>
          </p:spPr>
          <p:txBody>
            <a:bodyPr wrap="square" rtlCol="0">
              <a:spAutoFit/>
            </a:bodyPr>
            <a:lstStyle/>
            <a:p>
              <a:r>
                <a:rPr lang="en-US" dirty="0" smtClean="0"/>
                <a:t>In </a:t>
              </a:r>
              <a:r>
                <a:rPr lang="en-US" dirty="0" err="1" smtClean="0"/>
                <a:t>bistability</a:t>
              </a:r>
              <a:r>
                <a:rPr lang="en-US" dirty="0" smtClean="0"/>
                <a:t> of 2 uniform states the front is stationary only when the energies (</a:t>
              </a:r>
              <a:r>
                <a:rPr lang="en-US" dirty="0" err="1" smtClean="0"/>
                <a:t>Lyapunov</a:t>
              </a:r>
              <a:r>
                <a:rPr lang="en-US" dirty="0" smtClean="0"/>
                <a:t> function) of the 2 states are equal – occurs at a particular value of </a:t>
              </a:r>
              <a:r>
                <a:rPr lang="en-US" i="1" dirty="0" smtClean="0">
                  <a:sym typeface="Symbol"/>
                </a:rPr>
                <a:t>  </a:t>
              </a:r>
              <a:r>
                <a:rPr lang="en-US" dirty="0" smtClean="0"/>
                <a:t>– </a:t>
              </a:r>
              <a:endParaRPr lang="en-US" dirty="0">
                <a:solidFill>
                  <a:srgbClr val="C00000"/>
                </a:solidFill>
              </a:endParaRPr>
            </a:p>
          </p:txBody>
        </p:sp>
        <p:grpSp>
          <p:nvGrpSpPr>
            <p:cNvPr id="48" name="Group 47"/>
            <p:cNvGrpSpPr/>
            <p:nvPr/>
          </p:nvGrpSpPr>
          <p:grpSpPr>
            <a:xfrm>
              <a:off x="281650" y="2590800"/>
              <a:ext cx="5551025" cy="2209800"/>
              <a:chOff x="281650" y="2590800"/>
              <a:chExt cx="5551025" cy="2209800"/>
            </a:xfrm>
          </p:grpSpPr>
          <p:cxnSp>
            <p:nvCxnSpPr>
              <p:cNvPr id="46" name="Straight Connector 45"/>
              <p:cNvCxnSpPr/>
              <p:nvPr/>
            </p:nvCxnSpPr>
            <p:spPr bwMode="auto">
              <a:xfrm>
                <a:off x="5832675" y="2590800"/>
                <a:ext cx="0" cy="1828800"/>
              </a:xfrm>
              <a:prstGeom prst="line">
                <a:avLst/>
              </a:prstGeom>
              <a:noFill/>
              <a:ln w="38100" cap="flat" cmpd="sng" algn="ctr">
                <a:solidFill>
                  <a:srgbClr val="FF0000"/>
                </a:solidFill>
                <a:prstDash val="dash"/>
                <a:round/>
                <a:headEnd type="none" w="med" len="med"/>
                <a:tailEnd type="none" w="med" len="med"/>
              </a:ln>
              <a:effectLst/>
            </p:spPr>
          </p:cxnSp>
          <p:sp>
            <p:nvSpPr>
              <p:cNvPr id="47" name="Rectangle 46"/>
              <p:cNvSpPr/>
              <p:nvPr/>
            </p:nvSpPr>
            <p:spPr>
              <a:xfrm>
                <a:off x="281650" y="4400490"/>
                <a:ext cx="2922595" cy="400110"/>
              </a:xfrm>
              <a:prstGeom prst="rect">
                <a:avLst/>
              </a:prstGeom>
            </p:spPr>
            <p:txBody>
              <a:bodyPr wrap="none">
                <a:spAutoFit/>
              </a:bodyPr>
              <a:lstStyle/>
              <a:p>
                <a:r>
                  <a:rPr lang="en-US" dirty="0" smtClean="0"/>
                  <a:t>the </a:t>
                </a:r>
                <a:r>
                  <a:rPr lang="en-US" dirty="0" smtClean="0">
                    <a:solidFill>
                      <a:srgbClr val="C00000"/>
                    </a:solidFill>
                  </a:rPr>
                  <a:t>Maxwell point, </a:t>
                </a:r>
                <a:r>
                  <a:rPr lang="en-US" i="1" dirty="0" smtClean="0">
                    <a:solidFill>
                      <a:srgbClr val="C00000"/>
                    </a:solidFill>
                    <a:sym typeface="Symbol"/>
                  </a:rPr>
                  <a:t></a:t>
                </a:r>
                <a:r>
                  <a:rPr lang="en-US" i="1" baseline="-25000" dirty="0" smtClean="0">
                    <a:solidFill>
                      <a:srgbClr val="C00000"/>
                    </a:solidFill>
                    <a:latin typeface="+mj-lt"/>
                    <a:sym typeface="Symbol"/>
                  </a:rPr>
                  <a:t>max</a:t>
                </a:r>
                <a:endParaRPr lang="en-US" dirty="0">
                  <a:latin typeface="+mj-lt"/>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dissolve">
                                      <p:cBhvr>
                                        <p:cTn id="1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2"/>
          <p:cNvGrpSpPr>
            <a:grpSpLocks/>
          </p:cNvGrpSpPr>
          <p:nvPr/>
        </p:nvGrpSpPr>
        <p:grpSpPr bwMode="auto">
          <a:xfrm>
            <a:off x="8720138" y="0"/>
            <a:ext cx="457200" cy="6858000"/>
            <a:chOff x="5493" y="0"/>
            <a:chExt cx="288" cy="4320"/>
          </a:xfrm>
        </p:grpSpPr>
        <p:sp>
          <p:nvSpPr>
            <p:cNvPr id="18440" name="Rectangle 3"/>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chemeClr val="bg1"/>
                </a:solidFill>
              </a:endParaRPr>
            </a:p>
            <a:p>
              <a:pPr algn="ctr">
                <a:lnSpc>
                  <a:spcPct val="40000"/>
                </a:lnSpc>
              </a:pPr>
              <a:r>
                <a:rPr lang="en-US" altLang="he-IL" sz="1600" b="1">
                  <a:solidFill>
                    <a:schemeClr val="bg1"/>
                  </a:solidFill>
                </a:rPr>
                <a:t>     </a:t>
              </a:r>
              <a:r>
                <a:rPr lang="en-US" altLang="he-IL" sz="1600">
                  <a:solidFill>
                    <a:schemeClr val="bg1"/>
                  </a:solidFill>
                </a:rPr>
                <a:t>Ben Gurion University,  Ehud Meron -  www.bgu.ac.il/~ehud</a:t>
              </a:r>
              <a:endParaRPr lang="en-US" altLang="en-US" sz="1600">
                <a:solidFill>
                  <a:schemeClr val="bg1"/>
                </a:solidFill>
              </a:endParaRPr>
            </a:p>
          </p:txBody>
        </p:sp>
        <p:pic>
          <p:nvPicPr>
            <p:cNvPr id="18441" name="Picture 4"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sp>
        <p:nvSpPr>
          <p:cNvPr id="18435" name="Text Box 5"/>
          <p:cNvSpPr txBox="1">
            <a:spLocks noChangeArrowheads="1"/>
          </p:cNvSpPr>
          <p:nvPr/>
        </p:nvSpPr>
        <p:spPr bwMode="auto">
          <a:xfrm>
            <a:off x="0" y="0"/>
            <a:ext cx="8763000" cy="427038"/>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rPr>
              <a:t>  </a:t>
            </a:r>
            <a:r>
              <a:rPr lang="en-US" altLang="en-US" sz="2200" b="1" dirty="0" smtClean="0">
                <a:solidFill>
                  <a:srgbClr val="AC0000"/>
                </a:solidFill>
              </a:rPr>
              <a:t>Summary of Lecture I</a:t>
            </a:r>
            <a:endParaRPr lang="en-US" altLang="en-US" sz="2200" b="1" dirty="0">
              <a:solidFill>
                <a:srgbClr val="AC0000"/>
              </a:solidFill>
            </a:endParaRPr>
          </a:p>
        </p:txBody>
      </p:sp>
      <p:sp>
        <p:nvSpPr>
          <p:cNvPr id="59" name="Rectangle 58"/>
          <p:cNvSpPr/>
          <p:nvPr/>
        </p:nvSpPr>
        <p:spPr>
          <a:xfrm>
            <a:off x="217024" y="609600"/>
            <a:ext cx="8469775" cy="707886"/>
          </a:xfrm>
          <a:prstGeom prst="rect">
            <a:avLst/>
          </a:prstGeom>
        </p:spPr>
        <p:txBody>
          <a:bodyPr wrap="square">
            <a:spAutoFit/>
          </a:bodyPr>
          <a:lstStyle/>
          <a:p>
            <a:r>
              <a:rPr lang="en-US" dirty="0" smtClean="0"/>
              <a:t>Uniform stationary states may go through two types of pattern forming instabilities: </a:t>
            </a:r>
          </a:p>
        </p:txBody>
      </p:sp>
      <p:grpSp>
        <p:nvGrpSpPr>
          <p:cNvPr id="64" name="Group 63"/>
          <p:cNvGrpSpPr/>
          <p:nvPr/>
        </p:nvGrpSpPr>
        <p:grpSpPr>
          <a:xfrm>
            <a:off x="228600" y="1453753"/>
            <a:ext cx="8300975" cy="1323439"/>
            <a:chOff x="228600" y="1066800"/>
            <a:chExt cx="8300975" cy="1323439"/>
          </a:xfrm>
        </p:grpSpPr>
        <p:sp>
          <p:nvSpPr>
            <p:cNvPr id="15" name="Rectangle 4"/>
            <p:cNvSpPr>
              <a:spLocks noChangeArrowheads="1"/>
            </p:cNvSpPr>
            <p:nvPr/>
          </p:nvSpPr>
          <p:spPr bwMode="auto">
            <a:xfrm>
              <a:off x="228600" y="1066800"/>
              <a:ext cx="4800600" cy="1323439"/>
            </a:xfrm>
            <a:prstGeom prst="rect">
              <a:avLst/>
            </a:prstGeom>
            <a:noFill/>
            <a:ln w="9525">
              <a:noFill/>
              <a:miter lim="800000"/>
              <a:headEnd/>
              <a:tailEnd/>
            </a:ln>
          </p:spPr>
          <p:txBody>
            <a:bodyPr wrap="square">
              <a:spAutoFit/>
            </a:bodyPr>
            <a:lstStyle/>
            <a:p>
              <a:pPr marL="457200" indent="-457200">
                <a:buFont typeface="+mj-lt"/>
                <a:buAutoNum type="arabicPeriod"/>
              </a:pPr>
              <a:r>
                <a:rPr lang="en-US" dirty="0" smtClean="0"/>
                <a:t>Non-uniform instabilities (fastest growing perturbation has a non-zero </a:t>
              </a:r>
              <a:r>
                <a:rPr lang="en-US" dirty="0" err="1" smtClean="0"/>
                <a:t>wavenumber</a:t>
              </a:r>
              <a:r>
                <a:rPr lang="en-US" dirty="0" smtClean="0">
                  <a:sym typeface="Symbol"/>
                </a:rPr>
                <a:t>) which lead to </a:t>
              </a:r>
              <a:r>
                <a:rPr lang="en-US" dirty="0" smtClean="0"/>
                <a:t>stripe and hexagonal patterns. </a:t>
              </a:r>
            </a:p>
          </p:txBody>
        </p:sp>
        <p:grpSp>
          <p:nvGrpSpPr>
            <p:cNvPr id="63" name="Group 62"/>
            <p:cNvGrpSpPr/>
            <p:nvPr/>
          </p:nvGrpSpPr>
          <p:grpSpPr>
            <a:xfrm>
              <a:off x="5029200" y="1219200"/>
              <a:ext cx="3500375" cy="1119850"/>
              <a:chOff x="5029200" y="1219200"/>
              <a:chExt cx="3500375" cy="1119850"/>
            </a:xfrm>
          </p:grpSpPr>
          <p:grpSp>
            <p:nvGrpSpPr>
              <p:cNvPr id="32" name="Group 71"/>
              <p:cNvGrpSpPr/>
              <p:nvPr/>
            </p:nvGrpSpPr>
            <p:grpSpPr>
              <a:xfrm>
                <a:off x="5029200" y="1219200"/>
                <a:ext cx="3500375" cy="771267"/>
                <a:chOff x="574875" y="5562600"/>
                <a:chExt cx="3500375" cy="771267"/>
              </a:xfrm>
            </p:grpSpPr>
            <p:grpSp>
              <p:nvGrpSpPr>
                <p:cNvPr id="50" name="Group 57"/>
                <p:cNvGrpSpPr/>
                <p:nvPr/>
              </p:nvGrpSpPr>
              <p:grpSpPr>
                <a:xfrm>
                  <a:off x="2537750" y="5867400"/>
                  <a:ext cx="1537500" cy="466467"/>
                  <a:chOff x="6654000" y="5343267"/>
                  <a:chExt cx="1537500" cy="466467"/>
                </a:xfrm>
              </p:grpSpPr>
              <p:pic>
                <p:nvPicPr>
                  <p:cNvPr id="55" name="Picture 4"/>
                  <p:cNvPicPr>
                    <a:picLocks noChangeAspect="1" noChangeArrowheads="1"/>
                  </p:cNvPicPr>
                  <p:nvPr/>
                </p:nvPicPr>
                <p:blipFill>
                  <a:blip r:embed="rId4" cstate="print"/>
                  <a:srcRect t="45618"/>
                  <a:stretch>
                    <a:fillRect/>
                  </a:stretch>
                </p:blipFill>
                <p:spPr bwMode="auto">
                  <a:xfrm>
                    <a:off x="7391400" y="5343267"/>
                    <a:ext cx="800100" cy="466467"/>
                  </a:xfrm>
                  <a:prstGeom prst="rect">
                    <a:avLst/>
                  </a:prstGeom>
                  <a:noFill/>
                  <a:ln w="9525">
                    <a:noFill/>
                    <a:miter lim="800000"/>
                    <a:headEnd/>
                    <a:tailEnd/>
                  </a:ln>
                </p:spPr>
              </p:pic>
              <p:pic>
                <p:nvPicPr>
                  <p:cNvPr id="56" name="Picture 4"/>
                  <p:cNvPicPr>
                    <a:picLocks noChangeAspect="1" noChangeArrowheads="1"/>
                  </p:cNvPicPr>
                  <p:nvPr/>
                </p:nvPicPr>
                <p:blipFill>
                  <a:blip r:embed="rId4" cstate="print"/>
                  <a:srcRect t="45618"/>
                  <a:stretch>
                    <a:fillRect/>
                  </a:stretch>
                </p:blipFill>
                <p:spPr bwMode="auto">
                  <a:xfrm>
                    <a:off x="6654000" y="5343267"/>
                    <a:ext cx="800100" cy="466467"/>
                  </a:xfrm>
                  <a:prstGeom prst="rect">
                    <a:avLst/>
                  </a:prstGeom>
                  <a:noFill/>
                  <a:ln w="9525">
                    <a:noFill/>
                    <a:miter lim="800000"/>
                    <a:headEnd/>
                    <a:tailEnd/>
                  </a:ln>
                </p:spPr>
              </p:pic>
            </p:grpSp>
            <p:sp>
              <p:nvSpPr>
                <p:cNvPr id="37" name="Rectangle 36"/>
                <p:cNvSpPr/>
                <p:nvPr/>
              </p:nvSpPr>
              <p:spPr bwMode="auto">
                <a:xfrm>
                  <a:off x="574875" y="5562600"/>
                  <a:ext cx="1143000" cy="457200"/>
                </a:xfrm>
                <a:prstGeom prst="rect">
                  <a:avLst/>
                </a:prstGeom>
                <a:solidFill>
                  <a:schemeClr val="bg1">
                    <a:lumMod val="95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he-IL" sz="2000" b="0" i="0" u="none" strike="noStrike" cap="none" normalizeH="0" baseline="0" smtClean="0">
                    <a:ln>
                      <a:noFill/>
                    </a:ln>
                    <a:solidFill>
                      <a:schemeClr val="tx1"/>
                    </a:solidFill>
                    <a:effectLst/>
                    <a:latin typeface="Comic Sans MS" pitchFamily="66" charset="0"/>
                  </a:endParaRPr>
                </a:p>
              </p:txBody>
            </p:sp>
            <p:grpSp>
              <p:nvGrpSpPr>
                <p:cNvPr id="39" name="Group 46"/>
                <p:cNvGrpSpPr/>
                <p:nvPr/>
              </p:nvGrpSpPr>
              <p:grpSpPr>
                <a:xfrm>
                  <a:off x="1489275" y="5715000"/>
                  <a:ext cx="1662269" cy="457199"/>
                  <a:chOff x="2133600" y="5410199"/>
                  <a:chExt cx="1641675" cy="457199"/>
                </a:xfrm>
              </p:grpSpPr>
              <p:pic>
                <p:nvPicPr>
                  <p:cNvPr id="47" name="Picture 3"/>
                  <p:cNvPicPr>
                    <a:picLocks noChangeAspect="1" noChangeArrowheads="1"/>
                  </p:cNvPicPr>
                  <p:nvPr/>
                </p:nvPicPr>
                <p:blipFill>
                  <a:blip r:embed="rId5" cstate="print"/>
                  <a:srcRect t="44845"/>
                  <a:stretch>
                    <a:fillRect/>
                  </a:stretch>
                </p:blipFill>
                <p:spPr bwMode="auto">
                  <a:xfrm>
                    <a:off x="2133600" y="5410199"/>
                    <a:ext cx="814516" cy="457199"/>
                  </a:xfrm>
                  <a:prstGeom prst="rect">
                    <a:avLst/>
                  </a:prstGeom>
                  <a:noFill/>
                  <a:ln w="9525">
                    <a:noFill/>
                    <a:miter lim="800000"/>
                    <a:headEnd/>
                    <a:tailEnd/>
                  </a:ln>
                </p:spPr>
              </p:pic>
              <p:pic>
                <p:nvPicPr>
                  <p:cNvPr id="48" name="Picture 3"/>
                  <p:cNvPicPr>
                    <a:picLocks noChangeAspect="1" noChangeArrowheads="1"/>
                  </p:cNvPicPr>
                  <p:nvPr/>
                </p:nvPicPr>
                <p:blipFill>
                  <a:blip r:embed="rId5" cstate="print"/>
                  <a:srcRect t="44845"/>
                  <a:stretch>
                    <a:fillRect/>
                  </a:stretch>
                </p:blipFill>
                <p:spPr bwMode="auto">
                  <a:xfrm>
                    <a:off x="2960759" y="5410199"/>
                    <a:ext cx="814516" cy="457199"/>
                  </a:xfrm>
                  <a:prstGeom prst="rect">
                    <a:avLst/>
                  </a:prstGeom>
                  <a:noFill/>
                  <a:ln w="9525">
                    <a:noFill/>
                    <a:miter lim="800000"/>
                    <a:headEnd/>
                    <a:tailEnd/>
                  </a:ln>
                </p:spPr>
              </p:pic>
            </p:grpSp>
          </p:grpSp>
          <p:cxnSp>
            <p:nvCxnSpPr>
              <p:cNvPr id="61" name="Straight Arrow Connector 60"/>
              <p:cNvCxnSpPr/>
              <p:nvPr/>
            </p:nvCxnSpPr>
            <p:spPr bwMode="auto">
              <a:xfrm>
                <a:off x="5943600" y="2054423"/>
                <a:ext cx="2209800" cy="0"/>
              </a:xfrm>
              <a:prstGeom prst="straightConnector1">
                <a:avLst/>
              </a:prstGeom>
              <a:noFill/>
              <a:ln w="12700" cap="flat" cmpd="sng" algn="ctr">
                <a:solidFill>
                  <a:schemeClr val="tx1"/>
                </a:solidFill>
                <a:prstDash val="solid"/>
                <a:round/>
                <a:headEnd type="none" w="med" len="med"/>
                <a:tailEnd type="arrow"/>
              </a:ln>
              <a:effectLst/>
            </p:spPr>
          </p:cxnSp>
          <p:sp>
            <p:nvSpPr>
              <p:cNvPr id="62" name="TextBox 61"/>
              <p:cNvSpPr txBox="1"/>
              <p:nvPr/>
            </p:nvSpPr>
            <p:spPr>
              <a:xfrm>
                <a:off x="6183775" y="2031273"/>
                <a:ext cx="1828800" cy="307777"/>
              </a:xfrm>
              <a:prstGeom prst="rect">
                <a:avLst/>
              </a:prstGeom>
              <a:noFill/>
            </p:spPr>
            <p:txBody>
              <a:bodyPr wrap="square" rtlCol="0">
                <a:spAutoFit/>
              </a:bodyPr>
              <a:lstStyle/>
              <a:p>
                <a:r>
                  <a:rPr lang="en-US" sz="1400" dirty="0" smtClean="0"/>
                  <a:t>Control parameter</a:t>
                </a:r>
                <a:endParaRPr lang="en-US" sz="1400" dirty="0"/>
              </a:p>
            </p:txBody>
          </p:sp>
        </p:grpSp>
      </p:grpSp>
      <p:sp>
        <p:nvSpPr>
          <p:cNvPr id="65" name="Rectangle 4"/>
          <p:cNvSpPr>
            <a:spLocks noChangeArrowheads="1"/>
          </p:cNvSpPr>
          <p:nvPr/>
        </p:nvSpPr>
        <p:spPr bwMode="auto">
          <a:xfrm>
            <a:off x="228600" y="2797314"/>
            <a:ext cx="8382000" cy="1323439"/>
          </a:xfrm>
          <a:prstGeom prst="rect">
            <a:avLst/>
          </a:prstGeom>
          <a:noFill/>
          <a:ln w="9525">
            <a:noFill/>
            <a:miter lim="800000"/>
            <a:headEnd/>
            <a:tailEnd/>
          </a:ln>
        </p:spPr>
        <p:txBody>
          <a:bodyPr wrap="square">
            <a:spAutoFit/>
          </a:bodyPr>
          <a:lstStyle/>
          <a:p>
            <a:pPr marL="457200" indent="-457200">
              <a:buFont typeface="+mj-lt"/>
              <a:buAutoNum type="arabicPeriod" startAt="2"/>
            </a:pPr>
            <a:r>
              <a:rPr lang="en-US" dirty="0" smtClean="0"/>
              <a:t>Uniform instabilities (fastest growing perturbation has zero </a:t>
            </a:r>
            <a:r>
              <a:rPr lang="en-US" dirty="0" err="1" smtClean="0"/>
              <a:t>wavenumber</a:t>
            </a:r>
            <a:r>
              <a:rPr lang="en-US" dirty="0" smtClean="0">
                <a:sym typeface="Symbol"/>
              </a:rPr>
              <a:t>) which lead to </a:t>
            </a:r>
            <a:r>
              <a:rPr lang="en-US" dirty="0" err="1" smtClean="0"/>
              <a:t>bistability</a:t>
            </a:r>
            <a:r>
              <a:rPr lang="en-US" dirty="0" smtClean="0"/>
              <a:t> of uniform states, and to patterns of alternating up and down-state domains separated by fronts.</a:t>
            </a:r>
          </a:p>
        </p:txBody>
      </p:sp>
      <p:grpSp>
        <p:nvGrpSpPr>
          <p:cNvPr id="71" name="Group 70"/>
          <p:cNvGrpSpPr/>
          <p:nvPr/>
        </p:nvGrpSpPr>
        <p:grpSpPr>
          <a:xfrm>
            <a:off x="228600" y="4126375"/>
            <a:ext cx="8316913" cy="1015663"/>
            <a:chOff x="228600" y="4126375"/>
            <a:chExt cx="8316913" cy="1015663"/>
          </a:xfrm>
        </p:grpSpPr>
        <p:sp>
          <p:nvSpPr>
            <p:cNvPr id="66" name="Rectangle 4"/>
            <p:cNvSpPr>
              <a:spLocks noChangeArrowheads="1"/>
            </p:cNvSpPr>
            <p:nvPr/>
          </p:nvSpPr>
          <p:spPr bwMode="auto">
            <a:xfrm>
              <a:off x="228600" y="4126375"/>
              <a:ext cx="7543800" cy="1015663"/>
            </a:xfrm>
            <a:prstGeom prst="rect">
              <a:avLst/>
            </a:prstGeom>
            <a:noFill/>
            <a:ln w="9525">
              <a:noFill/>
              <a:miter lim="800000"/>
              <a:headEnd/>
              <a:tailEnd/>
            </a:ln>
          </p:spPr>
          <p:txBody>
            <a:bodyPr wrap="square">
              <a:spAutoFit/>
            </a:bodyPr>
            <a:lstStyle/>
            <a:p>
              <a:pPr marL="457200" indent="-457200"/>
              <a:r>
                <a:rPr lang="en-US" dirty="0" smtClean="0"/>
                <a:t>	Repulsive front interactions can lead to stable stationary patterns. A transverse front instability leads to labyrinthine patterns.</a:t>
              </a:r>
            </a:p>
          </p:txBody>
        </p:sp>
        <p:pic>
          <p:nvPicPr>
            <p:cNvPr id="68" name="Picture 109" descr="laby_FHN4"/>
            <p:cNvPicPr>
              <a:picLocks noChangeAspect="1" noChangeArrowheads="1"/>
            </p:cNvPicPr>
            <p:nvPr/>
          </p:nvPicPr>
          <p:blipFill>
            <a:blip r:embed="rId6" cstate="print">
              <a:duotone>
                <a:prstClr val="black"/>
                <a:schemeClr val="accent3">
                  <a:tint val="45000"/>
                  <a:satMod val="400000"/>
                </a:schemeClr>
              </a:duotone>
            </a:blip>
            <a:srcRect/>
            <a:stretch>
              <a:fillRect/>
            </a:stretch>
          </p:blipFill>
          <p:spPr bwMode="auto">
            <a:xfrm rot="10800000">
              <a:off x="7924800" y="4267200"/>
              <a:ext cx="620713" cy="634814"/>
            </a:xfrm>
            <a:prstGeom prst="rect">
              <a:avLst/>
            </a:prstGeom>
            <a:noFill/>
            <a:ln w="9525">
              <a:noFill/>
              <a:miter lim="800000"/>
              <a:headEnd/>
              <a:tailEnd/>
            </a:ln>
          </p:spPr>
        </p:pic>
      </p:grpSp>
      <p:grpSp>
        <p:nvGrpSpPr>
          <p:cNvPr id="72" name="Group 71"/>
          <p:cNvGrpSpPr/>
          <p:nvPr/>
        </p:nvGrpSpPr>
        <p:grpSpPr>
          <a:xfrm>
            <a:off x="228600" y="5022468"/>
            <a:ext cx="8328950" cy="1452671"/>
            <a:chOff x="228600" y="5022468"/>
            <a:chExt cx="8328950" cy="1452671"/>
          </a:xfrm>
        </p:grpSpPr>
        <p:sp>
          <p:nvSpPr>
            <p:cNvPr id="67" name="Rectangle 4"/>
            <p:cNvSpPr>
              <a:spLocks noChangeArrowheads="1"/>
            </p:cNvSpPr>
            <p:nvPr/>
          </p:nvSpPr>
          <p:spPr bwMode="auto">
            <a:xfrm>
              <a:off x="228600" y="5151700"/>
              <a:ext cx="7620000" cy="1323439"/>
            </a:xfrm>
            <a:prstGeom prst="rect">
              <a:avLst/>
            </a:prstGeom>
            <a:noFill/>
            <a:ln w="9525">
              <a:noFill/>
              <a:miter lim="800000"/>
              <a:headEnd/>
              <a:tailEnd/>
            </a:ln>
          </p:spPr>
          <p:txBody>
            <a:bodyPr wrap="square">
              <a:spAutoFit/>
            </a:bodyPr>
            <a:lstStyle/>
            <a:p>
              <a:pPr marL="457200" indent="-457200"/>
              <a:r>
                <a:rPr lang="en-US" dirty="0" smtClean="0"/>
                <a:t>	In non-gradient systems a longitudinal front bifurcation (NIB) can lead to traveling waves (e.g. spiral waves). The combination of both front instabilities can lead to </a:t>
              </a:r>
              <a:r>
                <a:rPr lang="en-US" dirty="0" err="1" smtClean="0"/>
                <a:t>spatio</a:t>
              </a:r>
              <a:r>
                <a:rPr lang="en-US" dirty="0" smtClean="0"/>
                <a:t>-temporal chaos.</a:t>
              </a:r>
            </a:p>
          </p:txBody>
        </p:sp>
        <p:pic>
          <p:nvPicPr>
            <p:cNvPr id="69" name="Picture 5" descr="spiral4"/>
            <p:cNvPicPr>
              <a:picLocks noChangeAspect="1" noChangeArrowheads="1"/>
            </p:cNvPicPr>
            <p:nvPr/>
          </p:nvPicPr>
          <p:blipFill>
            <a:blip r:embed="rId7" cstate="print"/>
            <a:srcRect/>
            <a:stretch>
              <a:fillRect/>
            </a:stretch>
          </p:blipFill>
          <p:spPr bwMode="auto">
            <a:xfrm>
              <a:off x="7924800" y="5022468"/>
              <a:ext cx="622373" cy="616332"/>
            </a:xfrm>
            <a:prstGeom prst="rect">
              <a:avLst/>
            </a:prstGeom>
            <a:noFill/>
            <a:ln w="9525">
              <a:noFill/>
              <a:miter lim="800000"/>
              <a:headEnd/>
              <a:tailEnd/>
            </a:ln>
          </p:spPr>
        </p:pic>
        <p:pic>
          <p:nvPicPr>
            <p:cNvPr id="70" name="Picture 6"/>
            <p:cNvPicPr>
              <a:picLocks noChangeAspect="1" noChangeArrowheads="1"/>
            </p:cNvPicPr>
            <p:nvPr/>
          </p:nvPicPr>
          <p:blipFill>
            <a:blip r:embed="rId8" cstate="print">
              <a:duotone>
                <a:prstClr val="black"/>
                <a:schemeClr val="accent4">
                  <a:tint val="45000"/>
                  <a:satMod val="400000"/>
                </a:schemeClr>
              </a:duotone>
            </a:blip>
            <a:srcRect l="76512"/>
            <a:stretch>
              <a:fillRect/>
            </a:stretch>
          </p:blipFill>
          <p:spPr bwMode="auto">
            <a:xfrm>
              <a:off x="7924800" y="5768050"/>
              <a:ext cx="632750" cy="623286"/>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dissolve">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dissolve">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dissolve">
                                      <p:cBhvr>
                                        <p:cTn id="17" dur="500"/>
                                        <p:tgtEl>
                                          <p:spTgt spid="7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dissolve">
                                      <p:cBhvr>
                                        <p:cTn id="22"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720138" y="0"/>
            <a:ext cx="457200" cy="6858000"/>
            <a:chOff x="5493" y="0"/>
            <a:chExt cx="288" cy="4320"/>
          </a:xfrm>
        </p:grpSpPr>
        <p:sp>
          <p:nvSpPr>
            <p:cNvPr id="18440" name="Rectangle 3"/>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chemeClr val="bg1"/>
                </a:solidFill>
              </a:endParaRPr>
            </a:p>
            <a:p>
              <a:pPr algn="ctr">
                <a:lnSpc>
                  <a:spcPct val="40000"/>
                </a:lnSpc>
              </a:pPr>
              <a:r>
                <a:rPr lang="en-US" altLang="he-IL" sz="1600" b="1">
                  <a:solidFill>
                    <a:schemeClr val="bg1"/>
                  </a:solidFill>
                </a:rPr>
                <a:t>     </a:t>
              </a:r>
              <a:r>
                <a:rPr lang="en-US" altLang="he-IL" sz="1600">
                  <a:solidFill>
                    <a:schemeClr val="bg1"/>
                  </a:solidFill>
                </a:rPr>
                <a:t>Ben Gurion University,  Ehud Meron -  www.bgu.ac.il/~ehud</a:t>
              </a:r>
              <a:endParaRPr lang="en-US" altLang="en-US" sz="1600">
                <a:solidFill>
                  <a:schemeClr val="bg1"/>
                </a:solidFill>
              </a:endParaRPr>
            </a:p>
          </p:txBody>
        </p:sp>
        <p:pic>
          <p:nvPicPr>
            <p:cNvPr id="18441" name="Picture 4"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sp>
        <p:nvSpPr>
          <p:cNvPr id="18435" name="Text Box 5"/>
          <p:cNvSpPr txBox="1">
            <a:spLocks noChangeArrowheads="1"/>
          </p:cNvSpPr>
          <p:nvPr/>
        </p:nvSpPr>
        <p:spPr bwMode="auto">
          <a:xfrm>
            <a:off x="0" y="0"/>
            <a:ext cx="8763000" cy="427038"/>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rPr>
              <a:t>  </a:t>
            </a:r>
            <a:r>
              <a:rPr lang="en-US" altLang="en-US" sz="2200" b="1" dirty="0" smtClean="0">
                <a:solidFill>
                  <a:srgbClr val="AC0000"/>
                </a:solidFill>
              </a:rPr>
              <a:t>Summary of Lecture I</a:t>
            </a:r>
            <a:endParaRPr lang="en-US" altLang="en-US" sz="2200" b="1" dirty="0">
              <a:solidFill>
                <a:srgbClr val="AC0000"/>
              </a:solidFill>
            </a:endParaRPr>
          </a:p>
        </p:txBody>
      </p:sp>
      <p:sp>
        <p:nvSpPr>
          <p:cNvPr id="29" name="Rectangle 4"/>
          <p:cNvSpPr>
            <a:spLocks noChangeArrowheads="1"/>
          </p:cNvSpPr>
          <p:nvPr/>
        </p:nvSpPr>
        <p:spPr bwMode="auto">
          <a:xfrm>
            <a:off x="281650" y="3559572"/>
            <a:ext cx="8458200" cy="1006475"/>
          </a:xfrm>
          <a:prstGeom prst="rect">
            <a:avLst/>
          </a:prstGeom>
          <a:noFill/>
          <a:ln w="9525">
            <a:noFill/>
            <a:miter lim="800000"/>
            <a:headEnd/>
            <a:tailEnd/>
          </a:ln>
        </p:spPr>
        <p:txBody>
          <a:bodyPr>
            <a:spAutoFit/>
          </a:bodyPr>
          <a:lstStyle/>
          <a:p>
            <a:pPr algn="l" rtl="0"/>
            <a:r>
              <a:rPr lang="en-US" dirty="0" smtClean="0"/>
              <a:t>S</a:t>
            </a:r>
            <a:r>
              <a:rPr lang="en-US" sz="2000" dirty="0" smtClean="0">
                <a:latin typeface="Comic Sans MS" pitchFamily="66" charset="0"/>
              </a:rPr>
              <a:t>patial </a:t>
            </a:r>
            <a:r>
              <a:rPr lang="en-US" sz="2000" dirty="0">
                <a:latin typeface="Comic Sans MS" pitchFamily="66" charset="0"/>
              </a:rPr>
              <a:t>patterns induced by instabilities are universal; the same patterns appear in different systems that go through the same instability.</a:t>
            </a:r>
          </a:p>
        </p:txBody>
      </p:sp>
      <p:sp>
        <p:nvSpPr>
          <p:cNvPr id="34" name="Rectangle 3"/>
          <p:cNvSpPr>
            <a:spLocks noChangeArrowheads="1"/>
          </p:cNvSpPr>
          <p:nvPr/>
        </p:nvSpPr>
        <p:spPr bwMode="auto">
          <a:xfrm>
            <a:off x="263325" y="2559784"/>
            <a:ext cx="8458200" cy="1015663"/>
          </a:xfrm>
          <a:prstGeom prst="rect">
            <a:avLst/>
          </a:prstGeom>
          <a:noFill/>
          <a:ln w="9525">
            <a:noFill/>
            <a:miter lim="800000"/>
            <a:headEnd/>
            <a:tailEnd/>
          </a:ln>
        </p:spPr>
        <p:txBody>
          <a:bodyPr>
            <a:spAutoFit/>
          </a:bodyPr>
          <a:lstStyle/>
          <a:p>
            <a:pPr algn="l" rtl="0"/>
            <a:r>
              <a:rPr lang="en-US" dirty="0" smtClean="0">
                <a:latin typeface="Comic Sans MS" pitchFamily="66" charset="0"/>
              </a:rPr>
              <a:t>Note: We confined ourselves to stationary instabilities (monotonic growth). There are also </a:t>
            </a:r>
            <a:r>
              <a:rPr lang="en-US" dirty="0" smtClean="0">
                <a:solidFill>
                  <a:srgbClr val="C00000"/>
                </a:solidFill>
                <a:latin typeface="Comic Sans MS" pitchFamily="66" charset="0"/>
              </a:rPr>
              <a:t>oscillatory instabilities </a:t>
            </a:r>
            <a:r>
              <a:rPr lang="en-US" dirty="0" smtClean="0">
                <a:latin typeface="Comic Sans MS" pitchFamily="66" charset="0"/>
              </a:rPr>
              <a:t>which can lead to uniform oscillations, traveling waves and </a:t>
            </a:r>
            <a:r>
              <a:rPr lang="en-US" dirty="0" err="1" smtClean="0">
                <a:latin typeface="Comic Sans MS" pitchFamily="66" charset="0"/>
              </a:rPr>
              <a:t>spatio</a:t>
            </a:r>
            <a:r>
              <a:rPr lang="en-US" dirty="0" smtClean="0">
                <a:latin typeface="Comic Sans MS" pitchFamily="66" charset="0"/>
              </a:rPr>
              <a:t>-temporal chaos.</a:t>
            </a:r>
            <a:endParaRPr lang="en-US" dirty="0">
              <a:latin typeface="Comic Sans MS" pitchFamily="66" charset="0"/>
            </a:endParaRPr>
          </a:p>
        </p:txBody>
      </p:sp>
      <p:sp>
        <p:nvSpPr>
          <p:cNvPr id="35" name="Rectangle 4"/>
          <p:cNvSpPr>
            <a:spLocks noChangeArrowheads="1"/>
          </p:cNvSpPr>
          <p:nvPr/>
        </p:nvSpPr>
        <p:spPr bwMode="auto">
          <a:xfrm>
            <a:off x="281650" y="4550172"/>
            <a:ext cx="8458200" cy="707886"/>
          </a:xfrm>
          <a:prstGeom prst="rect">
            <a:avLst/>
          </a:prstGeom>
          <a:noFill/>
          <a:ln w="9525">
            <a:noFill/>
            <a:miter lim="800000"/>
            <a:headEnd/>
            <a:tailEnd/>
          </a:ln>
        </p:spPr>
        <p:txBody>
          <a:bodyPr>
            <a:spAutoFit/>
          </a:bodyPr>
          <a:lstStyle/>
          <a:p>
            <a:pPr algn="l" rtl="0"/>
            <a:r>
              <a:rPr lang="en-US" dirty="0" smtClean="0"/>
              <a:t>But the positive feedbacks that drive these common instabilities are system specific  </a:t>
            </a:r>
            <a:r>
              <a:rPr lang="en-US" b="1" dirty="0" smtClean="0">
                <a:solidFill>
                  <a:srgbClr val="C00000"/>
                </a:solidFill>
                <a:sym typeface="Symbol"/>
              </a:rPr>
              <a:t></a:t>
            </a:r>
            <a:endParaRPr lang="en-US" sz="2000" b="1" dirty="0">
              <a:solidFill>
                <a:srgbClr val="C00000"/>
              </a:solidFill>
              <a:latin typeface="Comic Sans MS" pitchFamily="66" charset="0"/>
            </a:endParaRPr>
          </a:p>
        </p:txBody>
      </p:sp>
      <p:sp>
        <p:nvSpPr>
          <p:cNvPr id="36" name="Rectangle 4"/>
          <p:cNvSpPr>
            <a:spLocks noChangeArrowheads="1"/>
          </p:cNvSpPr>
          <p:nvPr/>
        </p:nvSpPr>
        <p:spPr bwMode="auto">
          <a:xfrm>
            <a:off x="293225" y="5305961"/>
            <a:ext cx="8458200" cy="1323439"/>
          </a:xfrm>
          <a:prstGeom prst="rect">
            <a:avLst/>
          </a:prstGeom>
          <a:noFill/>
          <a:ln w="9525">
            <a:noFill/>
            <a:miter lim="800000"/>
            <a:headEnd/>
            <a:tailEnd/>
          </a:ln>
        </p:spPr>
        <p:txBody>
          <a:bodyPr>
            <a:spAutoFit/>
          </a:bodyPr>
          <a:lstStyle/>
          <a:p>
            <a:pPr algn="l" rtl="0"/>
            <a:r>
              <a:rPr lang="en-US" dirty="0" smtClean="0">
                <a:solidFill>
                  <a:srgbClr val="C00000"/>
                </a:solidFill>
              </a:rPr>
              <a:t>Almost any model from the shelf can reproduce observed patterns. However, in order to relate the patterns and their dynamics to physical and biological parameters of a specific system and make concrete predictions we must study system-specific models.</a:t>
            </a:r>
            <a:endParaRPr lang="en-US" sz="2000" b="1" dirty="0">
              <a:solidFill>
                <a:srgbClr val="C00000"/>
              </a:solidFill>
              <a:latin typeface="Comic Sans MS" pitchFamily="66" charset="0"/>
            </a:endParaRPr>
          </a:p>
        </p:txBody>
      </p:sp>
      <p:sp>
        <p:nvSpPr>
          <p:cNvPr id="10" name="Rectangle 3"/>
          <p:cNvSpPr>
            <a:spLocks noChangeArrowheads="1"/>
          </p:cNvSpPr>
          <p:nvPr/>
        </p:nvSpPr>
        <p:spPr bwMode="auto">
          <a:xfrm>
            <a:off x="270075" y="609600"/>
            <a:ext cx="6359325" cy="1938992"/>
          </a:xfrm>
          <a:prstGeom prst="rect">
            <a:avLst/>
          </a:prstGeom>
          <a:noFill/>
          <a:ln w="9525">
            <a:noFill/>
            <a:miter lim="800000"/>
            <a:headEnd/>
            <a:tailEnd/>
          </a:ln>
        </p:spPr>
        <p:txBody>
          <a:bodyPr wrap="square">
            <a:spAutoFit/>
          </a:bodyPr>
          <a:lstStyle/>
          <a:p>
            <a:pPr algn="l" rtl="0"/>
            <a:r>
              <a:rPr lang="en-US" dirty="0" smtClean="0"/>
              <a:t>The uniform and hexagonal-pattern states have in general a </a:t>
            </a:r>
            <a:r>
              <a:rPr lang="en-US" dirty="0" err="1" smtClean="0"/>
              <a:t>bistability</a:t>
            </a:r>
            <a:r>
              <a:rPr lang="en-US" dirty="0" smtClean="0"/>
              <a:t> range. In this range fronts can be pinned by the phase of the patterned state to form a multitude of localized structures and disordered patterns consisting of spatial mixtures of these structures.</a:t>
            </a:r>
            <a:endParaRPr lang="en-US" dirty="0">
              <a:latin typeface="Comic Sans MS" pitchFamily="66" charset="0"/>
            </a:endParaRPr>
          </a:p>
        </p:txBody>
      </p:sp>
      <p:pic>
        <p:nvPicPr>
          <p:cNvPr id="11" name="Picture 3"/>
          <p:cNvPicPr>
            <a:picLocks noChangeAspect="1" noChangeArrowheads="1"/>
          </p:cNvPicPr>
          <p:nvPr/>
        </p:nvPicPr>
        <p:blipFill>
          <a:blip r:embed="rId4" cstate="print"/>
          <a:srcRect/>
          <a:stretch>
            <a:fillRect/>
          </a:stretch>
        </p:blipFill>
        <p:spPr bwMode="auto">
          <a:xfrm>
            <a:off x="6696317" y="685800"/>
            <a:ext cx="1838083" cy="1676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ssolv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dissolv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dissolv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dissolv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utoUpdateAnimBg="0"/>
      <p:bldP spid="34" grpId="0" autoUpdateAnimBg="0"/>
      <p:bldP spid="35" grpId="0" autoUpdateAnimBg="0"/>
      <p:bldP spid="36"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Text Box 3"/>
          <p:cNvSpPr txBox="1">
            <a:spLocks noChangeArrowheads="1"/>
          </p:cNvSpPr>
          <p:nvPr/>
        </p:nvSpPr>
        <p:spPr bwMode="auto">
          <a:xfrm>
            <a:off x="0" y="0"/>
            <a:ext cx="8839200" cy="427038"/>
          </a:xfrm>
          <a:prstGeom prst="rect">
            <a:avLst/>
          </a:prstGeom>
          <a:solidFill>
            <a:srgbClr val="B2B2B2"/>
          </a:solidFill>
          <a:ln w="9525">
            <a:noFill/>
            <a:miter lim="800000"/>
            <a:headEnd/>
            <a:tailEnd/>
          </a:ln>
        </p:spPr>
        <p:txBody>
          <a:bodyPr anchor="ctr">
            <a:spAutoFit/>
          </a:bodyPr>
          <a:lstStyle/>
          <a:p>
            <a:r>
              <a:rPr lang="en-US" sz="2200" b="1" dirty="0">
                <a:solidFill>
                  <a:srgbClr val="AC0000"/>
                </a:solidFill>
                <a:cs typeface="Arial" charset="0"/>
              </a:rPr>
              <a:t> </a:t>
            </a:r>
            <a:r>
              <a:rPr lang="en-US" altLang="en-US" sz="2200" b="1" dirty="0" smtClean="0">
                <a:solidFill>
                  <a:srgbClr val="AC0000"/>
                </a:solidFill>
              </a:rPr>
              <a:t>New book</a:t>
            </a:r>
            <a:endParaRPr lang="en-US" altLang="en-US" sz="2200" b="1" dirty="0">
              <a:solidFill>
                <a:srgbClr val="AC0000"/>
              </a:solidFill>
              <a:cs typeface="Arial" charset="0"/>
            </a:endParaRPr>
          </a:p>
        </p:txBody>
      </p:sp>
      <p:grpSp>
        <p:nvGrpSpPr>
          <p:cNvPr id="3" name="Group 4"/>
          <p:cNvGrpSpPr>
            <a:grpSpLocks/>
          </p:cNvGrpSpPr>
          <p:nvPr/>
        </p:nvGrpSpPr>
        <p:grpSpPr bwMode="auto">
          <a:xfrm>
            <a:off x="8763000" y="0"/>
            <a:ext cx="457200" cy="6858000"/>
            <a:chOff x="5493" y="0"/>
            <a:chExt cx="288" cy="4320"/>
          </a:xfrm>
        </p:grpSpPr>
        <p:sp>
          <p:nvSpPr>
            <p:cNvPr id="9239" name="Rectangle 5"/>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chemeClr val="bg1"/>
                </a:solidFill>
                <a:cs typeface="Arial" charset="0"/>
              </a:endParaRPr>
            </a:p>
            <a:p>
              <a:pPr algn="ctr">
                <a:lnSpc>
                  <a:spcPct val="40000"/>
                </a:lnSpc>
              </a:pPr>
              <a:r>
                <a:rPr lang="en-US" altLang="he-IL" sz="1600" b="1">
                  <a:solidFill>
                    <a:schemeClr val="bg1"/>
                  </a:solidFill>
                  <a:cs typeface="Arial" charset="0"/>
                </a:rPr>
                <a:t>     </a:t>
              </a:r>
              <a:r>
                <a:rPr lang="en-US" altLang="he-IL" sz="1600">
                  <a:solidFill>
                    <a:schemeClr val="bg1"/>
                  </a:solidFill>
                  <a:cs typeface="Arial" charset="0"/>
                </a:rPr>
                <a:t>Ben Gurion University,  Ehud Meron -  www.bgu.ac.il/~ehud</a:t>
              </a:r>
              <a:endParaRPr lang="en-US" altLang="en-US" sz="1600">
                <a:solidFill>
                  <a:schemeClr val="bg1"/>
                </a:solidFill>
                <a:cs typeface="Arial" charset="0"/>
              </a:endParaRPr>
            </a:p>
          </p:txBody>
        </p:sp>
        <p:pic>
          <p:nvPicPr>
            <p:cNvPr id="9240" name="Picture 6"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pic>
        <p:nvPicPr>
          <p:cNvPr id="38" name="Picture 4" descr="C:\Users\ehud\Documents\papers\prepared\book-nonlinear physics of ecosystems\book preparation\cover page\proof\K11267_cov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100" y="616350"/>
            <a:ext cx="4191000" cy="60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384875" y="533400"/>
            <a:ext cx="4312375" cy="6181179"/>
          </a:xfrm>
          <a:prstGeom prst="rect">
            <a:avLst/>
          </a:prstGeom>
          <a:noFill/>
        </p:spPr>
        <p:txBody>
          <a:bodyPr wrap="square" rtlCol="0">
            <a:spAutoFit/>
          </a:bodyPr>
          <a:lstStyle/>
          <a:p>
            <a:pPr>
              <a:spcBef>
                <a:spcPts val="600"/>
              </a:spcBef>
              <a:spcAft>
                <a:spcPts val="600"/>
              </a:spcAft>
            </a:pPr>
            <a:r>
              <a:rPr lang="en-US" sz="1800" b="1" dirty="0" smtClean="0">
                <a:solidFill>
                  <a:srgbClr val="333333"/>
                </a:solidFill>
                <a:latin typeface="OpenSans"/>
              </a:rPr>
              <a:t>About the book</a:t>
            </a:r>
            <a:endParaRPr lang="en-US" sz="1800" b="1" dirty="0">
              <a:solidFill>
                <a:srgbClr val="333333"/>
              </a:solidFill>
              <a:latin typeface="OpenSans"/>
            </a:endParaRPr>
          </a:p>
          <a:p>
            <a:pPr algn="just">
              <a:spcBef>
                <a:spcPts val="0"/>
              </a:spcBef>
              <a:spcAft>
                <a:spcPts val="400"/>
              </a:spcAft>
            </a:pPr>
            <a:r>
              <a:rPr lang="en-US" sz="1400" dirty="0">
                <a:solidFill>
                  <a:srgbClr val="333333"/>
                </a:solidFill>
                <a:latin typeface="OpenSans"/>
              </a:rPr>
              <a:t>Nonlinear Physics of Ecosystems introduces the concepts and tools of pattern formation theory and demonstrates their utility in ecological research using problems from spatial ecology</a:t>
            </a:r>
            <a:r>
              <a:rPr lang="en-US" sz="1400" dirty="0" smtClean="0">
                <a:solidFill>
                  <a:srgbClr val="333333"/>
                </a:solidFill>
                <a:latin typeface="OpenSans"/>
              </a:rPr>
              <a:t>.</a:t>
            </a:r>
            <a:endParaRPr lang="en-US" sz="1400" dirty="0">
              <a:solidFill>
                <a:srgbClr val="333333"/>
              </a:solidFill>
              <a:latin typeface="OpenSans"/>
            </a:endParaRPr>
          </a:p>
          <a:p>
            <a:pPr algn="just">
              <a:spcBef>
                <a:spcPts val="0"/>
              </a:spcBef>
              <a:spcAft>
                <a:spcPts val="400"/>
              </a:spcAft>
            </a:pPr>
            <a:r>
              <a:rPr lang="en-US" sz="1400" dirty="0" smtClean="0">
                <a:solidFill>
                  <a:srgbClr val="333333"/>
                </a:solidFill>
                <a:latin typeface="OpenSans"/>
              </a:rPr>
              <a:t>The </a:t>
            </a:r>
            <a:r>
              <a:rPr lang="en-US" sz="1400" dirty="0">
                <a:solidFill>
                  <a:srgbClr val="333333"/>
                </a:solidFill>
                <a:latin typeface="OpenSans"/>
              </a:rPr>
              <a:t>first part of the book gives an overview of pattern formation and spatial ecology, showing how these disparate research fields are strongly related to one another. The next part presents an advanced account of pattern formation theory. The final part describes applications of pattern formation theory to ecological problems, including self-organized vegetation patchiness, desertification, and biodiversity in changing environments</a:t>
            </a:r>
            <a:r>
              <a:rPr lang="en-US" sz="1400" dirty="0" smtClean="0">
                <a:solidFill>
                  <a:srgbClr val="333333"/>
                </a:solidFill>
                <a:latin typeface="OpenSans"/>
              </a:rPr>
              <a:t>.</a:t>
            </a:r>
            <a:endParaRPr lang="en-US" sz="1400" dirty="0">
              <a:solidFill>
                <a:srgbClr val="333333"/>
              </a:solidFill>
              <a:latin typeface="OpenSans"/>
            </a:endParaRPr>
          </a:p>
          <a:p>
            <a:pPr algn="just">
              <a:spcBef>
                <a:spcPts val="0"/>
              </a:spcBef>
              <a:spcAft>
                <a:spcPts val="400"/>
              </a:spcAft>
            </a:pPr>
            <a:r>
              <a:rPr lang="en-US" sz="1400" dirty="0">
                <a:solidFill>
                  <a:srgbClr val="333333"/>
                </a:solidFill>
                <a:latin typeface="OpenSans"/>
              </a:rPr>
              <a:t>Focusing on the emerging interface between spatial ecology and pattern formation, this book shows how pattern formation methods address a variety of ecological problems using water-limited ecosystems as a case study</a:t>
            </a:r>
            <a:r>
              <a:rPr lang="en-US" sz="1400" dirty="0" smtClean="0">
                <a:solidFill>
                  <a:srgbClr val="333333"/>
                </a:solidFill>
                <a:latin typeface="OpenSans"/>
              </a:rPr>
              <a:t>.</a:t>
            </a:r>
            <a:endParaRPr lang="en-US" sz="1400" b="0" i="0" dirty="0">
              <a:solidFill>
                <a:srgbClr val="333333"/>
              </a:solidFill>
              <a:effectLst/>
              <a:latin typeface="OpenSans"/>
            </a:endParaRPr>
          </a:p>
          <a:p>
            <a:pPr algn="just">
              <a:spcBef>
                <a:spcPts val="1200"/>
              </a:spcBef>
              <a:spcAft>
                <a:spcPts val="400"/>
              </a:spcAft>
            </a:pPr>
            <a:r>
              <a:rPr lang="en-US" sz="1400" dirty="0" smtClean="0">
                <a:solidFill>
                  <a:srgbClr val="333333"/>
                </a:solidFill>
                <a:latin typeface="OpenSans"/>
              </a:rPr>
              <a:t>Reviews:</a:t>
            </a:r>
          </a:p>
          <a:p>
            <a:pPr algn="just">
              <a:spcBef>
                <a:spcPts val="0"/>
              </a:spcBef>
              <a:spcAft>
                <a:spcPts val="400"/>
              </a:spcAft>
            </a:pPr>
            <a:r>
              <a:rPr lang="en-US" sz="1400" b="0" i="0" dirty="0" smtClean="0">
                <a:solidFill>
                  <a:srgbClr val="333333"/>
                </a:solidFill>
                <a:effectLst/>
                <a:latin typeface="OpenSans"/>
              </a:rPr>
              <a:t>Editor invited: in CRC’s book webpage</a:t>
            </a:r>
          </a:p>
          <a:p>
            <a:pPr algn="just">
              <a:spcBef>
                <a:spcPts val="0"/>
              </a:spcBef>
              <a:spcAft>
                <a:spcPts val="400"/>
              </a:spcAft>
            </a:pPr>
            <a:r>
              <a:rPr lang="en-US" sz="1400" dirty="0">
                <a:solidFill>
                  <a:srgbClr val="333333"/>
                </a:solidFill>
                <a:latin typeface="OpenSans"/>
              </a:rPr>
              <a:t>I</a:t>
            </a:r>
            <a:r>
              <a:rPr lang="en-US" sz="1400" dirty="0" smtClean="0">
                <a:solidFill>
                  <a:srgbClr val="333333"/>
                </a:solidFill>
                <a:latin typeface="OpenSans"/>
              </a:rPr>
              <a:t>n Journals:</a:t>
            </a:r>
          </a:p>
          <a:p>
            <a:pPr algn="just">
              <a:spcBef>
                <a:spcPts val="0"/>
              </a:spcBef>
              <a:spcAft>
                <a:spcPts val="400"/>
              </a:spcAft>
            </a:pPr>
            <a:r>
              <a:rPr lang="en-US" sz="1400" dirty="0">
                <a:solidFill>
                  <a:srgbClr val="333333"/>
                </a:solidFill>
                <a:latin typeface="OpenSans"/>
              </a:rPr>
              <a:t>Hugo Fort, Physics Today, 68(10), 46 (2015)</a:t>
            </a:r>
            <a:r>
              <a:rPr lang="en-US" sz="1400" dirty="0" smtClean="0">
                <a:solidFill>
                  <a:srgbClr val="333333"/>
                </a:solidFill>
                <a:latin typeface="OpenSans"/>
              </a:rPr>
              <a:t>​</a:t>
            </a:r>
          </a:p>
          <a:p>
            <a:pPr algn="just">
              <a:spcBef>
                <a:spcPts val="0"/>
              </a:spcBef>
              <a:spcAft>
                <a:spcPts val="400"/>
              </a:spcAft>
            </a:pPr>
            <a:r>
              <a:rPr lang="en-US" sz="1400" dirty="0">
                <a:solidFill>
                  <a:srgbClr val="333333"/>
                </a:solidFill>
                <a:latin typeface="OpenSans"/>
              </a:rPr>
              <a:t>​​​​​​​​K. Alan Shore, Contemporary Physics​ (2015)</a:t>
            </a:r>
          </a:p>
          <a:p>
            <a:pPr algn="just">
              <a:spcBef>
                <a:spcPts val="0"/>
              </a:spcBef>
              <a:spcAft>
                <a:spcPts val="400"/>
              </a:spcAft>
            </a:pPr>
            <a:r>
              <a:rPr lang="en-US" sz="1400" dirty="0" smtClean="0">
                <a:solidFill>
                  <a:srgbClr val="333333"/>
                </a:solidFill>
                <a:latin typeface="OpenSans"/>
              </a:rPr>
              <a:t>D. </a:t>
            </a:r>
            <a:r>
              <a:rPr lang="en-US" sz="1400" dirty="0" err="1" smtClean="0">
                <a:solidFill>
                  <a:srgbClr val="333333"/>
                </a:solidFill>
                <a:latin typeface="OpenSans"/>
              </a:rPr>
              <a:t>DeAngelis</a:t>
            </a:r>
            <a:r>
              <a:rPr lang="en-US" sz="1400" dirty="0" smtClean="0">
                <a:solidFill>
                  <a:srgbClr val="333333"/>
                </a:solidFill>
                <a:latin typeface="OpenSans"/>
              </a:rPr>
              <a:t>, upcoming in SIAM.</a:t>
            </a:r>
            <a:endParaRPr lang="en-US" sz="1400" b="0" i="0" dirty="0">
              <a:solidFill>
                <a:srgbClr val="333333"/>
              </a:solidFill>
              <a:effectLst/>
              <a:latin typeface="OpenSans"/>
            </a:endParaRPr>
          </a:p>
        </p:txBody>
      </p:sp>
    </p:spTree>
    <p:extLst>
      <p:ext uri="{BB962C8B-B14F-4D97-AF65-F5344CB8AC3E}">
        <p14:creationId xmlns:p14="http://schemas.microsoft.com/office/powerpoint/2010/main" val="19139128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65"/>
          <p:cNvSpPr>
            <a:spLocks noChangeArrowheads="1"/>
          </p:cNvSpPr>
          <p:nvPr/>
        </p:nvSpPr>
        <p:spPr bwMode="auto">
          <a:xfrm>
            <a:off x="252413" y="5032375"/>
            <a:ext cx="8280400" cy="701675"/>
          </a:xfrm>
          <a:prstGeom prst="rect">
            <a:avLst/>
          </a:prstGeom>
          <a:noFill/>
          <a:ln w="9525">
            <a:noFill/>
            <a:miter lim="800000"/>
            <a:headEnd/>
            <a:tailEnd/>
          </a:ln>
        </p:spPr>
        <p:txBody>
          <a:bodyPr>
            <a:spAutoFit/>
          </a:bodyPr>
          <a:lstStyle/>
          <a:p>
            <a:pPr marL="457200" indent="-457200" algn="l" rtl="0">
              <a:buFontTx/>
              <a:buAutoNum type="arabicPeriod" startAt="2"/>
            </a:pPr>
            <a:r>
              <a:rPr lang="en-US" dirty="0" smtClean="0">
                <a:solidFill>
                  <a:srgbClr val="0000FF"/>
                </a:solidFill>
              </a:rPr>
              <a:t>Unidirectional processes</a:t>
            </a:r>
            <a:r>
              <a:rPr lang="en-US" sz="2000" dirty="0" smtClean="0">
                <a:latin typeface="Comic Sans MS" pitchFamily="66" charset="0"/>
              </a:rPr>
              <a:t>:</a:t>
            </a:r>
            <a:r>
              <a:rPr lang="en-US" dirty="0" smtClean="0"/>
              <a:t>  </a:t>
            </a:r>
            <a:r>
              <a:rPr lang="en-US" sz="2000" dirty="0">
                <a:latin typeface="Comic Sans MS" pitchFamily="66" charset="0"/>
              </a:rPr>
              <a:t>Processes that affect </a:t>
            </a:r>
            <a:r>
              <a:rPr lang="en-US" sz="2000" dirty="0" smtClean="0">
                <a:latin typeface="Comic Sans MS" pitchFamily="66" charset="0"/>
              </a:rPr>
              <a:t>the bi-directional processes </a:t>
            </a:r>
            <a:r>
              <a:rPr lang="en-US" sz="2000" dirty="0">
                <a:latin typeface="Comic Sans MS" pitchFamily="66" charset="0"/>
              </a:rPr>
              <a:t>but are </a:t>
            </a:r>
            <a:r>
              <a:rPr lang="en-US" sz="2000" dirty="0" smtClean="0">
                <a:latin typeface="Comic Sans MS" pitchFamily="66" charset="0"/>
              </a:rPr>
              <a:t>not </a:t>
            </a:r>
            <a:r>
              <a:rPr lang="en-US" sz="2000" dirty="0">
                <a:latin typeface="Comic Sans MS" pitchFamily="66" charset="0"/>
              </a:rPr>
              <a:t>affected by them.</a:t>
            </a:r>
          </a:p>
        </p:txBody>
      </p:sp>
      <p:sp>
        <p:nvSpPr>
          <p:cNvPr id="34819" name="Text Box 2"/>
          <p:cNvSpPr txBox="1">
            <a:spLocks noChangeArrowheads="1"/>
          </p:cNvSpPr>
          <p:nvPr/>
        </p:nvSpPr>
        <p:spPr bwMode="auto">
          <a:xfrm>
            <a:off x="0" y="0"/>
            <a:ext cx="8763000" cy="427038"/>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latin typeface="Comic Sans MS" pitchFamily="66" charset="0"/>
              </a:rPr>
              <a:t>  </a:t>
            </a:r>
            <a:r>
              <a:rPr lang="en-US" altLang="en-US" sz="2200" b="1" dirty="0">
                <a:solidFill>
                  <a:srgbClr val="AC0000"/>
                </a:solidFill>
              </a:rPr>
              <a:t>Basics of nonlinear </a:t>
            </a:r>
            <a:r>
              <a:rPr lang="en-US" altLang="en-US" sz="2200" b="1" dirty="0" smtClean="0">
                <a:solidFill>
                  <a:srgbClr val="AC0000"/>
                </a:solidFill>
              </a:rPr>
              <a:t>dynamics </a:t>
            </a:r>
            <a:endParaRPr lang="en-US" altLang="en-US" sz="1900" b="1" dirty="0">
              <a:solidFill>
                <a:srgbClr val="AC0000"/>
              </a:solidFill>
              <a:latin typeface="Comic Sans MS" pitchFamily="66" charset="0"/>
            </a:endParaRPr>
          </a:p>
        </p:txBody>
      </p:sp>
      <p:grpSp>
        <p:nvGrpSpPr>
          <p:cNvPr id="2" name="Group 3"/>
          <p:cNvGrpSpPr>
            <a:grpSpLocks/>
          </p:cNvGrpSpPr>
          <p:nvPr/>
        </p:nvGrpSpPr>
        <p:grpSpPr bwMode="auto">
          <a:xfrm>
            <a:off x="8720138" y="0"/>
            <a:ext cx="457200" cy="6858000"/>
            <a:chOff x="5493" y="0"/>
            <a:chExt cx="288" cy="4320"/>
          </a:xfrm>
        </p:grpSpPr>
        <p:sp>
          <p:nvSpPr>
            <p:cNvPr id="34826" name="Rectangle 4"/>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gn="l" rtl="0" eaLnBrk="0" hangingPunct="0">
                <a:lnSpc>
                  <a:spcPct val="40000"/>
                </a:lnSpc>
                <a:spcBef>
                  <a:spcPct val="50000"/>
                </a:spcBef>
              </a:pPr>
              <a:endParaRPr lang="en-US" altLang="he-IL" sz="1200" b="1">
                <a:solidFill>
                  <a:schemeClr val="bg1"/>
                </a:solidFill>
                <a:latin typeface="Comic Sans MS" pitchFamily="66" charset="0"/>
              </a:endParaRPr>
            </a:p>
            <a:p>
              <a:pPr algn="ctr" rtl="0" eaLnBrk="0" hangingPunct="0">
                <a:lnSpc>
                  <a:spcPct val="40000"/>
                </a:lnSpc>
                <a:spcBef>
                  <a:spcPct val="50000"/>
                </a:spcBef>
              </a:pPr>
              <a:r>
                <a:rPr lang="en-US" altLang="he-IL" sz="1600" b="1">
                  <a:solidFill>
                    <a:schemeClr val="bg1"/>
                  </a:solidFill>
                  <a:latin typeface="Comic Sans MS" pitchFamily="66" charset="0"/>
                </a:rPr>
                <a:t>     </a:t>
              </a:r>
              <a:r>
                <a:rPr lang="en-US" altLang="he-IL" sz="1600">
                  <a:solidFill>
                    <a:schemeClr val="bg1"/>
                  </a:solidFill>
                  <a:latin typeface="Comic Sans MS" pitchFamily="66" charset="0"/>
                </a:rPr>
                <a:t>Ben Gurion University,  Ehud Meron -  www.bgu.ac.il/~ehud</a:t>
              </a:r>
              <a:endParaRPr lang="en-US" altLang="en-US" sz="1600">
                <a:solidFill>
                  <a:schemeClr val="bg1"/>
                </a:solidFill>
                <a:latin typeface="Comic Sans MS" pitchFamily="66" charset="0"/>
              </a:endParaRPr>
            </a:p>
          </p:txBody>
        </p:sp>
        <p:pic>
          <p:nvPicPr>
            <p:cNvPr id="34827" name="Picture 5"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sp>
        <p:nvSpPr>
          <p:cNvPr id="34821" name="Rectangle 44"/>
          <p:cNvSpPr>
            <a:spLocks noChangeArrowheads="1"/>
          </p:cNvSpPr>
          <p:nvPr/>
        </p:nvSpPr>
        <p:spPr bwMode="auto">
          <a:xfrm>
            <a:off x="252413" y="3211513"/>
            <a:ext cx="8139112" cy="1006475"/>
          </a:xfrm>
          <a:prstGeom prst="rect">
            <a:avLst/>
          </a:prstGeom>
          <a:noFill/>
          <a:ln w="9525">
            <a:noFill/>
            <a:miter lim="800000"/>
            <a:headEnd/>
            <a:tailEnd/>
          </a:ln>
        </p:spPr>
        <p:txBody>
          <a:bodyPr anchor="ctr">
            <a:spAutoFit/>
          </a:bodyPr>
          <a:lstStyle/>
          <a:p>
            <a:pPr algn="just" rtl="0"/>
            <a:r>
              <a:rPr lang="en-US" sz="2000">
                <a:latin typeface="Comic Sans MS" pitchFamily="66" charset="0"/>
              </a:rPr>
              <a:t>The distinction between the system and its environment depends on the processes they involve, which can be divided into two general groups:</a:t>
            </a:r>
          </a:p>
        </p:txBody>
      </p:sp>
      <p:sp>
        <p:nvSpPr>
          <p:cNvPr id="34822" name="Rectangle 45"/>
          <p:cNvSpPr>
            <a:spLocks noChangeArrowheads="1"/>
          </p:cNvSpPr>
          <p:nvPr/>
        </p:nvSpPr>
        <p:spPr bwMode="auto">
          <a:xfrm>
            <a:off x="250825" y="766763"/>
            <a:ext cx="8066088" cy="1006475"/>
          </a:xfrm>
          <a:prstGeom prst="rect">
            <a:avLst/>
          </a:prstGeom>
          <a:noFill/>
          <a:ln w="9525">
            <a:noFill/>
            <a:miter lim="800000"/>
            <a:headEnd/>
            <a:tailEnd/>
          </a:ln>
        </p:spPr>
        <p:txBody>
          <a:bodyPr anchor="ctr">
            <a:spAutoFit/>
          </a:bodyPr>
          <a:lstStyle/>
          <a:p>
            <a:pPr algn="just" rtl="0"/>
            <a:r>
              <a:rPr lang="en-US" sz="2000">
                <a:latin typeface="Comic Sans MS" pitchFamily="66" charset="0"/>
              </a:rPr>
              <a:t>The natural systems we mentioned represent open non-equilibrium systems, that continuously exchange materials and energy with their environments.</a:t>
            </a:r>
          </a:p>
        </p:txBody>
      </p:sp>
      <p:sp>
        <p:nvSpPr>
          <p:cNvPr id="34823" name="Rectangle 46"/>
          <p:cNvSpPr>
            <a:spLocks noChangeArrowheads="1"/>
          </p:cNvSpPr>
          <p:nvPr/>
        </p:nvSpPr>
        <p:spPr bwMode="auto">
          <a:xfrm>
            <a:off x="252413" y="1989138"/>
            <a:ext cx="8135937" cy="1006475"/>
          </a:xfrm>
          <a:prstGeom prst="rect">
            <a:avLst/>
          </a:prstGeom>
          <a:noFill/>
          <a:ln w="9525">
            <a:noFill/>
            <a:miter lim="800000"/>
            <a:headEnd/>
            <a:tailEnd/>
          </a:ln>
        </p:spPr>
        <p:txBody>
          <a:bodyPr>
            <a:spAutoFit/>
          </a:bodyPr>
          <a:lstStyle/>
          <a:p>
            <a:pPr algn="l" rtl="0"/>
            <a:r>
              <a:rPr lang="en-US" sz="2000">
                <a:latin typeface="Comic Sans MS" pitchFamily="66" charset="0"/>
              </a:rPr>
              <a:t>One of the first tasks in exploring such systems is defining what constitutes the “system” and what constitutes the system’s “environment”.</a:t>
            </a:r>
          </a:p>
        </p:txBody>
      </p:sp>
      <p:sp>
        <p:nvSpPr>
          <p:cNvPr id="34824" name="Rectangle 47"/>
          <p:cNvSpPr>
            <a:spLocks noChangeArrowheads="1"/>
          </p:cNvSpPr>
          <p:nvPr/>
        </p:nvSpPr>
        <p:spPr bwMode="auto">
          <a:xfrm>
            <a:off x="252413" y="4365625"/>
            <a:ext cx="8208962" cy="701675"/>
          </a:xfrm>
          <a:prstGeom prst="rect">
            <a:avLst/>
          </a:prstGeom>
          <a:noFill/>
          <a:ln w="9525">
            <a:noFill/>
            <a:miter lim="800000"/>
            <a:headEnd/>
            <a:tailEnd/>
          </a:ln>
        </p:spPr>
        <p:txBody>
          <a:bodyPr anchor="ctr">
            <a:spAutoFit/>
          </a:bodyPr>
          <a:lstStyle/>
          <a:p>
            <a:pPr marL="457200" indent="-457200" algn="just" rtl="0">
              <a:buFontTx/>
              <a:buAutoNum type="arabicPeriod"/>
            </a:pPr>
            <a:r>
              <a:rPr lang="en-US" sz="2000" dirty="0" smtClean="0">
                <a:solidFill>
                  <a:srgbClr val="0000FF"/>
                </a:solidFill>
                <a:latin typeface="Comic Sans MS" pitchFamily="66" charset="0"/>
              </a:rPr>
              <a:t>Bidirectional processes</a:t>
            </a:r>
            <a:r>
              <a:rPr lang="en-US" sz="2000" dirty="0" smtClean="0">
                <a:latin typeface="Comic Sans MS" pitchFamily="66" charset="0"/>
              </a:rPr>
              <a:t>:  </a:t>
            </a:r>
            <a:r>
              <a:rPr lang="en-US" sz="2000" dirty="0">
                <a:latin typeface="Comic Sans MS" pitchFamily="66" charset="0"/>
              </a:rPr>
              <a:t>Processes that mutually affect one another through various feedbacks. </a:t>
            </a:r>
          </a:p>
        </p:txBody>
      </p:sp>
      <p:sp>
        <p:nvSpPr>
          <p:cNvPr id="34825" name="Rectangle 78"/>
          <p:cNvSpPr>
            <a:spLocks noChangeArrowheads="1"/>
          </p:cNvSpPr>
          <p:nvPr/>
        </p:nvSpPr>
        <p:spPr bwMode="auto">
          <a:xfrm>
            <a:off x="250825" y="5876925"/>
            <a:ext cx="8351838" cy="701675"/>
          </a:xfrm>
          <a:prstGeom prst="rect">
            <a:avLst/>
          </a:prstGeom>
          <a:noFill/>
          <a:ln w="9525">
            <a:noFill/>
            <a:miter lim="800000"/>
            <a:headEnd/>
            <a:tailEnd/>
          </a:ln>
        </p:spPr>
        <p:txBody>
          <a:bodyPr>
            <a:spAutoFit/>
          </a:bodyPr>
          <a:lstStyle/>
          <a:p>
            <a:pPr algn="l" rtl="0"/>
            <a:r>
              <a:rPr lang="en-US" sz="2000">
                <a:latin typeface="Comic Sans MS" pitchFamily="66" charset="0"/>
              </a:rPr>
              <a:t>Using this process classification we can introduce the concept of a </a:t>
            </a:r>
            <a:r>
              <a:rPr lang="en-US" sz="2000">
                <a:solidFill>
                  <a:srgbClr val="0033CC"/>
                </a:solidFill>
                <a:latin typeface="Comic Sans MS" pitchFamily="66" charset="0"/>
              </a:rPr>
              <a:t>dynamical system.</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88422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 Box 2"/>
          <p:cNvSpPr txBox="1">
            <a:spLocks noChangeArrowheads="1"/>
          </p:cNvSpPr>
          <p:nvPr/>
        </p:nvSpPr>
        <p:spPr bwMode="auto">
          <a:xfrm>
            <a:off x="0" y="0"/>
            <a:ext cx="8763000" cy="427038"/>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latin typeface="Comic Sans MS" pitchFamily="66" charset="0"/>
              </a:rPr>
              <a:t>  </a:t>
            </a:r>
            <a:r>
              <a:rPr lang="en-US" altLang="en-US" sz="2200" b="1" dirty="0" smtClean="0">
                <a:solidFill>
                  <a:srgbClr val="AC0000"/>
                </a:solidFill>
              </a:rPr>
              <a:t>Nonlinear dynamics: </a:t>
            </a:r>
            <a:r>
              <a:rPr lang="en-US" altLang="en-US" sz="2200" b="1" dirty="0">
                <a:solidFill>
                  <a:srgbClr val="AC0000"/>
                </a:solidFill>
                <a:latin typeface="Comic Sans MS" pitchFamily="66" charset="0"/>
              </a:rPr>
              <a:t>defining a dynamical system</a:t>
            </a:r>
            <a:endParaRPr lang="en-US" altLang="en-US" sz="1900" b="1" dirty="0">
              <a:solidFill>
                <a:srgbClr val="AC0000"/>
              </a:solidFill>
              <a:latin typeface="Comic Sans MS" pitchFamily="66" charset="0"/>
            </a:endParaRPr>
          </a:p>
        </p:txBody>
      </p:sp>
      <p:grpSp>
        <p:nvGrpSpPr>
          <p:cNvPr id="2" name="Group 3"/>
          <p:cNvGrpSpPr>
            <a:grpSpLocks/>
          </p:cNvGrpSpPr>
          <p:nvPr/>
        </p:nvGrpSpPr>
        <p:grpSpPr bwMode="auto">
          <a:xfrm>
            <a:off x="8720138" y="0"/>
            <a:ext cx="457200" cy="6858000"/>
            <a:chOff x="5493" y="0"/>
            <a:chExt cx="288" cy="4320"/>
          </a:xfrm>
        </p:grpSpPr>
        <p:sp>
          <p:nvSpPr>
            <p:cNvPr id="35870" name="Rectangle 4"/>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gn="l" rtl="0" eaLnBrk="0" hangingPunct="0">
                <a:lnSpc>
                  <a:spcPct val="40000"/>
                </a:lnSpc>
                <a:spcBef>
                  <a:spcPct val="50000"/>
                </a:spcBef>
              </a:pPr>
              <a:endParaRPr lang="en-US" altLang="he-IL" sz="1200" b="1">
                <a:solidFill>
                  <a:schemeClr val="bg1"/>
                </a:solidFill>
                <a:latin typeface="Comic Sans MS" pitchFamily="66" charset="0"/>
              </a:endParaRPr>
            </a:p>
            <a:p>
              <a:pPr algn="ctr" rtl="0" eaLnBrk="0" hangingPunct="0">
                <a:lnSpc>
                  <a:spcPct val="40000"/>
                </a:lnSpc>
                <a:spcBef>
                  <a:spcPct val="50000"/>
                </a:spcBef>
              </a:pPr>
              <a:r>
                <a:rPr lang="en-US" altLang="he-IL" sz="1600" b="1">
                  <a:solidFill>
                    <a:schemeClr val="bg1"/>
                  </a:solidFill>
                  <a:latin typeface="Comic Sans MS" pitchFamily="66" charset="0"/>
                </a:rPr>
                <a:t>     </a:t>
              </a:r>
              <a:r>
                <a:rPr lang="en-US" altLang="he-IL" sz="1600">
                  <a:solidFill>
                    <a:schemeClr val="bg1"/>
                  </a:solidFill>
                  <a:latin typeface="Comic Sans MS" pitchFamily="66" charset="0"/>
                </a:rPr>
                <a:t>Ben Gurion University,  Ehud Meron -  www.bgu.ac.il/~ehud</a:t>
              </a:r>
              <a:endParaRPr lang="en-US" altLang="en-US" sz="1600">
                <a:solidFill>
                  <a:schemeClr val="bg1"/>
                </a:solidFill>
                <a:latin typeface="Comic Sans MS" pitchFamily="66" charset="0"/>
              </a:endParaRPr>
            </a:p>
          </p:txBody>
        </p:sp>
        <p:pic>
          <p:nvPicPr>
            <p:cNvPr id="35871" name="Picture 5" descr="bgu_logo_small"/>
            <p:cNvPicPr>
              <a:picLocks noChangeAspect="1" noChangeArrowheads="1"/>
            </p:cNvPicPr>
            <p:nvPr/>
          </p:nvPicPr>
          <p:blipFill>
            <a:blip r:embed="rId4" cstate="print"/>
            <a:srcRect/>
            <a:stretch>
              <a:fillRect/>
            </a:stretch>
          </p:blipFill>
          <p:spPr bwMode="auto">
            <a:xfrm>
              <a:off x="5493" y="21"/>
              <a:ext cx="288" cy="246"/>
            </a:xfrm>
            <a:prstGeom prst="rect">
              <a:avLst/>
            </a:prstGeom>
            <a:noFill/>
            <a:ln w="9525">
              <a:noFill/>
              <a:miter lim="800000"/>
              <a:headEnd/>
              <a:tailEnd/>
            </a:ln>
          </p:spPr>
        </p:pic>
      </p:grpSp>
      <p:sp>
        <p:nvSpPr>
          <p:cNvPr id="35846" name="Rectangle 7"/>
          <p:cNvSpPr>
            <a:spLocks noChangeArrowheads="1"/>
          </p:cNvSpPr>
          <p:nvPr/>
        </p:nvSpPr>
        <p:spPr bwMode="auto">
          <a:xfrm>
            <a:off x="250825" y="620713"/>
            <a:ext cx="8281988" cy="1920875"/>
          </a:xfrm>
          <a:prstGeom prst="rect">
            <a:avLst/>
          </a:prstGeom>
          <a:noFill/>
          <a:ln w="9525">
            <a:noFill/>
            <a:miter lim="800000"/>
            <a:headEnd/>
            <a:tailEnd/>
          </a:ln>
        </p:spPr>
        <p:txBody>
          <a:bodyPr anchor="ctr">
            <a:spAutoFit/>
          </a:bodyPr>
          <a:lstStyle/>
          <a:p>
            <a:pPr algn="just" rtl="0"/>
            <a:r>
              <a:rPr lang="en-US" sz="2000" b="1" dirty="0">
                <a:solidFill>
                  <a:srgbClr val="0000FF"/>
                </a:solidFill>
                <a:latin typeface="Comic Sans MS" pitchFamily="66" charset="0"/>
              </a:rPr>
              <a:t>Dynamical system</a:t>
            </a:r>
            <a:r>
              <a:rPr lang="en-US" sz="2000" dirty="0">
                <a:solidFill>
                  <a:srgbClr val="0000FF"/>
                </a:solidFill>
                <a:latin typeface="Comic Sans MS" pitchFamily="66" charset="0"/>
              </a:rPr>
              <a:t> </a:t>
            </a:r>
            <a:r>
              <a:rPr lang="en-US" sz="2000" dirty="0">
                <a:latin typeface="Comic Sans MS" pitchFamily="66" charset="0"/>
              </a:rPr>
              <a:t>- a set of </a:t>
            </a:r>
            <a:r>
              <a:rPr lang="en-US" sz="2000" dirty="0" smtClean="0">
                <a:latin typeface="Comic Sans MS" pitchFamily="66" charset="0"/>
              </a:rPr>
              <a:t>bidirectional </a:t>
            </a:r>
            <a:r>
              <a:rPr lang="en-US" sz="2000" dirty="0">
                <a:latin typeface="Comic Sans MS" pitchFamily="66" charset="0"/>
              </a:rPr>
              <a:t>processes, quantified by dynamical variables, </a:t>
            </a:r>
            <a:r>
              <a:rPr lang="en-US" sz="2000" i="1" dirty="0" err="1">
                <a:latin typeface="+mj-lt"/>
                <a:cs typeface="Times New Roman" pitchFamily="18" charset="0"/>
              </a:rPr>
              <a:t>U</a:t>
            </a:r>
            <a:r>
              <a:rPr lang="en-US" sz="2000" i="1" baseline="-25000" dirty="0" err="1">
                <a:latin typeface="+mj-lt"/>
                <a:cs typeface="Times New Roman" pitchFamily="18" charset="0"/>
              </a:rPr>
              <a:t>i</a:t>
            </a:r>
            <a:r>
              <a:rPr lang="en-US" sz="2000" i="1" dirty="0">
                <a:latin typeface="+mj-lt"/>
                <a:cs typeface="Times New Roman" pitchFamily="18" charset="0"/>
              </a:rPr>
              <a:t>(t)</a:t>
            </a:r>
            <a:r>
              <a:rPr lang="en-US" sz="2000" dirty="0">
                <a:latin typeface="Comic Sans MS" pitchFamily="66" charset="0"/>
              </a:rPr>
              <a:t>, that evolve in time according to some laws of </a:t>
            </a:r>
            <a:r>
              <a:rPr lang="en-US" sz="2000" dirty="0" smtClean="0">
                <a:latin typeface="Comic Sans MS" pitchFamily="66" charset="0"/>
              </a:rPr>
              <a:t>motion (differential equations). </a:t>
            </a:r>
            <a:r>
              <a:rPr lang="en-US" sz="2000" dirty="0">
                <a:latin typeface="Comic Sans MS" pitchFamily="66" charset="0"/>
              </a:rPr>
              <a:t>These laws describe the mutual relationships among the dynamical variables and the manners by which they are affected by parameters, </a:t>
            </a:r>
            <a:r>
              <a:rPr lang="en-US" i="1" dirty="0" smtClean="0">
                <a:latin typeface="+mj-lt"/>
                <a:cs typeface="Times New Roman" pitchFamily="18" charset="0"/>
              </a:rPr>
              <a:t>P</a:t>
            </a:r>
            <a:r>
              <a:rPr lang="en-US" i="1" baseline="-25000" dirty="0" smtClean="0">
                <a:latin typeface="+mj-lt"/>
                <a:cs typeface="Times New Roman" pitchFamily="18" charset="0"/>
              </a:rPr>
              <a:t>i</a:t>
            </a:r>
            <a:r>
              <a:rPr lang="en-US" i="1" dirty="0" smtClean="0">
                <a:latin typeface="+mj-lt"/>
                <a:cs typeface="Times New Roman" pitchFamily="18" charset="0"/>
              </a:rPr>
              <a:t>(t</a:t>
            </a:r>
            <a:r>
              <a:rPr lang="en-US" i="1" dirty="0">
                <a:latin typeface="+mj-lt"/>
                <a:cs typeface="Times New Roman" pitchFamily="18" charset="0"/>
              </a:rPr>
              <a:t>),</a:t>
            </a:r>
            <a:r>
              <a:rPr lang="en-US" sz="2000" dirty="0">
                <a:latin typeface="Comic Sans MS" pitchFamily="66" charset="0"/>
              </a:rPr>
              <a:t> </a:t>
            </a:r>
            <a:r>
              <a:rPr lang="en-US" sz="2000" dirty="0" smtClean="0">
                <a:latin typeface="Comic Sans MS" pitchFamily="66" charset="0"/>
              </a:rPr>
              <a:t>which represent the unidirectional impact of the system’s </a:t>
            </a:r>
            <a:r>
              <a:rPr lang="en-US" sz="2000" dirty="0">
                <a:latin typeface="Comic Sans MS" pitchFamily="66" charset="0"/>
              </a:rPr>
              <a:t>environment.</a:t>
            </a:r>
          </a:p>
        </p:txBody>
      </p:sp>
      <p:grpSp>
        <p:nvGrpSpPr>
          <p:cNvPr id="40" name="Group 39"/>
          <p:cNvGrpSpPr/>
          <p:nvPr/>
        </p:nvGrpSpPr>
        <p:grpSpPr>
          <a:xfrm>
            <a:off x="304800" y="2590800"/>
            <a:ext cx="7098418" cy="2522338"/>
            <a:chOff x="304800" y="2590800"/>
            <a:chExt cx="7098418" cy="2522338"/>
          </a:xfrm>
        </p:grpSpPr>
        <p:grpSp>
          <p:nvGrpSpPr>
            <p:cNvPr id="37" name="Group 36"/>
            <p:cNvGrpSpPr/>
            <p:nvPr/>
          </p:nvGrpSpPr>
          <p:grpSpPr>
            <a:xfrm>
              <a:off x="304800" y="2590800"/>
              <a:ext cx="7098418" cy="2522338"/>
              <a:chOff x="304800" y="2590800"/>
              <a:chExt cx="7098418" cy="2522338"/>
            </a:xfrm>
          </p:grpSpPr>
          <p:graphicFrame>
            <p:nvGraphicFramePr>
              <p:cNvPr id="235521" name="Object 1"/>
              <p:cNvGraphicFramePr>
                <a:graphicFrameLocks noChangeAspect="1"/>
              </p:cNvGraphicFramePr>
              <p:nvPr/>
            </p:nvGraphicFramePr>
            <p:xfrm>
              <a:off x="358774" y="3124200"/>
              <a:ext cx="2765426" cy="1147762"/>
            </p:xfrm>
            <a:graphic>
              <a:graphicData uri="http://schemas.openxmlformats.org/presentationml/2006/ole">
                <mc:AlternateContent xmlns:mc="http://schemas.openxmlformats.org/markup-compatibility/2006">
                  <mc:Choice xmlns:v="urn:schemas-microsoft-com:vml" Requires="v">
                    <p:oleObj spid="_x0000_s235983" name="משוואה" r:id="rId5" imgW="1650960" imgH="685800" progId="Equation.3">
                      <p:embed/>
                    </p:oleObj>
                  </mc:Choice>
                  <mc:Fallback>
                    <p:oleObj name="משוואה" r:id="rId5" imgW="1650960" imgH="685800" progId="Equation.3">
                      <p:embed/>
                      <p:pic>
                        <p:nvPicPr>
                          <p:cNvPr id="0"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4" y="3124200"/>
                            <a:ext cx="2765426" cy="1147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 name="Rectangle 33"/>
              <p:cNvSpPr/>
              <p:nvPr/>
            </p:nvSpPr>
            <p:spPr>
              <a:xfrm>
                <a:off x="304800" y="4405252"/>
                <a:ext cx="3276600" cy="707886"/>
              </a:xfrm>
              <a:prstGeom prst="rect">
                <a:avLst/>
              </a:prstGeom>
            </p:spPr>
            <p:txBody>
              <a:bodyPr wrap="square">
                <a:spAutoFit/>
              </a:bodyPr>
              <a:lstStyle/>
              <a:p>
                <a:r>
                  <a:rPr lang="en-US" dirty="0" smtClean="0"/>
                  <a:t>Or partial differential equations (PDEs) </a:t>
                </a:r>
                <a:endParaRPr lang="en-US" dirty="0"/>
              </a:p>
            </p:txBody>
          </p:sp>
          <p:sp>
            <p:nvSpPr>
              <p:cNvPr id="35" name="Rectangle 34"/>
              <p:cNvSpPr/>
              <p:nvPr/>
            </p:nvSpPr>
            <p:spPr>
              <a:xfrm>
                <a:off x="304800" y="2590800"/>
                <a:ext cx="7098418" cy="400110"/>
              </a:xfrm>
              <a:prstGeom prst="rect">
                <a:avLst/>
              </a:prstGeom>
            </p:spPr>
            <p:txBody>
              <a:bodyPr wrap="none">
                <a:spAutoFit/>
              </a:bodyPr>
              <a:lstStyle/>
              <a:p>
                <a:r>
                  <a:rPr lang="en-US" dirty="0" smtClean="0"/>
                  <a:t>Laws of motion</a:t>
                </a:r>
                <a:r>
                  <a:rPr lang="en-US" dirty="0"/>
                  <a:t> </a:t>
                </a:r>
                <a:r>
                  <a:rPr lang="en-US" dirty="0" smtClean="0"/>
                  <a:t>as ordinary differential equations (ODEs):</a:t>
                </a:r>
                <a:endParaRPr lang="en-US" dirty="0"/>
              </a:p>
            </p:txBody>
          </p:sp>
        </p:grpSp>
        <p:graphicFrame>
          <p:nvGraphicFramePr>
            <p:cNvPr id="38" name="Object 1"/>
            <p:cNvGraphicFramePr>
              <a:graphicFrameLocks noChangeAspect="1"/>
            </p:cNvGraphicFramePr>
            <p:nvPr/>
          </p:nvGraphicFramePr>
          <p:xfrm>
            <a:off x="3354388" y="3140075"/>
            <a:ext cx="1444625" cy="401638"/>
          </p:xfrm>
          <a:graphic>
            <a:graphicData uri="http://schemas.openxmlformats.org/presentationml/2006/ole">
              <mc:AlternateContent xmlns:mc="http://schemas.openxmlformats.org/markup-compatibility/2006">
                <mc:Choice xmlns:v="urn:schemas-microsoft-com:vml" Requires="v">
                  <p:oleObj spid="_x0000_s235984" name="משוואה" r:id="rId7" imgW="863280" imgH="241200" progId="Equation.3">
                    <p:embed/>
                  </p:oleObj>
                </mc:Choice>
                <mc:Fallback>
                  <p:oleObj name="משוואה" r:id="rId7" imgW="863280" imgH="241200" progId="Equation.3">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4388" y="3140075"/>
                          <a:ext cx="1444625" cy="401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41" name="Group 40"/>
          <p:cNvGrpSpPr/>
          <p:nvPr/>
        </p:nvGrpSpPr>
        <p:grpSpPr>
          <a:xfrm>
            <a:off x="395288" y="3429000"/>
            <a:ext cx="8062912" cy="3124200"/>
            <a:chOff x="395288" y="3429000"/>
            <a:chExt cx="8062912" cy="3124200"/>
          </a:xfrm>
        </p:grpSpPr>
        <p:grpSp>
          <p:nvGrpSpPr>
            <p:cNvPr id="36" name="Group 35"/>
            <p:cNvGrpSpPr/>
            <p:nvPr/>
          </p:nvGrpSpPr>
          <p:grpSpPr>
            <a:xfrm>
              <a:off x="395288" y="3429000"/>
              <a:ext cx="8062912" cy="3124200"/>
              <a:chOff x="395288" y="3429000"/>
              <a:chExt cx="8062912" cy="3124200"/>
            </a:xfrm>
          </p:grpSpPr>
          <p:grpSp>
            <p:nvGrpSpPr>
              <p:cNvPr id="3" name="Group 35"/>
              <p:cNvGrpSpPr>
                <a:grpSpLocks/>
              </p:cNvGrpSpPr>
              <p:nvPr/>
            </p:nvGrpSpPr>
            <p:grpSpPr bwMode="auto">
              <a:xfrm>
                <a:off x="395288" y="5969000"/>
                <a:ext cx="3816350" cy="584200"/>
                <a:chOff x="249" y="3717"/>
                <a:chExt cx="2404" cy="368"/>
              </a:xfrm>
            </p:grpSpPr>
            <p:sp>
              <p:nvSpPr>
                <p:cNvPr id="35868" name="Oval 9"/>
                <p:cNvSpPr>
                  <a:spLocks noChangeArrowheads="1"/>
                </p:cNvSpPr>
                <p:nvPr/>
              </p:nvSpPr>
              <p:spPr bwMode="auto">
                <a:xfrm>
                  <a:off x="249" y="3727"/>
                  <a:ext cx="136" cy="136"/>
                </a:xfrm>
                <a:prstGeom prst="ellipse">
                  <a:avLst/>
                </a:prstGeom>
                <a:solidFill>
                  <a:srgbClr val="FF3300"/>
                </a:solidFill>
                <a:ln w="9525">
                  <a:solidFill>
                    <a:srgbClr val="FF3300"/>
                  </a:solidFill>
                  <a:round/>
                  <a:headEnd/>
                  <a:tailEnd/>
                </a:ln>
              </p:spPr>
              <p:txBody>
                <a:bodyPr wrap="none" anchor="ctr"/>
                <a:lstStyle/>
                <a:p>
                  <a:endParaRPr lang="en-US"/>
                </a:p>
              </p:txBody>
            </p:sp>
            <p:sp>
              <p:nvSpPr>
                <p:cNvPr id="35869" name="Text Box 10"/>
                <p:cNvSpPr txBox="1">
                  <a:spLocks noChangeArrowheads="1"/>
                </p:cNvSpPr>
                <p:nvPr/>
              </p:nvSpPr>
              <p:spPr bwMode="auto">
                <a:xfrm>
                  <a:off x="431" y="3717"/>
                  <a:ext cx="2222" cy="368"/>
                </a:xfrm>
                <a:prstGeom prst="rect">
                  <a:avLst/>
                </a:prstGeom>
                <a:noFill/>
                <a:ln w="9525">
                  <a:noFill/>
                  <a:miter lim="800000"/>
                  <a:headEnd/>
                  <a:tailEnd/>
                </a:ln>
              </p:spPr>
              <p:txBody>
                <a:bodyPr>
                  <a:spAutoFit/>
                </a:bodyPr>
                <a:lstStyle/>
                <a:p>
                  <a:pPr algn="l" rtl="0">
                    <a:spcBef>
                      <a:spcPct val="50000"/>
                    </a:spcBef>
                  </a:pPr>
                  <a:r>
                    <a:rPr lang="en-US" sz="1600" dirty="0" smtClean="0">
                      <a:solidFill>
                        <a:srgbClr val="FF3300"/>
                      </a:solidFill>
                    </a:rPr>
                    <a:t>U</a:t>
                  </a:r>
                  <a:r>
                    <a:rPr lang="en-US" sz="1600" dirty="0" smtClean="0">
                      <a:solidFill>
                        <a:srgbClr val="FF3300"/>
                      </a:solidFill>
                      <a:latin typeface="Comic Sans MS" pitchFamily="66" charset="0"/>
                    </a:rPr>
                    <a:t>nidirectional </a:t>
                  </a:r>
                  <a:r>
                    <a:rPr lang="en-US" sz="1600" dirty="0">
                      <a:solidFill>
                        <a:srgbClr val="FF3300"/>
                      </a:solidFill>
                      <a:latin typeface="Comic Sans MS" pitchFamily="66" charset="0"/>
                    </a:rPr>
                    <a:t>processes (parameters)</a:t>
                  </a:r>
                </a:p>
              </p:txBody>
            </p:sp>
          </p:grpSp>
          <p:grpSp>
            <p:nvGrpSpPr>
              <p:cNvPr id="4" name="Group 36"/>
              <p:cNvGrpSpPr>
                <a:grpSpLocks/>
              </p:cNvGrpSpPr>
              <p:nvPr/>
            </p:nvGrpSpPr>
            <p:grpSpPr bwMode="auto">
              <a:xfrm>
                <a:off x="395288" y="5321300"/>
                <a:ext cx="2808287" cy="581025"/>
                <a:chOff x="249" y="3309"/>
                <a:chExt cx="1769" cy="366"/>
              </a:xfrm>
            </p:grpSpPr>
            <p:sp>
              <p:nvSpPr>
                <p:cNvPr id="35866" name="Oval 27"/>
                <p:cNvSpPr>
                  <a:spLocks noChangeArrowheads="1"/>
                </p:cNvSpPr>
                <p:nvPr/>
              </p:nvSpPr>
              <p:spPr bwMode="auto">
                <a:xfrm>
                  <a:off x="249" y="3320"/>
                  <a:ext cx="136" cy="136"/>
                </a:xfrm>
                <a:prstGeom prst="ellipse">
                  <a:avLst/>
                </a:prstGeom>
                <a:solidFill>
                  <a:srgbClr val="0000FF"/>
                </a:solidFill>
                <a:ln w="9525">
                  <a:solidFill>
                    <a:srgbClr val="0000FF"/>
                  </a:solidFill>
                  <a:round/>
                  <a:headEnd/>
                  <a:tailEnd/>
                </a:ln>
              </p:spPr>
              <p:txBody>
                <a:bodyPr wrap="none" anchor="ctr"/>
                <a:lstStyle/>
                <a:p>
                  <a:endParaRPr lang="en-US"/>
                </a:p>
              </p:txBody>
            </p:sp>
            <p:sp>
              <p:nvSpPr>
                <p:cNvPr id="35867" name="Text Box 28"/>
                <p:cNvSpPr txBox="1">
                  <a:spLocks noChangeArrowheads="1"/>
                </p:cNvSpPr>
                <p:nvPr/>
              </p:nvSpPr>
              <p:spPr bwMode="auto">
                <a:xfrm>
                  <a:off x="431" y="3309"/>
                  <a:ext cx="1587" cy="366"/>
                </a:xfrm>
                <a:prstGeom prst="rect">
                  <a:avLst/>
                </a:prstGeom>
                <a:noFill/>
                <a:ln w="9525">
                  <a:noFill/>
                  <a:miter lim="800000"/>
                  <a:headEnd/>
                  <a:tailEnd/>
                </a:ln>
              </p:spPr>
              <p:txBody>
                <a:bodyPr>
                  <a:spAutoFit/>
                </a:bodyPr>
                <a:lstStyle/>
                <a:p>
                  <a:pPr algn="l" rtl="0">
                    <a:spcBef>
                      <a:spcPct val="50000"/>
                    </a:spcBef>
                  </a:pPr>
                  <a:r>
                    <a:rPr lang="en-US" sz="1600" dirty="0" smtClean="0">
                      <a:solidFill>
                        <a:srgbClr val="0000FF"/>
                      </a:solidFill>
                      <a:latin typeface="Comic Sans MS" pitchFamily="66" charset="0"/>
                    </a:rPr>
                    <a:t>Bidirectional processes </a:t>
                  </a:r>
                  <a:r>
                    <a:rPr lang="en-US" sz="1600" dirty="0">
                      <a:solidFill>
                        <a:srgbClr val="0000FF"/>
                      </a:solidFill>
                      <a:latin typeface="Comic Sans MS" pitchFamily="66" charset="0"/>
                    </a:rPr>
                    <a:t>(dynamical variables)</a:t>
                  </a:r>
                </a:p>
              </p:txBody>
            </p:sp>
          </p:grpSp>
          <p:grpSp>
            <p:nvGrpSpPr>
              <p:cNvPr id="33" name="Group 32"/>
              <p:cNvGrpSpPr/>
              <p:nvPr/>
            </p:nvGrpSpPr>
            <p:grpSpPr>
              <a:xfrm>
                <a:off x="3657600" y="3429000"/>
                <a:ext cx="4800600" cy="3124200"/>
                <a:chOff x="3500438" y="3041650"/>
                <a:chExt cx="4800600" cy="3124200"/>
              </a:xfrm>
            </p:grpSpPr>
            <p:sp>
              <p:nvSpPr>
                <p:cNvPr id="35842" name="Oval 12" descr="5%"/>
                <p:cNvSpPr>
                  <a:spLocks noChangeArrowheads="1"/>
                </p:cNvSpPr>
                <p:nvPr/>
              </p:nvSpPr>
              <p:spPr bwMode="auto">
                <a:xfrm>
                  <a:off x="3500438" y="3041650"/>
                  <a:ext cx="4800600" cy="3124200"/>
                </a:xfrm>
                <a:prstGeom prst="ellipse">
                  <a:avLst/>
                </a:prstGeom>
                <a:pattFill prst="pct5">
                  <a:fgClr>
                    <a:srgbClr val="FF3300"/>
                  </a:fgClr>
                  <a:bgClr>
                    <a:schemeClr val="bg1"/>
                  </a:bgClr>
                </a:pattFill>
                <a:ln w="28575">
                  <a:solidFill>
                    <a:srgbClr val="FF3300"/>
                  </a:solidFill>
                  <a:round/>
                  <a:headEnd/>
                  <a:tailEnd/>
                </a:ln>
              </p:spPr>
              <p:txBody>
                <a:bodyPr wrap="none" anchor="ctr"/>
                <a:lstStyle/>
                <a:p>
                  <a:endParaRPr lang="en-US"/>
                </a:p>
              </p:txBody>
            </p:sp>
            <p:sp>
              <p:nvSpPr>
                <p:cNvPr id="35843" name="Oval 16"/>
                <p:cNvSpPr>
                  <a:spLocks noChangeArrowheads="1"/>
                </p:cNvSpPr>
                <p:nvPr/>
              </p:nvSpPr>
              <p:spPr bwMode="auto">
                <a:xfrm>
                  <a:off x="3708400" y="3357563"/>
                  <a:ext cx="3024188" cy="2016125"/>
                </a:xfrm>
                <a:prstGeom prst="ellipse">
                  <a:avLst/>
                </a:prstGeom>
                <a:solidFill>
                  <a:schemeClr val="bg1"/>
                </a:solidFill>
                <a:ln w="28575">
                  <a:solidFill>
                    <a:srgbClr val="0000FF"/>
                  </a:solidFill>
                  <a:round/>
                  <a:headEnd/>
                  <a:tailEnd/>
                </a:ln>
              </p:spPr>
              <p:txBody>
                <a:bodyPr wrap="none" anchor="ctr"/>
                <a:lstStyle/>
                <a:p>
                  <a:endParaRPr lang="en-US"/>
                </a:p>
              </p:txBody>
            </p:sp>
            <p:sp>
              <p:nvSpPr>
                <p:cNvPr id="35848" name="Oval 13"/>
                <p:cNvSpPr>
                  <a:spLocks noChangeArrowheads="1"/>
                </p:cNvSpPr>
                <p:nvPr/>
              </p:nvSpPr>
              <p:spPr bwMode="auto">
                <a:xfrm>
                  <a:off x="5951538" y="3117850"/>
                  <a:ext cx="215900" cy="215900"/>
                </a:xfrm>
                <a:prstGeom prst="ellipse">
                  <a:avLst/>
                </a:prstGeom>
                <a:solidFill>
                  <a:srgbClr val="FF3300"/>
                </a:solidFill>
                <a:ln w="9525">
                  <a:solidFill>
                    <a:srgbClr val="FF3300"/>
                  </a:solidFill>
                  <a:round/>
                  <a:headEnd/>
                  <a:tailEnd/>
                </a:ln>
              </p:spPr>
              <p:txBody>
                <a:bodyPr wrap="none" anchor="ctr"/>
                <a:lstStyle/>
                <a:p>
                  <a:endParaRPr lang="en-US"/>
                </a:p>
              </p:txBody>
            </p:sp>
            <p:sp>
              <p:nvSpPr>
                <p:cNvPr id="35849" name="Text Box 15"/>
                <p:cNvSpPr txBox="1">
                  <a:spLocks noChangeArrowheads="1"/>
                </p:cNvSpPr>
                <p:nvPr/>
              </p:nvSpPr>
              <p:spPr bwMode="auto">
                <a:xfrm>
                  <a:off x="5075238" y="5500688"/>
                  <a:ext cx="1441450" cy="336550"/>
                </a:xfrm>
                <a:prstGeom prst="rect">
                  <a:avLst/>
                </a:prstGeom>
                <a:noFill/>
                <a:ln w="9525">
                  <a:noFill/>
                  <a:miter lim="800000"/>
                  <a:headEnd/>
                  <a:tailEnd/>
                </a:ln>
              </p:spPr>
              <p:txBody>
                <a:bodyPr>
                  <a:spAutoFit/>
                </a:bodyPr>
                <a:lstStyle/>
                <a:p>
                  <a:pPr algn="l" rtl="0">
                    <a:spcBef>
                      <a:spcPct val="50000"/>
                    </a:spcBef>
                  </a:pPr>
                  <a:r>
                    <a:rPr lang="en-US" sz="1600" b="1">
                      <a:solidFill>
                        <a:srgbClr val="FF3300"/>
                      </a:solidFill>
                      <a:latin typeface="Comic Sans MS" pitchFamily="66" charset="0"/>
                    </a:rPr>
                    <a:t>Environment</a:t>
                  </a:r>
                </a:p>
              </p:txBody>
            </p:sp>
            <p:sp>
              <p:nvSpPr>
                <p:cNvPr id="35850" name="Oval 17"/>
                <p:cNvSpPr>
                  <a:spLocks noChangeArrowheads="1"/>
                </p:cNvSpPr>
                <p:nvPr/>
              </p:nvSpPr>
              <p:spPr bwMode="auto">
                <a:xfrm>
                  <a:off x="4356100" y="4221163"/>
                  <a:ext cx="215900" cy="215900"/>
                </a:xfrm>
                <a:prstGeom prst="ellipse">
                  <a:avLst/>
                </a:prstGeom>
                <a:solidFill>
                  <a:srgbClr val="0000FF"/>
                </a:solidFill>
                <a:ln w="9525">
                  <a:solidFill>
                    <a:srgbClr val="0000FF"/>
                  </a:solidFill>
                  <a:round/>
                  <a:headEnd/>
                  <a:tailEnd/>
                </a:ln>
              </p:spPr>
              <p:txBody>
                <a:bodyPr wrap="none" anchor="ctr"/>
                <a:lstStyle/>
                <a:p>
                  <a:endParaRPr lang="en-US"/>
                </a:p>
              </p:txBody>
            </p:sp>
            <p:sp>
              <p:nvSpPr>
                <p:cNvPr id="35851" name="Oval 18"/>
                <p:cNvSpPr>
                  <a:spLocks noChangeArrowheads="1"/>
                </p:cNvSpPr>
                <p:nvPr/>
              </p:nvSpPr>
              <p:spPr bwMode="auto">
                <a:xfrm>
                  <a:off x="5219700" y="3500438"/>
                  <a:ext cx="215900" cy="215900"/>
                </a:xfrm>
                <a:prstGeom prst="ellipse">
                  <a:avLst/>
                </a:prstGeom>
                <a:solidFill>
                  <a:srgbClr val="0000FF"/>
                </a:solidFill>
                <a:ln w="9525">
                  <a:solidFill>
                    <a:srgbClr val="0000FF"/>
                  </a:solidFill>
                  <a:round/>
                  <a:headEnd/>
                  <a:tailEnd/>
                </a:ln>
              </p:spPr>
              <p:txBody>
                <a:bodyPr wrap="none" anchor="ctr"/>
                <a:lstStyle/>
                <a:p>
                  <a:endParaRPr lang="en-US"/>
                </a:p>
              </p:txBody>
            </p:sp>
            <p:sp>
              <p:nvSpPr>
                <p:cNvPr id="35852" name="Oval 19"/>
                <p:cNvSpPr>
                  <a:spLocks noChangeArrowheads="1"/>
                </p:cNvSpPr>
                <p:nvPr/>
              </p:nvSpPr>
              <p:spPr bwMode="auto">
                <a:xfrm>
                  <a:off x="5795963" y="4508500"/>
                  <a:ext cx="215900" cy="215900"/>
                </a:xfrm>
                <a:prstGeom prst="ellipse">
                  <a:avLst/>
                </a:prstGeom>
                <a:solidFill>
                  <a:srgbClr val="0000FF"/>
                </a:solidFill>
                <a:ln w="9525">
                  <a:solidFill>
                    <a:srgbClr val="0000FF"/>
                  </a:solidFill>
                  <a:round/>
                  <a:headEnd/>
                  <a:tailEnd/>
                </a:ln>
              </p:spPr>
              <p:txBody>
                <a:bodyPr wrap="none" anchor="ctr"/>
                <a:lstStyle/>
                <a:p>
                  <a:endParaRPr lang="en-US"/>
                </a:p>
              </p:txBody>
            </p:sp>
            <p:sp>
              <p:nvSpPr>
                <p:cNvPr id="35853" name="Oval 20"/>
                <p:cNvSpPr>
                  <a:spLocks noChangeArrowheads="1"/>
                </p:cNvSpPr>
                <p:nvPr/>
              </p:nvSpPr>
              <p:spPr bwMode="auto">
                <a:xfrm>
                  <a:off x="6948488" y="4219575"/>
                  <a:ext cx="215900" cy="215900"/>
                </a:xfrm>
                <a:prstGeom prst="ellipse">
                  <a:avLst/>
                </a:prstGeom>
                <a:solidFill>
                  <a:srgbClr val="FF3300"/>
                </a:solidFill>
                <a:ln w="9525">
                  <a:solidFill>
                    <a:srgbClr val="FF3300"/>
                  </a:solidFill>
                  <a:round/>
                  <a:headEnd/>
                  <a:tailEnd/>
                </a:ln>
              </p:spPr>
              <p:txBody>
                <a:bodyPr wrap="none" anchor="ctr"/>
                <a:lstStyle/>
                <a:p>
                  <a:endParaRPr lang="en-US"/>
                </a:p>
              </p:txBody>
            </p:sp>
            <p:sp>
              <p:nvSpPr>
                <p:cNvPr id="35854" name="Line 21"/>
                <p:cNvSpPr>
                  <a:spLocks noChangeShapeType="1"/>
                </p:cNvSpPr>
                <p:nvPr/>
              </p:nvSpPr>
              <p:spPr bwMode="auto">
                <a:xfrm>
                  <a:off x="4572000" y="4365625"/>
                  <a:ext cx="1223963" cy="287338"/>
                </a:xfrm>
                <a:prstGeom prst="line">
                  <a:avLst/>
                </a:prstGeom>
                <a:noFill/>
                <a:ln w="28575">
                  <a:solidFill>
                    <a:srgbClr val="0000FF"/>
                  </a:solidFill>
                  <a:round/>
                  <a:headEnd type="triangle" w="med" len="med"/>
                  <a:tailEnd type="triangle" w="med" len="med"/>
                </a:ln>
              </p:spPr>
              <p:txBody>
                <a:bodyPr/>
                <a:lstStyle/>
                <a:p>
                  <a:endParaRPr lang="en-US"/>
                </a:p>
              </p:txBody>
            </p:sp>
            <p:sp>
              <p:nvSpPr>
                <p:cNvPr id="35855" name="Line 22"/>
                <p:cNvSpPr>
                  <a:spLocks noChangeShapeType="1"/>
                </p:cNvSpPr>
                <p:nvPr/>
              </p:nvSpPr>
              <p:spPr bwMode="auto">
                <a:xfrm flipV="1">
                  <a:off x="4572000" y="3716338"/>
                  <a:ext cx="719138" cy="576262"/>
                </a:xfrm>
                <a:prstGeom prst="line">
                  <a:avLst/>
                </a:prstGeom>
                <a:noFill/>
                <a:ln w="28575">
                  <a:solidFill>
                    <a:srgbClr val="0000FF"/>
                  </a:solidFill>
                  <a:round/>
                  <a:headEnd type="triangle" w="med" len="med"/>
                  <a:tailEnd type="triangle" w="med" len="med"/>
                </a:ln>
              </p:spPr>
              <p:txBody>
                <a:bodyPr/>
                <a:lstStyle/>
                <a:p>
                  <a:endParaRPr lang="en-US"/>
                </a:p>
              </p:txBody>
            </p:sp>
            <p:sp>
              <p:nvSpPr>
                <p:cNvPr id="35856" name="Line 23"/>
                <p:cNvSpPr>
                  <a:spLocks noChangeShapeType="1"/>
                </p:cNvSpPr>
                <p:nvPr/>
              </p:nvSpPr>
              <p:spPr bwMode="auto">
                <a:xfrm>
                  <a:off x="5364163" y="3716338"/>
                  <a:ext cx="503237" cy="792162"/>
                </a:xfrm>
                <a:prstGeom prst="line">
                  <a:avLst/>
                </a:prstGeom>
                <a:noFill/>
                <a:ln w="28575">
                  <a:solidFill>
                    <a:srgbClr val="0000FF"/>
                  </a:solidFill>
                  <a:round/>
                  <a:headEnd type="triangle" w="med" len="med"/>
                  <a:tailEnd type="triangle" w="med" len="med"/>
                </a:ln>
              </p:spPr>
              <p:txBody>
                <a:bodyPr/>
                <a:lstStyle/>
                <a:p>
                  <a:endParaRPr lang="en-US"/>
                </a:p>
              </p:txBody>
            </p:sp>
            <p:sp>
              <p:nvSpPr>
                <p:cNvPr id="35857" name="Line 24"/>
                <p:cNvSpPr>
                  <a:spLocks noChangeShapeType="1"/>
                </p:cNvSpPr>
                <p:nvPr/>
              </p:nvSpPr>
              <p:spPr bwMode="auto">
                <a:xfrm flipH="1">
                  <a:off x="6011863" y="4364038"/>
                  <a:ext cx="936625" cy="217487"/>
                </a:xfrm>
                <a:prstGeom prst="line">
                  <a:avLst/>
                </a:prstGeom>
                <a:noFill/>
                <a:ln w="28575">
                  <a:solidFill>
                    <a:srgbClr val="FF3300"/>
                  </a:solidFill>
                  <a:round/>
                  <a:headEnd/>
                  <a:tailEnd type="triangle" w="med" len="med"/>
                </a:ln>
              </p:spPr>
              <p:txBody>
                <a:bodyPr/>
                <a:lstStyle/>
                <a:p>
                  <a:endParaRPr lang="en-US"/>
                </a:p>
              </p:txBody>
            </p:sp>
            <p:sp>
              <p:nvSpPr>
                <p:cNvPr id="35858" name="Text Box 25"/>
                <p:cNvSpPr txBox="1">
                  <a:spLocks noChangeArrowheads="1"/>
                </p:cNvSpPr>
                <p:nvPr/>
              </p:nvSpPr>
              <p:spPr bwMode="auto">
                <a:xfrm>
                  <a:off x="4500563" y="4724400"/>
                  <a:ext cx="1152525" cy="581025"/>
                </a:xfrm>
                <a:prstGeom prst="rect">
                  <a:avLst/>
                </a:prstGeom>
                <a:noFill/>
                <a:ln w="9525">
                  <a:noFill/>
                  <a:miter lim="800000"/>
                  <a:headEnd/>
                  <a:tailEnd/>
                </a:ln>
              </p:spPr>
              <p:txBody>
                <a:bodyPr>
                  <a:spAutoFit/>
                </a:bodyPr>
                <a:lstStyle/>
                <a:p>
                  <a:pPr algn="l" rtl="0">
                    <a:spcBef>
                      <a:spcPct val="50000"/>
                    </a:spcBef>
                  </a:pPr>
                  <a:r>
                    <a:rPr lang="en-US" sz="1600" b="1">
                      <a:solidFill>
                        <a:srgbClr val="0000FF"/>
                      </a:solidFill>
                      <a:latin typeface="Comic Sans MS" pitchFamily="66" charset="0"/>
                    </a:rPr>
                    <a:t>Dynamical System</a:t>
                  </a:r>
                </a:p>
              </p:txBody>
            </p:sp>
            <p:sp>
              <p:nvSpPr>
                <p:cNvPr id="35860" name="Line 29"/>
                <p:cNvSpPr>
                  <a:spLocks noChangeShapeType="1"/>
                </p:cNvSpPr>
                <p:nvPr/>
              </p:nvSpPr>
              <p:spPr bwMode="auto">
                <a:xfrm flipH="1">
                  <a:off x="5451737" y="3247100"/>
                  <a:ext cx="609599" cy="304800"/>
                </a:xfrm>
                <a:prstGeom prst="line">
                  <a:avLst/>
                </a:prstGeom>
                <a:noFill/>
                <a:ln w="28575">
                  <a:solidFill>
                    <a:srgbClr val="FF3300"/>
                  </a:solidFill>
                  <a:round/>
                  <a:headEnd/>
                  <a:tailEnd type="triangle" w="med" len="med"/>
                </a:ln>
              </p:spPr>
              <p:txBody>
                <a:bodyPr/>
                <a:lstStyle/>
                <a:p>
                  <a:endParaRPr lang="en-US"/>
                </a:p>
              </p:txBody>
            </p:sp>
            <p:sp>
              <p:nvSpPr>
                <p:cNvPr id="35861" name="Text Box 30"/>
                <p:cNvSpPr txBox="1">
                  <a:spLocks noChangeArrowheads="1"/>
                </p:cNvSpPr>
                <p:nvPr/>
              </p:nvSpPr>
              <p:spPr bwMode="auto">
                <a:xfrm>
                  <a:off x="5435600" y="3500438"/>
                  <a:ext cx="649288" cy="304800"/>
                </a:xfrm>
                <a:prstGeom prst="rect">
                  <a:avLst/>
                </a:prstGeom>
                <a:noFill/>
                <a:ln w="9525">
                  <a:noFill/>
                  <a:miter lim="800000"/>
                  <a:headEnd/>
                  <a:tailEnd/>
                </a:ln>
              </p:spPr>
              <p:txBody>
                <a:bodyPr>
                  <a:spAutoFit/>
                </a:bodyPr>
                <a:lstStyle/>
                <a:p>
                  <a:pPr algn="l" rtl="0">
                    <a:spcBef>
                      <a:spcPct val="50000"/>
                    </a:spcBef>
                  </a:pPr>
                  <a:r>
                    <a:rPr lang="en-US" sz="1400" i="1">
                      <a:solidFill>
                        <a:srgbClr val="0000FF"/>
                      </a:solidFill>
                      <a:cs typeface="Times New Roman" pitchFamily="18" charset="0"/>
                    </a:rPr>
                    <a:t>U</a:t>
                  </a:r>
                  <a:r>
                    <a:rPr lang="en-US" sz="1400" i="1" baseline="-25000">
                      <a:solidFill>
                        <a:srgbClr val="0000FF"/>
                      </a:solidFill>
                      <a:cs typeface="Times New Roman" pitchFamily="18" charset="0"/>
                    </a:rPr>
                    <a:t>1</a:t>
                  </a:r>
                  <a:r>
                    <a:rPr lang="en-US" sz="1400" i="1">
                      <a:solidFill>
                        <a:srgbClr val="0000FF"/>
                      </a:solidFill>
                      <a:cs typeface="Times New Roman" pitchFamily="18" charset="0"/>
                    </a:rPr>
                    <a:t>(t)</a:t>
                  </a:r>
                </a:p>
              </p:txBody>
            </p:sp>
            <p:sp>
              <p:nvSpPr>
                <p:cNvPr id="35862" name="Text Box 31"/>
                <p:cNvSpPr txBox="1">
                  <a:spLocks noChangeArrowheads="1"/>
                </p:cNvSpPr>
                <p:nvPr/>
              </p:nvSpPr>
              <p:spPr bwMode="auto">
                <a:xfrm>
                  <a:off x="5794375" y="4724400"/>
                  <a:ext cx="649288" cy="304800"/>
                </a:xfrm>
                <a:prstGeom prst="rect">
                  <a:avLst/>
                </a:prstGeom>
                <a:noFill/>
                <a:ln w="9525">
                  <a:noFill/>
                  <a:miter lim="800000"/>
                  <a:headEnd/>
                  <a:tailEnd/>
                </a:ln>
              </p:spPr>
              <p:txBody>
                <a:bodyPr>
                  <a:spAutoFit/>
                </a:bodyPr>
                <a:lstStyle/>
                <a:p>
                  <a:pPr algn="l" rtl="0">
                    <a:spcBef>
                      <a:spcPct val="50000"/>
                    </a:spcBef>
                  </a:pPr>
                  <a:r>
                    <a:rPr lang="en-US" sz="1400" i="1">
                      <a:solidFill>
                        <a:srgbClr val="0000FF"/>
                      </a:solidFill>
                      <a:cs typeface="Times New Roman" pitchFamily="18" charset="0"/>
                    </a:rPr>
                    <a:t>U</a:t>
                  </a:r>
                  <a:r>
                    <a:rPr lang="en-US" sz="1400" i="1" baseline="-25000">
                      <a:solidFill>
                        <a:srgbClr val="0000FF"/>
                      </a:solidFill>
                      <a:cs typeface="Times New Roman" pitchFamily="18" charset="0"/>
                    </a:rPr>
                    <a:t>2</a:t>
                  </a:r>
                  <a:r>
                    <a:rPr lang="en-US" sz="1400" i="1">
                      <a:solidFill>
                        <a:srgbClr val="0000FF"/>
                      </a:solidFill>
                      <a:cs typeface="Times New Roman" pitchFamily="18" charset="0"/>
                    </a:rPr>
                    <a:t>(t)</a:t>
                  </a:r>
                </a:p>
              </p:txBody>
            </p:sp>
            <p:sp>
              <p:nvSpPr>
                <p:cNvPr id="35863" name="Text Box 32"/>
                <p:cNvSpPr txBox="1">
                  <a:spLocks noChangeArrowheads="1"/>
                </p:cNvSpPr>
                <p:nvPr/>
              </p:nvSpPr>
              <p:spPr bwMode="auto">
                <a:xfrm>
                  <a:off x="3995738" y="4365625"/>
                  <a:ext cx="649287" cy="304800"/>
                </a:xfrm>
                <a:prstGeom prst="rect">
                  <a:avLst/>
                </a:prstGeom>
                <a:noFill/>
                <a:ln w="9525">
                  <a:noFill/>
                  <a:miter lim="800000"/>
                  <a:headEnd/>
                  <a:tailEnd/>
                </a:ln>
              </p:spPr>
              <p:txBody>
                <a:bodyPr>
                  <a:spAutoFit/>
                </a:bodyPr>
                <a:lstStyle/>
                <a:p>
                  <a:pPr algn="l" rtl="0">
                    <a:spcBef>
                      <a:spcPct val="50000"/>
                    </a:spcBef>
                  </a:pPr>
                  <a:r>
                    <a:rPr lang="en-US" sz="1400" i="1">
                      <a:solidFill>
                        <a:srgbClr val="0000FF"/>
                      </a:solidFill>
                      <a:cs typeface="Times New Roman" pitchFamily="18" charset="0"/>
                    </a:rPr>
                    <a:t>U</a:t>
                  </a:r>
                  <a:r>
                    <a:rPr lang="en-US" sz="1400" i="1" baseline="-25000">
                      <a:solidFill>
                        <a:srgbClr val="0000FF"/>
                      </a:solidFill>
                      <a:cs typeface="Times New Roman" pitchFamily="18" charset="0"/>
                    </a:rPr>
                    <a:t>3</a:t>
                  </a:r>
                  <a:r>
                    <a:rPr lang="en-US" sz="1400" i="1">
                      <a:solidFill>
                        <a:srgbClr val="0000FF"/>
                      </a:solidFill>
                      <a:cs typeface="Times New Roman" pitchFamily="18" charset="0"/>
                    </a:rPr>
                    <a:t>(t)</a:t>
                  </a:r>
                </a:p>
              </p:txBody>
            </p:sp>
            <p:sp>
              <p:nvSpPr>
                <p:cNvPr id="35864" name="Text Box 33"/>
                <p:cNvSpPr txBox="1">
                  <a:spLocks noChangeArrowheads="1"/>
                </p:cNvSpPr>
                <p:nvPr/>
              </p:nvSpPr>
              <p:spPr bwMode="auto">
                <a:xfrm>
                  <a:off x="6200775" y="3194050"/>
                  <a:ext cx="576263" cy="304800"/>
                </a:xfrm>
                <a:prstGeom prst="rect">
                  <a:avLst/>
                </a:prstGeom>
                <a:solidFill>
                  <a:schemeClr val="bg1"/>
                </a:solidFill>
                <a:ln w="9525">
                  <a:noFill/>
                  <a:miter lim="800000"/>
                  <a:headEnd/>
                  <a:tailEnd/>
                </a:ln>
              </p:spPr>
              <p:txBody>
                <a:bodyPr>
                  <a:spAutoFit/>
                </a:bodyPr>
                <a:lstStyle/>
                <a:p>
                  <a:pPr algn="l" rtl="0">
                    <a:spcBef>
                      <a:spcPct val="50000"/>
                    </a:spcBef>
                  </a:pPr>
                  <a:r>
                    <a:rPr lang="en-US" sz="1400" i="1" dirty="0">
                      <a:solidFill>
                        <a:srgbClr val="FF3300"/>
                      </a:solidFill>
                      <a:cs typeface="Times New Roman" pitchFamily="18" charset="0"/>
                    </a:rPr>
                    <a:t>P</a:t>
                  </a:r>
                  <a:r>
                    <a:rPr lang="en-US" sz="1400" i="1" baseline="-25000" dirty="0">
                      <a:solidFill>
                        <a:srgbClr val="FF3300"/>
                      </a:solidFill>
                      <a:cs typeface="Times New Roman" pitchFamily="18" charset="0"/>
                    </a:rPr>
                    <a:t>1</a:t>
                  </a:r>
                  <a:r>
                    <a:rPr lang="en-US" sz="1400" i="1" dirty="0">
                      <a:solidFill>
                        <a:srgbClr val="FF3300"/>
                      </a:solidFill>
                      <a:cs typeface="Times New Roman" pitchFamily="18" charset="0"/>
                    </a:rPr>
                    <a:t>(t)</a:t>
                  </a:r>
                </a:p>
              </p:txBody>
            </p:sp>
            <p:sp>
              <p:nvSpPr>
                <p:cNvPr id="35865" name="Text Box 34"/>
                <p:cNvSpPr txBox="1">
                  <a:spLocks noChangeArrowheads="1"/>
                </p:cNvSpPr>
                <p:nvPr/>
              </p:nvSpPr>
              <p:spPr bwMode="auto">
                <a:xfrm>
                  <a:off x="7235825" y="4348163"/>
                  <a:ext cx="576263" cy="304800"/>
                </a:xfrm>
                <a:prstGeom prst="rect">
                  <a:avLst/>
                </a:prstGeom>
                <a:solidFill>
                  <a:schemeClr val="bg1"/>
                </a:solidFill>
                <a:ln w="9525">
                  <a:noFill/>
                  <a:miter lim="800000"/>
                  <a:headEnd/>
                  <a:tailEnd/>
                </a:ln>
              </p:spPr>
              <p:txBody>
                <a:bodyPr>
                  <a:spAutoFit/>
                </a:bodyPr>
                <a:lstStyle/>
                <a:p>
                  <a:pPr algn="l" rtl="0">
                    <a:spcBef>
                      <a:spcPct val="50000"/>
                    </a:spcBef>
                  </a:pPr>
                  <a:r>
                    <a:rPr lang="en-US" sz="1400" i="1">
                      <a:solidFill>
                        <a:srgbClr val="FF3300"/>
                      </a:solidFill>
                      <a:cs typeface="Times New Roman" pitchFamily="18" charset="0"/>
                    </a:rPr>
                    <a:t>P</a:t>
                  </a:r>
                  <a:r>
                    <a:rPr lang="en-US" sz="1400" i="1" baseline="-25000">
                      <a:solidFill>
                        <a:srgbClr val="FF3300"/>
                      </a:solidFill>
                      <a:cs typeface="Times New Roman" pitchFamily="18" charset="0"/>
                    </a:rPr>
                    <a:t>2</a:t>
                  </a:r>
                  <a:r>
                    <a:rPr lang="en-US" sz="1400" i="1">
                      <a:solidFill>
                        <a:srgbClr val="FF3300"/>
                      </a:solidFill>
                      <a:cs typeface="Times New Roman" pitchFamily="18" charset="0"/>
                    </a:rPr>
                    <a:t>(t)</a:t>
                  </a:r>
                </a:p>
              </p:txBody>
            </p:sp>
          </p:grpSp>
        </p:grpSp>
        <p:sp>
          <p:nvSpPr>
            <p:cNvPr id="39" name="Line 29"/>
            <p:cNvSpPr>
              <a:spLocks noChangeShapeType="1"/>
            </p:cNvSpPr>
            <p:nvPr/>
          </p:nvSpPr>
          <p:spPr bwMode="auto">
            <a:xfrm flipH="1">
              <a:off x="6095999" y="3657600"/>
              <a:ext cx="152399" cy="1219200"/>
            </a:xfrm>
            <a:prstGeom prst="line">
              <a:avLst/>
            </a:prstGeom>
            <a:noFill/>
            <a:ln w="28575">
              <a:solidFill>
                <a:srgbClr val="FF3300"/>
              </a:solidFill>
              <a:round/>
              <a:headEnd/>
              <a:tailEnd type="triangle" w="med" len="med"/>
            </a:ln>
          </p:spPr>
          <p:txBody>
            <a:bodyPr/>
            <a:lstStyle/>
            <a:p>
              <a:endParaRPr lang="en-US"/>
            </a:p>
          </p:txBody>
        </p:sp>
      </p:grpSp>
      <p:sp>
        <p:nvSpPr>
          <p:cNvPr id="5" name="TextBox 4"/>
          <p:cNvSpPr txBox="1"/>
          <p:nvPr/>
        </p:nvSpPr>
        <p:spPr>
          <a:xfrm>
            <a:off x="6738937" y="3886200"/>
            <a:ext cx="1793876" cy="646331"/>
          </a:xfrm>
          <a:prstGeom prst="rect">
            <a:avLst/>
          </a:prstGeom>
          <a:noFill/>
          <a:ln w="19050">
            <a:solidFill>
              <a:srgbClr val="0000FF"/>
            </a:solidFill>
          </a:ln>
        </p:spPr>
        <p:txBody>
          <a:bodyPr wrap="square" rtlCol="0">
            <a:spAutoFit/>
          </a:bodyPr>
          <a:lstStyle/>
          <a:p>
            <a:pPr algn="r"/>
            <a:r>
              <a:rPr lang="en-US" sz="1800" dirty="0" smtClean="0">
                <a:solidFill>
                  <a:srgbClr val="0000FF"/>
                </a:solidFill>
              </a:rPr>
              <a:t>Hanging glass pot of Dan</a:t>
            </a:r>
            <a:endParaRPr lang="en-US" sz="180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Text Box 97"/>
          <p:cNvSpPr txBox="1">
            <a:spLocks noChangeArrowheads="1"/>
          </p:cNvSpPr>
          <p:nvPr/>
        </p:nvSpPr>
        <p:spPr bwMode="auto">
          <a:xfrm>
            <a:off x="0" y="-1588"/>
            <a:ext cx="8763000" cy="430213"/>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rPr>
              <a:t>  Nonlinear dynamics: </a:t>
            </a:r>
            <a:r>
              <a:rPr lang="en-US" altLang="en-US" sz="2200" b="1" dirty="0" smtClean="0">
                <a:solidFill>
                  <a:srgbClr val="AC0000"/>
                </a:solidFill>
              </a:rPr>
              <a:t>instabilities</a:t>
            </a:r>
            <a:endParaRPr lang="en-US" altLang="en-US" sz="2200" b="1" dirty="0">
              <a:solidFill>
                <a:srgbClr val="AC0000"/>
              </a:solidFill>
            </a:endParaRPr>
          </a:p>
        </p:txBody>
      </p:sp>
      <p:grpSp>
        <p:nvGrpSpPr>
          <p:cNvPr id="2" name="Group 98"/>
          <p:cNvGrpSpPr>
            <a:grpSpLocks/>
          </p:cNvGrpSpPr>
          <p:nvPr/>
        </p:nvGrpSpPr>
        <p:grpSpPr bwMode="auto">
          <a:xfrm>
            <a:off x="8720138" y="0"/>
            <a:ext cx="457200" cy="6858000"/>
            <a:chOff x="5493" y="0"/>
            <a:chExt cx="288" cy="4320"/>
          </a:xfrm>
        </p:grpSpPr>
        <p:sp>
          <p:nvSpPr>
            <p:cNvPr id="19463" name="Rectangle 99"/>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chemeClr val="bg1"/>
                </a:solidFill>
              </a:endParaRPr>
            </a:p>
            <a:p>
              <a:pPr algn="ctr">
                <a:lnSpc>
                  <a:spcPct val="40000"/>
                </a:lnSpc>
              </a:pPr>
              <a:r>
                <a:rPr lang="en-US" altLang="he-IL" sz="1600" b="1">
                  <a:solidFill>
                    <a:schemeClr val="bg1"/>
                  </a:solidFill>
                </a:rPr>
                <a:t>     </a:t>
              </a:r>
              <a:r>
                <a:rPr lang="en-US" altLang="he-IL" sz="1600">
                  <a:solidFill>
                    <a:schemeClr val="bg1"/>
                  </a:solidFill>
                </a:rPr>
                <a:t>Ben Gurion University,  Ehud Meron -  www.bgu.ac.il/~ehud</a:t>
              </a:r>
              <a:endParaRPr lang="en-US" altLang="en-US" sz="1600">
                <a:solidFill>
                  <a:schemeClr val="bg1"/>
                </a:solidFill>
              </a:endParaRPr>
            </a:p>
          </p:txBody>
        </p:sp>
        <p:pic>
          <p:nvPicPr>
            <p:cNvPr id="19464" name="Picture 100" descr="bgu_logo_small"/>
            <p:cNvPicPr>
              <a:picLocks noChangeAspect="1" noChangeArrowheads="1"/>
            </p:cNvPicPr>
            <p:nvPr/>
          </p:nvPicPr>
          <p:blipFill>
            <a:blip r:embed="rId3" cstate="print"/>
            <a:srcRect/>
            <a:stretch>
              <a:fillRect/>
            </a:stretch>
          </p:blipFill>
          <p:spPr bwMode="auto">
            <a:xfrm>
              <a:off x="5493" y="21"/>
              <a:ext cx="288" cy="246"/>
            </a:xfrm>
            <a:prstGeom prst="rect">
              <a:avLst/>
            </a:prstGeom>
            <a:noFill/>
            <a:ln w="9525">
              <a:noFill/>
              <a:miter lim="800000"/>
              <a:headEnd/>
              <a:tailEnd/>
            </a:ln>
          </p:spPr>
        </p:pic>
      </p:grpSp>
      <p:sp>
        <p:nvSpPr>
          <p:cNvPr id="66" name="Rectangle 38"/>
          <p:cNvSpPr>
            <a:spLocks noChangeArrowheads="1"/>
          </p:cNvSpPr>
          <p:nvPr/>
        </p:nvSpPr>
        <p:spPr bwMode="auto">
          <a:xfrm>
            <a:off x="258500" y="655900"/>
            <a:ext cx="8504500" cy="707886"/>
          </a:xfrm>
          <a:prstGeom prst="rect">
            <a:avLst/>
          </a:prstGeom>
          <a:noFill/>
          <a:ln w="9525">
            <a:noFill/>
            <a:miter lim="800000"/>
            <a:headEnd/>
            <a:tailEnd/>
          </a:ln>
        </p:spPr>
        <p:txBody>
          <a:bodyPr wrap="square">
            <a:spAutoFit/>
          </a:bodyPr>
          <a:lstStyle/>
          <a:p>
            <a:r>
              <a:rPr lang="en-US" dirty="0" smtClean="0"/>
              <a:t>The bidirectional processes generally involve feedbacks, positive or negative: </a:t>
            </a:r>
          </a:p>
        </p:txBody>
      </p:sp>
      <p:grpSp>
        <p:nvGrpSpPr>
          <p:cNvPr id="56" name="Group 55"/>
          <p:cNvGrpSpPr/>
          <p:nvPr/>
        </p:nvGrpSpPr>
        <p:grpSpPr>
          <a:xfrm>
            <a:off x="457200" y="1566446"/>
            <a:ext cx="2514600" cy="1862554"/>
            <a:chOff x="1143000" y="1337846"/>
            <a:chExt cx="2514600" cy="1862554"/>
          </a:xfrm>
        </p:grpSpPr>
        <p:grpSp>
          <p:nvGrpSpPr>
            <p:cNvPr id="77" name="Group 76"/>
            <p:cNvGrpSpPr/>
            <p:nvPr/>
          </p:nvGrpSpPr>
          <p:grpSpPr>
            <a:xfrm>
              <a:off x="1143000" y="1611706"/>
              <a:ext cx="2514600" cy="1588694"/>
              <a:chOff x="1143000" y="1067681"/>
              <a:chExt cx="2004350" cy="1317669"/>
            </a:xfrm>
          </p:grpSpPr>
          <p:sp>
            <p:nvSpPr>
              <p:cNvPr id="68" name="Oval 67"/>
              <p:cNvSpPr/>
              <p:nvPr/>
            </p:nvSpPr>
            <p:spPr bwMode="auto">
              <a:xfrm>
                <a:off x="1524000" y="1418570"/>
                <a:ext cx="1219200" cy="56263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69" name="Rectangle 68"/>
              <p:cNvSpPr/>
              <p:nvPr/>
            </p:nvSpPr>
            <p:spPr bwMode="auto">
              <a:xfrm>
                <a:off x="1143000" y="1600200"/>
                <a:ext cx="19050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cxnSp>
            <p:nvCxnSpPr>
              <p:cNvPr id="71" name="Straight Arrow Connector 70"/>
              <p:cNvCxnSpPr/>
              <p:nvPr/>
            </p:nvCxnSpPr>
            <p:spPr bwMode="auto">
              <a:xfrm>
                <a:off x="2096695" y="1424650"/>
                <a:ext cx="76200" cy="0"/>
              </a:xfrm>
              <a:prstGeom prst="straightConnector1">
                <a:avLst/>
              </a:prstGeom>
              <a:noFill/>
              <a:ln w="9525" cap="flat" cmpd="sng" algn="ctr">
                <a:solidFill>
                  <a:schemeClr val="tx1"/>
                </a:solidFill>
                <a:prstDash val="solid"/>
                <a:round/>
                <a:headEnd type="none" w="med" len="med"/>
                <a:tailEnd type="stealth" w="lg" len="lg"/>
              </a:ln>
              <a:effectLst/>
            </p:spPr>
          </p:cxnSp>
          <p:cxnSp>
            <p:nvCxnSpPr>
              <p:cNvPr id="72" name="Straight Arrow Connector 71"/>
              <p:cNvCxnSpPr/>
              <p:nvPr/>
            </p:nvCxnSpPr>
            <p:spPr bwMode="auto">
              <a:xfrm flipH="1">
                <a:off x="2064150" y="1981200"/>
                <a:ext cx="76200" cy="0"/>
              </a:xfrm>
              <a:prstGeom prst="straightConnector1">
                <a:avLst/>
              </a:prstGeom>
              <a:noFill/>
              <a:ln w="9525" cap="flat" cmpd="sng" algn="ctr">
                <a:solidFill>
                  <a:schemeClr val="tx1"/>
                </a:solidFill>
                <a:prstDash val="solid"/>
                <a:round/>
                <a:headEnd type="none" w="med" len="med"/>
                <a:tailEnd type="stealth" w="lg" len="lg"/>
              </a:ln>
              <a:effectLst/>
            </p:spPr>
          </p:cxnSp>
          <p:sp>
            <p:nvSpPr>
              <p:cNvPr id="73" name="TextBox 72"/>
              <p:cNvSpPr txBox="1"/>
              <p:nvPr/>
            </p:nvSpPr>
            <p:spPr>
              <a:xfrm>
                <a:off x="1219200" y="1524000"/>
                <a:ext cx="533400" cy="400110"/>
              </a:xfrm>
              <a:prstGeom prst="rect">
                <a:avLst/>
              </a:prstGeom>
              <a:noFill/>
            </p:spPr>
            <p:txBody>
              <a:bodyPr wrap="square" rtlCol="0">
                <a:spAutoFit/>
              </a:bodyPr>
              <a:lstStyle/>
              <a:p>
                <a:r>
                  <a:rPr lang="en-US" i="1" dirty="0" smtClean="0">
                    <a:latin typeface="+mj-lt"/>
                  </a:rPr>
                  <a:t>U</a:t>
                </a:r>
                <a:r>
                  <a:rPr lang="en-US" i="1" baseline="-25000" dirty="0" smtClean="0">
                    <a:latin typeface="+mj-lt"/>
                  </a:rPr>
                  <a:t>1</a:t>
                </a:r>
                <a:endParaRPr lang="en-US" i="1" dirty="0">
                  <a:latin typeface="+mj-lt"/>
                </a:endParaRPr>
              </a:p>
            </p:txBody>
          </p:sp>
          <p:sp>
            <p:nvSpPr>
              <p:cNvPr id="74" name="TextBox 73"/>
              <p:cNvSpPr txBox="1"/>
              <p:nvPr/>
            </p:nvSpPr>
            <p:spPr>
              <a:xfrm>
                <a:off x="2613950" y="1524000"/>
                <a:ext cx="533400" cy="400110"/>
              </a:xfrm>
              <a:prstGeom prst="rect">
                <a:avLst/>
              </a:prstGeom>
              <a:noFill/>
            </p:spPr>
            <p:txBody>
              <a:bodyPr wrap="square" rtlCol="0">
                <a:spAutoFit/>
              </a:bodyPr>
              <a:lstStyle/>
              <a:p>
                <a:r>
                  <a:rPr lang="en-US" i="1" dirty="0" smtClean="0">
                    <a:latin typeface="+mj-lt"/>
                  </a:rPr>
                  <a:t>U</a:t>
                </a:r>
                <a:r>
                  <a:rPr lang="en-US" i="1" baseline="-25000" dirty="0" smtClean="0">
                    <a:latin typeface="+mj-lt"/>
                  </a:rPr>
                  <a:t>2</a:t>
                </a:r>
                <a:endParaRPr lang="en-US" i="1" dirty="0">
                  <a:latin typeface="+mj-lt"/>
                </a:endParaRPr>
              </a:p>
            </p:txBody>
          </p:sp>
          <p:sp>
            <p:nvSpPr>
              <p:cNvPr id="75" name="TextBox 74"/>
              <p:cNvSpPr txBox="1"/>
              <p:nvPr/>
            </p:nvSpPr>
            <p:spPr>
              <a:xfrm>
                <a:off x="2000590" y="1923685"/>
                <a:ext cx="381000" cy="461665"/>
              </a:xfrm>
              <a:prstGeom prst="rect">
                <a:avLst/>
              </a:prstGeom>
              <a:noFill/>
            </p:spPr>
            <p:txBody>
              <a:bodyPr wrap="square" rtlCol="0">
                <a:spAutoFit/>
              </a:bodyPr>
              <a:lstStyle/>
              <a:p>
                <a:r>
                  <a:rPr lang="en-US" sz="2400" dirty="0" smtClean="0"/>
                  <a:t>+</a:t>
                </a:r>
                <a:endParaRPr lang="en-US" sz="2400" dirty="0"/>
              </a:p>
            </p:txBody>
          </p:sp>
          <p:sp>
            <p:nvSpPr>
              <p:cNvPr id="76" name="TextBox 75"/>
              <p:cNvSpPr txBox="1"/>
              <p:nvPr/>
            </p:nvSpPr>
            <p:spPr>
              <a:xfrm>
                <a:off x="1999653" y="1067681"/>
                <a:ext cx="381000" cy="461665"/>
              </a:xfrm>
              <a:prstGeom prst="rect">
                <a:avLst/>
              </a:prstGeom>
              <a:noFill/>
            </p:spPr>
            <p:txBody>
              <a:bodyPr wrap="square" rtlCol="0">
                <a:spAutoFit/>
              </a:bodyPr>
              <a:lstStyle/>
              <a:p>
                <a:r>
                  <a:rPr lang="en-US" sz="2400" dirty="0" smtClean="0"/>
                  <a:t>+</a:t>
                </a:r>
                <a:endParaRPr lang="en-US" sz="2400" dirty="0"/>
              </a:p>
            </p:txBody>
          </p:sp>
        </p:grpSp>
        <p:sp>
          <p:nvSpPr>
            <p:cNvPr id="87" name="Rectangle 86"/>
            <p:cNvSpPr/>
            <p:nvPr/>
          </p:nvSpPr>
          <p:spPr>
            <a:xfrm>
              <a:off x="1476965" y="1337846"/>
              <a:ext cx="1875835" cy="338554"/>
            </a:xfrm>
            <a:prstGeom prst="rect">
              <a:avLst/>
            </a:prstGeom>
          </p:spPr>
          <p:txBody>
            <a:bodyPr wrap="none">
              <a:spAutoFit/>
            </a:bodyPr>
            <a:lstStyle/>
            <a:p>
              <a:r>
                <a:rPr lang="en-US" sz="1600" dirty="0" smtClean="0"/>
                <a:t>Positive feedback</a:t>
              </a:r>
              <a:endParaRPr lang="en-US" sz="1600" dirty="0"/>
            </a:p>
          </p:txBody>
        </p:sp>
      </p:grpSp>
      <p:grpSp>
        <p:nvGrpSpPr>
          <p:cNvPr id="57" name="Group 56"/>
          <p:cNvGrpSpPr/>
          <p:nvPr/>
        </p:nvGrpSpPr>
        <p:grpSpPr>
          <a:xfrm>
            <a:off x="3276600" y="1577050"/>
            <a:ext cx="2514600" cy="1757067"/>
            <a:chOff x="4876800" y="1348450"/>
            <a:chExt cx="2514600" cy="1757067"/>
          </a:xfrm>
        </p:grpSpPr>
        <p:grpSp>
          <p:nvGrpSpPr>
            <p:cNvPr id="78" name="Group 77"/>
            <p:cNvGrpSpPr/>
            <p:nvPr/>
          </p:nvGrpSpPr>
          <p:grpSpPr>
            <a:xfrm>
              <a:off x="4876800" y="1611780"/>
              <a:ext cx="2514600" cy="1493737"/>
              <a:chOff x="1143000" y="1067681"/>
              <a:chExt cx="2004350" cy="1238911"/>
            </a:xfrm>
          </p:grpSpPr>
          <p:sp>
            <p:nvSpPr>
              <p:cNvPr id="79" name="Oval 78"/>
              <p:cNvSpPr/>
              <p:nvPr/>
            </p:nvSpPr>
            <p:spPr bwMode="auto">
              <a:xfrm>
                <a:off x="1524000" y="1418570"/>
                <a:ext cx="1219200" cy="56263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80" name="Rectangle 79"/>
              <p:cNvSpPr/>
              <p:nvPr/>
            </p:nvSpPr>
            <p:spPr bwMode="auto">
              <a:xfrm>
                <a:off x="1143000" y="1600200"/>
                <a:ext cx="19050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cxnSp>
            <p:nvCxnSpPr>
              <p:cNvPr id="81" name="Straight Arrow Connector 80"/>
              <p:cNvCxnSpPr/>
              <p:nvPr/>
            </p:nvCxnSpPr>
            <p:spPr bwMode="auto">
              <a:xfrm>
                <a:off x="2096695" y="1424650"/>
                <a:ext cx="76200" cy="0"/>
              </a:xfrm>
              <a:prstGeom prst="straightConnector1">
                <a:avLst/>
              </a:prstGeom>
              <a:noFill/>
              <a:ln w="9525" cap="flat" cmpd="sng" algn="ctr">
                <a:solidFill>
                  <a:schemeClr val="tx1"/>
                </a:solidFill>
                <a:prstDash val="solid"/>
                <a:round/>
                <a:headEnd type="none" w="med" len="med"/>
                <a:tailEnd type="stealth" w="lg" len="lg"/>
              </a:ln>
              <a:effectLst/>
            </p:spPr>
          </p:cxnSp>
          <p:cxnSp>
            <p:nvCxnSpPr>
              <p:cNvPr id="82" name="Straight Arrow Connector 81"/>
              <p:cNvCxnSpPr/>
              <p:nvPr/>
            </p:nvCxnSpPr>
            <p:spPr bwMode="auto">
              <a:xfrm flipH="1">
                <a:off x="2064150" y="1981200"/>
                <a:ext cx="76200" cy="0"/>
              </a:xfrm>
              <a:prstGeom prst="straightConnector1">
                <a:avLst/>
              </a:prstGeom>
              <a:noFill/>
              <a:ln w="9525" cap="flat" cmpd="sng" algn="ctr">
                <a:solidFill>
                  <a:schemeClr val="tx1"/>
                </a:solidFill>
                <a:prstDash val="solid"/>
                <a:round/>
                <a:headEnd type="none" w="med" len="med"/>
                <a:tailEnd type="stealth" w="lg" len="lg"/>
              </a:ln>
              <a:effectLst/>
            </p:spPr>
          </p:cxnSp>
          <p:sp>
            <p:nvSpPr>
              <p:cNvPr id="83" name="TextBox 82"/>
              <p:cNvSpPr txBox="1"/>
              <p:nvPr/>
            </p:nvSpPr>
            <p:spPr>
              <a:xfrm>
                <a:off x="1219200" y="1524000"/>
                <a:ext cx="533400" cy="400110"/>
              </a:xfrm>
              <a:prstGeom prst="rect">
                <a:avLst/>
              </a:prstGeom>
              <a:noFill/>
            </p:spPr>
            <p:txBody>
              <a:bodyPr wrap="square" rtlCol="0">
                <a:spAutoFit/>
              </a:bodyPr>
              <a:lstStyle/>
              <a:p>
                <a:r>
                  <a:rPr lang="en-US" i="1" dirty="0" smtClean="0">
                    <a:latin typeface="+mj-lt"/>
                  </a:rPr>
                  <a:t>U</a:t>
                </a:r>
                <a:r>
                  <a:rPr lang="en-US" i="1" baseline="-25000" dirty="0" smtClean="0">
                    <a:latin typeface="+mj-lt"/>
                  </a:rPr>
                  <a:t>1</a:t>
                </a:r>
                <a:endParaRPr lang="en-US" i="1" dirty="0">
                  <a:latin typeface="+mj-lt"/>
                </a:endParaRPr>
              </a:p>
            </p:txBody>
          </p:sp>
          <p:sp>
            <p:nvSpPr>
              <p:cNvPr id="84" name="TextBox 83"/>
              <p:cNvSpPr txBox="1"/>
              <p:nvPr/>
            </p:nvSpPr>
            <p:spPr>
              <a:xfrm>
                <a:off x="2613950" y="1524000"/>
                <a:ext cx="533400" cy="400110"/>
              </a:xfrm>
              <a:prstGeom prst="rect">
                <a:avLst/>
              </a:prstGeom>
              <a:noFill/>
            </p:spPr>
            <p:txBody>
              <a:bodyPr wrap="square" rtlCol="0">
                <a:spAutoFit/>
              </a:bodyPr>
              <a:lstStyle/>
              <a:p>
                <a:r>
                  <a:rPr lang="en-US" i="1" dirty="0" smtClean="0">
                    <a:latin typeface="+mj-lt"/>
                  </a:rPr>
                  <a:t>U</a:t>
                </a:r>
                <a:r>
                  <a:rPr lang="en-US" i="1" baseline="-25000" dirty="0" smtClean="0">
                    <a:latin typeface="+mj-lt"/>
                  </a:rPr>
                  <a:t>2</a:t>
                </a:r>
                <a:endParaRPr lang="en-US" i="1" dirty="0">
                  <a:latin typeface="+mj-lt"/>
                </a:endParaRPr>
              </a:p>
            </p:txBody>
          </p:sp>
          <p:sp>
            <p:nvSpPr>
              <p:cNvPr id="85" name="TextBox 84"/>
              <p:cNvSpPr txBox="1"/>
              <p:nvPr/>
            </p:nvSpPr>
            <p:spPr>
              <a:xfrm>
                <a:off x="2000590" y="1923685"/>
                <a:ext cx="381000" cy="382907"/>
              </a:xfrm>
              <a:prstGeom prst="rect">
                <a:avLst/>
              </a:prstGeom>
              <a:noFill/>
            </p:spPr>
            <p:txBody>
              <a:bodyPr wrap="square" rtlCol="0">
                <a:spAutoFit/>
              </a:bodyPr>
              <a:lstStyle/>
              <a:p>
                <a:r>
                  <a:rPr lang="en-US" sz="2400" dirty="0" smtClean="0"/>
                  <a:t>-</a:t>
                </a:r>
                <a:endParaRPr lang="en-US" sz="2400" dirty="0"/>
              </a:p>
            </p:txBody>
          </p:sp>
          <p:sp>
            <p:nvSpPr>
              <p:cNvPr id="86" name="TextBox 85"/>
              <p:cNvSpPr txBox="1"/>
              <p:nvPr/>
            </p:nvSpPr>
            <p:spPr>
              <a:xfrm>
                <a:off x="1999653" y="1067681"/>
                <a:ext cx="381000" cy="461665"/>
              </a:xfrm>
              <a:prstGeom prst="rect">
                <a:avLst/>
              </a:prstGeom>
              <a:noFill/>
            </p:spPr>
            <p:txBody>
              <a:bodyPr wrap="square" rtlCol="0">
                <a:spAutoFit/>
              </a:bodyPr>
              <a:lstStyle/>
              <a:p>
                <a:r>
                  <a:rPr lang="en-US" sz="2400" dirty="0" smtClean="0"/>
                  <a:t>+</a:t>
                </a:r>
                <a:endParaRPr lang="en-US" sz="2400" dirty="0"/>
              </a:p>
            </p:txBody>
          </p:sp>
        </p:grpSp>
        <p:sp>
          <p:nvSpPr>
            <p:cNvPr id="88" name="Rectangle 87"/>
            <p:cNvSpPr/>
            <p:nvPr/>
          </p:nvSpPr>
          <p:spPr>
            <a:xfrm>
              <a:off x="5105400" y="1348450"/>
              <a:ext cx="1994457" cy="338554"/>
            </a:xfrm>
            <a:prstGeom prst="rect">
              <a:avLst/>
            </a:prstGeom>
          </p:spPr>
          <p:txBody>
            <a:bodyPr wrap="none">
              <a:spAutoFit/>
            </a:bodyPr>
            <a:lstStyle/>
            <a:p>
              <a:r>
                <a:rPr lang="en-US" sz="1600" dirty="0" smtClean="0"/>
                <a:t>Negative feedback</a:t>
              </a:r>
              <a:endParaRPr lang="en-US" sz="1600" dirty="0"/>
            </a:p>
          </p:txBody>
        </p:sp>
      </p:grpSp>
      <p:sp>
        <p:nvSpPr>
          <p:cNvPr id="38" name="Rectangle 38"/>
          <p:cNvSpPr>
            <a:spLocks noChangeArrowheads="1"/>
          </p:cNvSpPr>
          <p:nvPr/>
        </p:nvSpPr>
        <p:spPr bwMode="auto">
          <a:xfrm>
            <a:off x="304800" y="3483114"/>
            <a:ext cx="8305800" cy="1015663"/>
          </a:xfrm>
          <a:prstGeom prst="rect">
            <a:avLst/>
          </a:prstGeom>
          <a:noFill/>
          <a:ln w="9525">
            <a:noFill/>
            <a:miter lim="800000"/>
            <a:headEnd/>
            <a:tailEnd/>
          </a:ln>
        </p:spPr>
        <p:txBody>
          <a:bodyPr wrap="square">
            <a:spAutoFit/>
          </a:bodyPr>
          <a:lstStyle/>
          <a:p>
            <a:pPr>
              <a:spcBef>
                <a:spcPts val="0"/>
              </a:spcBef>
            </a:pPr>
            <a:r>
              <a:rPr lang="en-US" dirty="0" smtClean="0"/>
              <a:t>A state of a system is </a:t>
            </a:r>
            <a:r>
              <a:rPr lang="en-US" dirty="0" smtClean="0">
                <a:solidFill>
                  <a:srgbClr val="C00000"/>
                </a:solidFill>
              </a:rPr>
              <a:t>stable</a:t>
            </a:r>
            <a:r>
              <a:rPr lang="en-US" dirty="0" smtClean="0"/>
              <a:t> if any small perturbation decays. </a:t>
            </a:r>
          </a:p>
          <a:p>
            <a:pPr>
              <a:spcBef>
                <a:spcPts val="0"/>
              </a:spcBef>
            </a:pPr>
            <a:r>
              <a:rPr lang="en-US" dirty="0" smtClean="0"/>
              <a:t>It is </a:t>
            </a:r>
            <a:r>
              <a:rPr lang="en-US" dirty="0" smtClean="0">
                <a:solidFill>
                  <a:srgbClr val="C00000"/>
                </a:solidFill>
              </a:rPr>
              <a:t>unstable</a:t>
            </a:r>
            <a:r>
              <a:rPr lang="en-US" dirty="0" smtClean="0"/>
              <a:t> if there exists a perturbation </a:t>
            </a:r>
          </a:p>
          <a:p>
            <a:pPr>
              <a:spcBef>
                <a:spcPts val="0"/>
              </a:spcBef>
            </a:pPr>
            <a:r>
              <a:rPr lang="en-US" dirty="0" smtClean="0"/>
              <a:t>that grows.  </a:t>
            </a:r>
            <a:endParaRPr lang="en-US" dirty="0"/>
          </a:p>
        </p:txBody>
      </p:sp>
      <p:grpSp>
        <p:nvGrpSpPr>
          <p:cNvPr id="58" name="Group 57"/>
          <p:cNvGrpSpPr/>
          <p:nvPr/>
        </p:nvGrpSpPr>
        <p:grpSpPr>
          <a:xfrm>
            <a:off x="304800" y="4056925"/>
            <a:ext cx="8153400" cy="2496275"/>
            <a:chOff x="304800" y="3828325"/>
            <a:chExt cx="8153400" cy="2496275"/>
          </a:xfrm>
        </p:grpSpPr>
        <p:sp>
          <p:nvSpPr>
            <p:cNvPr id="39" name="Rectangle 38"/>
            <p:cNvSpPr>
              <a:spLocks noChangeArrowheads="1"/>
            </p:cNvSpPr>
            <p:nvPr/>
          </p:nvSpPr>
          <p:spPr bwMode="auto">
            <a:xfrm>
              <a:off x="304800" y="4324290"/>
              <a:ext cx="7086600" cy="400110"/>
            </a:xfrm>
            <a:prstGeom prst="rect">
              <a:avLst/>
            </a:prstGeom>
            <a:noFill/>
            <a:ln w="9525">
              <a:noFill/>
              <a:miter lim="800000"/>
              <a:headEnd/>
              <a:tailEnd/>
            </a:ln>
          </p:spPr>
          <p:txBody>
            <a:bodyPr wrap="square">
              <a:spAutoFit/>
            </a:bodyPr>
            <a:lstStyle/>
            <a:p>
              <a:r>
                <a:rPr lang="en-US" dirty="0" smtClean="0">
                  <a:solidFill>
                    <a:srgbClr val="0000FF"/>
                  </a:solidFill>
                </a:rPr>
                <a:t>Example: A rod in a gravitational field </a:t>
              </a:r>
              <a:endParaRPr lang="en-US" dirty="0">
                <a:solidFill>
                  <a:srgbClr val="0000FF"/>
                </a:solidFill>
              </a:endParaRPr>
            </a:p>
          </p:txBody>
        </p:sp>
        <p:sp>
          <p:nvSpPr>
            <p:cNvPr id="40" name="Rectangle 39"/>
            <p:cNvSpPr/>
            <p:nvPr/>
          </p:nvSpPr>
          <p:spPr>
            <a:xfrm>
              <a:off x="304800" y="4690408"/>
              <a:ext cx="5334000" cy="1631216"/>
            </a:xfrm>
            <a:prstGeom prst="rect">
              <a:avLst/>
            </a:prstGeom>
          </p:spPr>
          <p:txBody>
            <a:bodyPr wrap="square">
              <a:spAutoFit/>
            </a:bodyPr>
            <a:lstStyle/>
            <a:p>
              <a:r>
                <a:rPr lang="en-US" dirty="0" smtClean="0"/>
                <a:t>Vertical state is unstable to the growth of angular perturbations. The perturbations grow because of a </a:t>
              </a:r>
              <a:r>
                <a:rPr lang="en-US" dirty="0" smtClean="0">
                  <a:solidFill>
                    <a:srgbClr val="C00000"/>
                  </a:solidFill>
                </a:rPr>
                <a:t>positive feedback </a:t>
              </a:r>
              <a:r>
                <a:rPr lang="en-US" dirty="0" smtClean="0"/>
                <a:t>between the deviation angle and the gravitational torque</a:t>
              </a:r>
              <a:r>
                <a:rPr lang="en-US" dirty="0" smtClean="0">
                  <a:solidFill>
                    <a:srgbClr val="C00000"/>
                  </a:solidFill>
                </a:rPr>
                <a:t>.</a:t>
              </a:r>
              <a:r>
                <a:rPr lang="en-US" dirty="0" smtClean="0"/>
                <a:t> </a:t>
              </a:r>
              <a:endParaRPr lang="en-US" dirty="0"/>
            </a:p>
          </p:txBody>
        </p:sp>
        <p:grpSp>
          <p:nvGrpSpPr>
            <p:cNvPr id="41" name="Group 64"/>
            <p:cNvGrpSpPr/>
            <p:nvPr/>
          </p:nvGrpSpPr>
          <p:grpSpPr>
            <a:xfrm>
              <a:off x="5715000" y="3828325"/>
              <a:ext cx="2743200" cy="2496275"/>
              <a:chOff x="5791200" y="1630100"/>
              <a:chExt cx="2743200" cy="2496275"/>
            </a:xfrm>
          </p:grpSpPr>
          <p:sp>
            <p:nvSpPr>
              <p:cNvPr id="42" name="Text Box 10"/>
              <p:cNvSpPr txBox="1">
                <a:spLocks noChangeArrowheads="1"/>
              </p:cNvSpPr>
              <p:nvPr/>
            </p:nvSpPr>
            <p:spPr bwMode="auto">
              <a:xfrm>
                <a:off x="6781800" y="3429000"/>
                <a:ext cx="1295400" cy="647700"/>
              </a:xfrm>
              <a:prstGeom prst="rect">
                <a:avLst/>
              </a:prstGeom>
              <a:solidFill>
                <a:srgbClr val="FFFFFF"/>
              </a:solidFill>
              <a:ln w="9525">
                <a:noFill/>
                <a:miter lim="800000"/>
                <a:headEnd/>
                <a:tailEnd/>
              </a:ln>
            </p:spPr>
            <p:txBody>
              <a:bodyPr/>
              <a:lstStyle/>
              <a:p>
                <a:pPr algn="r">
                  <a:spcBef>
                    <a:spcPts val="300"/>
                  </a:spcBef>
                </a:pPr>
                <a:r>
                  <a:rPr lang="en-US" sz="1800" dirty="0" smtClean="0"/>
                  <a:t>Torque</a:t>
                </a:r>
                <a:r>
                  <a:rPr lang="en-US" sz="1800" i="1" dirty="0" smtClean="0"/>
                  <a:t> </a:t>
                </a:r>
              </a:p>
              <a:p>
                <a:pPr algn="r">
                  <a:spcBef>
                    <a:spcPts val="300"/>
                  </a:spcBef>
                </a:pPr>
                <a:r>
                  <a:rPr lang="en-US" i="1" dirty="0" smtClean="0">
                    <a:latin typeface="+mj-lt"/>
                  </a:rPr>
                  <a:t>=</a:t>
                </a:r>
                <a:r>
                  <a:rPr lang="en-US" i="1" dirty="0" smtClean="0"/>
                  <a:t> </a:t>
                </a:r>
                <a:r>
                  <a:rPr lang="en-US" i="1" dirty="0" err="1" smtClean="0">
                    <a:latin typeface="+mj-lt"/>
                  </a:rPr>
                  <a:t>LFsin</a:t>
                </a:r>
                <a:r>
                  <a:rPr lang="en-US" i="1" dirty="0" smtClean="0">
                    <a:latin typeface="+mj-lt"/>
                    <a:sym typeface="Symbol" pitchFamily="18" charset="2"/>
                  </a:rPr>
                  <a:t></a:t>
                </a:r>
                <a:endParaRPr lang="en-US" dirty="0" smtClean="0">
                  <a:latin typeface="+mj-lt"/>
                </a:endParaRPr>
              </a:p>
              <a:p>
                <a:pPr algn="r" rtl="0"/>
                <a:endParaRPr lang="en-US" sz="1800" dirty="0"/>
              </a:p>
            </p:txBody>
          </p:sp>
          <p:sp>
            <p:nvSpPr>
              <p:cNvPr id="43" name="Text Box 10"/>
              <p:cNvSpPr txBox="1">
                <a:spLocks noChangeArrowheads="1"/>
              </p:cNvSpPr>
              <p:nvPr/>
            </p:nvSpPr>
            <p:spPr bwMode="auto">
              <a:xfrm>
                <a:off x="7620000" y="2628900"/>
                <a:ext cx="914400" cy="342900"/>
              </a:xfrm>
              <a:prstGeom prst="rect">
                <a:avLst/>
              </a:prstGeom>
              <a:solidFill>
                <a:srgbClr val="FFFFFF"/>
              </a:solidFill>
              <a:ln w="9525">
                <a:noFill/>
                <a:miter lim="800000"/>
                <a:headEnd/>
                <a:tailEnd/>
              </a:ln>
            </p:spPr>
            <p:txBody>
              <a:bodyPr/>
              <a:lstStyle/>
              <a:p>
                <a:r>
                  <a:rPr lang="en-US" i="1" dirty="0" smtClean="0">
                    <a:latin typeface="+mj-lt"/>
                  </a:rPr>
                  <a:t>F=mg</a:t>
                </a:r>
              </a:p>
            </p:txBody>
          </p:sp>
          <p:sp>
            <p:nvSpPr>
              <p:cNvPr id="44" name="Text Box 10"/>
              <p:cNvSpPr txBox="1">
                <a:spLocks noChangeArrowheads="1"/>
              </p:cNvSpPr>
              <p:nvPr/>
            </p:nvSpPr>
            <p:spPr bwMode="auto">
              <a:xfrm>
                <a:off x="7077075" y="2971800"/>
                <a:ext cx="314325" cy="342900"/>
              </a:xfrm>
              <a:prstGeom prst="rect">
                <a:avLst/>
              </a:prstGeom>
              <a:solidFill>
                <a:srgbClr val="FFFFFF"/>
              </a:solidFill>
              <a:ln w="9525">
                <a:noFill/>
                <a:miter lim="800000"/>
                <a:headEnd/>
                <a:tailEnd/>
              </a:ln>
            </p:spPr>
            <p:txBody>
              <a:bodyPr/>
              <a:lstStyle/>
              <a:p>
                <a:pPr algn="l" rtl="0"/>
                <a:r>
                  <a:rPr lang="en-US" i="1" dirty="0" smtClean="0">
                    <a:latin typeface="+mj-lt"/>
                  </a:rPr>
                  <a:t>L</a:t>
                </a:r>
              </a:p>
            </p:txBody>
          </p:sp>
          <p:sp>
            <p:nvSpPr>
              <p:cNvPr id="45" name="Oval 44"/>
              <p:cNvSpPr/>
              <p:nvPr/>
            </p:nvSpPr>
            <p:spPr bwMode="auto">
              <a:xfrm>
                <a:off x="5791200" y="1828800"/>
                <a:ext cx="609600" cy="56263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cxnSp>
            <p:nvCxnSpPr>
              <p:cNvPr id="46" name="Straight Arrow Connector 45"/>
              <p:cNvCxnSpPr/>
              <p:nvPr/>
            </p:nvCxnSpPr>
            <p:spPr bwMode="auto">
              <a:xfrm>
                <a:off x="7590100" y="2209800"/>
                <a:ext cx="0" cy="609600"/>
              </a:xfrm>
              <a:prstGeom prst="straightConnector1">
                <a:avLst/>
              </a:prstGeom>
              <a:noFill/>
              <a:ln w="38100" cap="flat" cmpd="sng" algn="ctr">
                <a:solidFill>
                  <a:srgbClr val="FF0000"/>
                </a:solidFill>
                <a:prstDash val="solid"/>
                <a:round/>
                <a:headEnd type="none" w="med" len="med"/>
                <a:tailEnd type="arrow"/>
              </a:ln>
              <a:effectLst/>
            </p:spPr>
          </p:cxnSp>
          <p:cxnSp>
            <p:nvCxnSpPr>
              <p:cNvPr id="47" name="Straight Arrow Connector 46"/>
              <p:cNvCxnSpPr/>
              <p:nvPr/>
            </p:nvCxnSpPr>
            <p:spPr bwMode="auto">
              <a:xfrm>
                <a:off x="7620000" y="2122025"/>
                <a:ext cx="304800" cy="175550"/>
              </a:xfrm>
              <a:prstGeom prst="straightConnector1">
                <a:avLst/>
              </a:prstGeom>
              <a:noFill/>
              <a:ln w="38100" cap="flat" cmpd="sng" algn="ctr">
                <a:solidFill>
                  <a:srgbClr val="FF0000"/>
                </a:solidFill>
                <a:prstDash val="dash"/>
                <a:round/>
                <a:headEnd type="none" w="med" len="med"/>
                <a:tailEnd type="arrow"/>
              </a:ln>
              <a:effectLst/>
            </p:spPr>
          </p:cxnSp>
          <p:cxnSp>
            <p:nvCxnSpPr>
              <p:cNvPr id="48" name="Straight Connector 47"/>
              <p:cNvCxnSpPr/>
              <p:nvPr/>
            </p:nvCxnSpPr>
            <p:spPr bwMode="auto">
              <a:xfrm flipV="1">
                <a:off x="6617825" y="2209800"/>
                <a:ext cx="903050" cy="1913189"/>
              </a:xfrm>
              <a:prstGeom prst="line">
                <a:avLst/>
              </a:prstGeom>
              <a:noFill/>
              <a:ln w="12700" cap="flat" cmpd="sng" algn="ctr">
                <a:solidFill>
                  <a:schemeClr val="tx1"/>
                </a:solidFill>
                <a:prstDash val="solid"/>
                <a:round/>
                <a:headEnd type="none" w="med" len="med"/>
                <a:tailEnd type="none" w="med" len="med"/>
              </a:ln>
              <a:effectLst/>
            </p:spPr>
          </p:cxnSp>
          <p:sp>
            <p:nvSpPr>
              <p:cNvPr id="49" name="Oval 79"/>
              <p:cNvSpPr>
                <a:spLocks noChangeArrowheads="1"/>
              </p:cNvSpPr>
              <p:nvPr/>
            </p:nvSpPr>
            <p:spPr bwMode="auto">
              <a:xfrm>
                <a:off x="6524425" y="1787325"/>
                <a:ext cx="215900" cy="215900"/>
              </a:xfrm>
              <a:prstGeom prst="ellipse">
                <a:avLst/>
              </a:prstGeom>
              <a:noFill/>
              <a:ln w="9525">
                <a:solidFill>
                  <a:schemeClr val="tx1"/>
                </a:solidFill>
                <a:prstDash val="dash"/>
                <a:round/>
                <a:headEnd/>
                <a:tailEnd/>
              </a:ln>
            </p:spPr>
            <p:txBody>
              <a:bodyPr wrap="none" anchor="ctr"/>
              <a:lstStyle/>
              <a:p>
                <a:endParaRPr lang="en-US"/>
              </a:p>
            </p:txBody>
          </p:sp>
          <p:sp>
            <p:nvSpPr>
              <p:cNvPr id="50" name="Oval 79"/>
              <p:cNvSpPr>
                <a:spLocks noChangeArrowheads="1"/>
              </p:cNvSpPr>
              <p:nvPr/>
            </p:nvSpPr>
            <p:spPr bwMode="auto">
              <a:xfrm>
                <a:off x="7480300" y="1993900"/>
                <a:ext cx="215900" cy="215900"/>
              </a:xfrm>
              <a:prstGeom prst="ellipse">
                <a:avLst/>
              </a:prstGeom>
              <a:solidFill>
                <a:schemeClr val="tx1"/>
              </a:solidFill>
              <a:ln w="9525">
                <a:solidFill>
                  <a:schemeClr val="tx1"/>
                </a:solidFill>
                <a:round/>
                <a:headEnd/>
                <a:tailEnd/>
              </a:ln>
            </p:spPr>
            <p:txBody>
              <a:bodyPr wrap="none" anchor="ctr"/>
              <a:lstStyle/>
              <a:p>
                <a:endParaRPr lang="en-US"/>
              </a:p>
            </p:txBody>
          </p:sp>
          <p:sp>
            <p:nvSpPr>
              <p:cNvPr id="51" name="Oval 50"/>
              <p:cNvSpPr/>
              <p:nvPr/>
            </p:nvSpPr>
            <p:spPr bwMode="auto">
              <a:xfrm>
                <a:off x="6606250" y="4050175"/>
                <a:ext cx="76200" cy="762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cxnSp>
            <p:nvCxnSpPr>
              <p:cNvPr id="52" name="Straight Connector 51"/>
              <p:cNvCxnSpPr/>
              <p:nvPr/>
            </p:nvCxnSpPr>
            <p:spPr bwMode="auto">
              <a:xfrm flipV="1">
                <a:off x="6637600" y="1905000"/>
                <a:ext cx="3375" cy="2209800"/>
              </a:xfrm>
              <a:prstGeom prst="line">
                <a:avLst/>
              </a:prstGeom>
              <a:noFill/>
              <a:ln w="12700" cap="flat" cmpd="sng" algn="ctr">
                <a:solidFill>
                  <a:schemeClr val="tx1"/>
                </a:solidFill>
                <a:prstDash val="lgDash"/>
                <a:round/>
                <a:headEnd type="none" w="med" len="med"/>
                <a:tailEnd type="none" w="med" len="med"/>
              </a:ln>
              <a:effectLst/>
            </p:spPr>
          </p:cxnSp>
          <p:sp>
            <p:nvSpPr>
              <p:cNvPr id="53" name="Text Box 11"/>
              <p:cNvSpPr txBox="1">
                <a:spLocks noChangeArrowheads="1"/>
              </p:cNvSpPr>
              <p:nvPr/>
            </p:nvSpPr>
            <p:spPr bwMode="auto">
              <a:xfrm>
                <a:off x="6705600" y="2857500"/>
                <a:ext cx="314325" cy="342900"/>
              </a:xfrm>
              <a:prstGeom prst="rect">
                <a:avLst/>
              </a:prstGeom>
              <a:solidFill>
                <a:srgbClr val="FFFFFF"/>
              </a:solidFill>
              <a:ln w="9525">
                <a:noFill/>
                <a:miter lim="800000"/>
                <a:headEnd/>
                <a:tailEnd/>
              </a:ln>
            </p:spPr>
            <p:txBody>
              <a:bodyPr/>
              <a:lstStyle/>
              <a:p>
                <a:pPr algn="l" rtl="0"/>
                <a:r>
                  <a:rPr lang="en-US" sz="1800" i="1" dirty="0">
                    <a:latin typeface="Arial" charset="0"/>
                    <a:sym typeface="Symbol" pitchFamily="18" charset="2"/>
                  </a:rPr>
                  <a:t></a:t>
                </a:r>
                <a:endParaRPr lang="en-US" sz="1800" dirty="0"/>
              </a:p>
            </p:txBody>
          </p:sp>
          <p:sp>
            <p:nvSpPr>
              <p:cNvPr id="54" name="Text Box 9"/>
              <p:cNvSpPr txBox="1">
                <a:spLocks noChangeArrowheads="1"/>
              </p:cNvSpPr>
              <p:nvPr/>
            </p:nvSpPr>
            <p:spPr bwMode="auto">
              <a:xfrm>
                <a:off x="7467600" y="1630100"/>
                <a:ext cx="314325" cy="342900"/>
              </a:xfrm>
              <a:prstGeom prst="rect">
                <a:avLst/>
              </a:prstGeom>
              <a:noFill/>
              <a:ln w="9525">
                <a:noFill/>
                <a:miter lim="800000"/>
                <a:headEnd/>
                <a:tailEnd/>
              </a:ln>
            </p:spPr>
            <p:txBody>
              <a:bodyPr/>
              <a:lstStyle/>
              <a:p>
                <a:r>
                  <a:rPr lang="en-US" i="1" dirty="0" smtClean="0">
                    <a:latin typeface="+mj-lt"/>
                  </a:rPr>
                  <a:t>m</a:t>
                </a:r>
              </a:p>
            </p:txBody>
          </p:sp>
          <p:sp>
            <p:nvSpPr>
              <p:cNvPr id="55" name="Arc 54"/>
              <p:cNvSpPr/>
              <p:nvPr/>
            </p:nvSpPr>
            <p:spPr bwMode="auto">
              <a:xfrm rot="20461025">
                <a:off x="6214836" y="2428434"/>
                <a:ext cx="1143000" cy="794802"/>
              </a:xfrm>
              <a:prstGeom prst="arc">
                <a:avLst/>
              </a:prstGeom>
              <a:no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grpSp>
      </p:grpSp>
      <p:grpSp>
        <p:nvGrpSpPr>
          <p:cNvPr id="3" name="Group 2"/>
          <p:cNvGrpSpPr/>
          <p:nvPr/>
        </p:nvGrpSpPr>
        <p:grpSpPr>
          <a:xfrm>
            <a:off x="791165" y="1566446"/>
            <a:ext cx="8276635" cy="1351240"/>
            <a:chOff x="791165" y="1566446"/>
            <a:chExt cx="8276635" cy="1351240"/>
          </a:xfrm>
        </p:grpSpPr>
        <p:sp>
          <p:nvSpPr>
            <p:cNvPr id="67" name="Rectangle 66"/>
            <p:cNvSpPr/>
            <p:nvPr/>
          </p:nvSpPr>
          <p:spPr>
            <a:xfrm>
              <a:off x="6019800" y="2209800"/>
              <a:ext cx="3048000" cy="707886"/>
            </a:xfrm>
            <a:prstGeom prst="rect">
              <a:avLst/>
            </a:prstGeom>
          </p:spPr>
          <p:txBody>
            <a:bodyPr wrap="square">
              <a:spAutoFit/>
            </a:bodyPr>
            <a:lstStyle/>
            <a:p>
              <a:r>
                <a:rPr lang="en-US" dirty="0" smtClean="0">
                  <a:solidFill>
                    <a:srgbClr val="C00000"/>
                  </a:solidFill>
                </a:rPr>
                <a:t>Positive feedbacks drives instabilities</a:t>
              </a:r>
              <a:endParaRPr lang="en-US" dirty="0">
                <a:solidFill>
                  <a:srgbClr val="C00000"/>
                </a:solidFill>
              </a:endParaRPr>
            </a:p>
          </p:txBody>
        </p:sp>
        <p:sp>
          <p:nvSpPr>
            <p:cNvPr id="59" name="Rectangle 58"/>
            <p:cNvSpPr/>
            <p:nvPr/>
          </p:nvSpPr>
          <p:spPr>
            <a:xfrm>
              <a:off x="791165" y="1566446"/>
              <a:ext cx="1875835" cy="338554"/>
            </a:xfrm>
            <a:prstGeom prst="rect">
              <a:avLst/>
            </a:prstGeom>
          </p:spPr>
          <p:txBody>
            <a:bodyPr wrap="none">
              <a:spAutoFit/>
            </a:bodyPr>
            <a:lstStyle/>
            <a:p>
              <a:r>
                <a:rPr lang="en-US" sz="1600" dirty="0" smtClean="0">
                  <a:solidFill>
                    <a:srgbClr val="C00000"/>
                  </a:solidFill>
                </a:rPr>
                <a:t>Positive feedback</a:t>
              </a:r>
              <a:endParaRPr lang="en-US" sz="1600" dirty="0">
                <a:solidFill>
                  <a:srgbClr val="C00000"/>
                </a:solidFill>
              </a:endParaRPr>
            </a:p>
          </p:txBody>
        </p:sp>
      </p:grpSp>
      <p:grpSp>
        <p:nvGrpSpPr>
          <p:cNvPr id="60" name="Group 59"/>
          <p:cNvGrpSpPr/>
          <p:nvPr/>
        </p:nvGrpSpPr>
        <p:grpSpPr>
          <a:xfrm>
            <a:off x="304801" y="1566446"/>
            <a:ext cx="2971799" cy="1862554"/>
            <a:chOff x="990600" y="1337846"/>
            <a:chExt cx="2971799" cy="1862554"/>
          </a:xfrm>
        </p:grpSpPr>
        <p:grpSp>
          <p:nvGrpSpPr>
            <p:cNvPr id="61" name="Group 60"/>
            <p:cNvGrpSpPr/>
            <p:nvPr/>
          </p:nvGrpSpPr>
          <p:grpSpPr>
            <a:xfrm>
              <a:off x="990600" y="1611706"/>
              <a:ext cx="2971799" cy="1588694"/>
              <a:chOff x="1021524" y="1067681"/>
              <a:chExt cx="2368777" cy="1317669"/>
            </a:xfrm>
          </p:grpSpPr>
          <p:sp>
            <p:nvSpPr>
              <p:cNvPr id="63" name="Oval 62"/>
              <p:cNvSpPr/>
              <p:nvPr/>
            </p:nvSpPr>
            <p:spPr bwMode="auto">
              <a:xfrm>
                <a:off x="1524000" y="1418570"/>
                <a:ext cx="1219200" cy="56263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64" name="Rectangle 63"/>
              <p:cNvSpPr/>
              <p:nvPr/>
            </p:nvSpPr>
            <p:spPr bwMode="auto">
              <a:xfrm>
                <a:off x="1143000" y="1600200"/>
                <a:ext cx="19050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cxnSp>
            <p:nvCxnSpPr>
              <p:cNvPr id="65" name="Straight Arrow Connector 64"/>
              <p:cNvCxnSpPr/>
              <p:nvPr/>
            </p:nvCxnSpPr>
            <p:spPr bwMode="auto">
              <a:xfrm>
                <a:off x="2096695" y="1424650"/>
                <a:ext cx="76200" cy="0"/>
              </a:xfrm>
              <a:prstGeom prst="straightConnector1">
                <a:avLst/>
              </a:prstGeom>
              <a:noFill/>
              <a:ln w="9525" cap="flat" cmpd="sng" algn="ctr">
                <a:solidFill>
                  <a:schemeClr val="tx1"/>
                </a:solidFill>
                <a:prstDash val="solid"/>
                <a:round/>
                <a:headEnd type="none" w="med" len="med"/>
                <a:tailEnd type="stealth" w="lg" len="lg"/>
              </a:ln>
              <a:effectLst/>
            </p:spPr>
          </p:cxnSp>
          <p:cxnSp>
            <p:nvCxnSpPr>
              <p:cNvPr id="70" name="Straight Arrow Connector 69"/>
              <p:cNvCxnSpPr/>
              <p:nvPr/>
            </p:nvCxnSpPr>
            <p:spPr bwMode="auto">
              <a:xfrm flipH="1">
                <a:off x="2064150" y="1981200"/>
                <a:ext cx="76200" cy="0"/>
              </a:xfrm>
              <a:prstGeom prst="straightConnector1">
                <a:avLst/>
              </a:prstGeom>
              <a:noFill/>
              <a:ln w="9525" cap="flat" cmpd="sng" algn="ctr">
                <a:solidFill>
                  <a:schemeClr val="tx1"/>
                </a:solidFill>
                <a:prstDash val="solid"/>
                <a:round/>
                <a:headEnd type="none" w="med" len="med"/>
                <a:tailEnd type="stealth" w="lg" len="lg"/>
              </a:ln>
              <a:effectLst/>
            </p:spPr>
          </p:cxnSp>
          <p:sp>
            <p:nvSpPr>
              <p:cNvPr id="89" name="TextBox 88"/>
              <p:cNvSpPr txBox="1"/>
              <p:nvPr/>
            </p:nvSpPr>
            <p:spPr>
              <a:xfrm>
                <a:off x="1021524" y="1524000"/>
                <a:ext cx="731074" cy="331853"/>
              </a:xfrm>
              <a:prstGeom prst="rect">
                <a:avLst/>
              </a:prstGeom>
              <a:noFill/>
            </p:spPr>
            <p:txBody>
              <a:bodyPr wrap="square" rtlCol="0">
                <a:spAutoFit/>
              </a:bodyPr>
              <a:lstStyle/>
              <a:p>
                <a:r>
                  <a:rPr lang="en-US" i="1" dirty="0" smtClean="0">
                    <a:latin typeface="+mj-lt"/>
                  </a:rPr>
                  <a:t>angle </a:t>
                </a:r>
                <a:endParaRPr lang="en-US" i="1" dirty="0">
                  <a:latin typeface="+mj-lt"/>
                </a:endParaRPr>
              </a:p>
            </p:txBody>
          </p:sp>
          <p:sp>
            <p:nvSpPr>
              <p:cNvPr id="90" name="TextBox 89"/>
              <p:cNvSpPr txBox="1"/>
              <p:nvPr/>
            </p:nvSpPr>
            <p:spPr>
              <a:xfrm>
                <a:off x="2613950" y="1524000"/>
                <a:ext cx="776351" cy="331853"/>
              </a:xfrm>
              <a:prstGeom prst="rect">
                <a:avLst/>
              </a:prstGeom>
              <a:noFill/>
            </p:spPr>
            <p:txBody>
              <a:bodyPr wrap="square" rtlCol="0">
                <a:spAutoFit/>
              </a:bodyPr>
              <a:lstStyle/>
              <a:p>
                <a:r>
                  <a:rPr lang="en-US" i="1" dirty="0" smtClean="0">
                    <a:latin typeface="+mj-lt"/>
                  </a:rPr>
                  <a:t>torque</a:t>
                </a:r>
                <a:endParaRPr lang="en-US" i="1" dirty="0">
                  <a:latin typeface="+mj-lt"/>
                </a:endParaRPr>
              </a:p>
            </p:txBody>
          </p:sp>
          <p:sp>
            <p:nvSpPr>
              <p:cNvPr id="91" name="TextBox 90"/>
              <p:cNvSpPr txBox="1"/>
              <p:nvPr/>
            </p:nvSpPr>
            <p:spPr>
              <a:xfrm>
                <a:off x="2000590" y="1923685"/>
                <a:ext cx="381000" cy="461665"/>
              </a:xfrm>
              <a:prstGeom prst="rect">
                <a:avLst/>
              </a:prstGeom>
              <a:noFill/>
            </p:spPr>
            <p:txBody>
              <a:bodyPr wrap="square" rtlCol="0">
                <a:spAutoFit/>
              </a:bodyPr>
              <a:lstStyle/>
              <a:p>
                <a:r>
                  <a:rPr lang="en-US" sz="2400" dirty="0" smtClean="0"/>
                  <a:t>+</a:t>
                </a:r>
                <a:endParaRPr lang="en-US" sz="2400" dirty="0"/>
              </a:p>
            </p:txBody>
          </p:sp>
          <p:sp>
            <p:nvSpPr>
              <p:cNvPr id="92" name="TextBox 91"/>
              <p:cNvSpPr txBox="1"/>
              <p:nvPr/>
            </p:nvSpPr>
            <p:spPr>
              <a:xfrm>
                <a:off x="1999653" y="1067681"/>
                <a:ext cx="381000" cy="461665"/>
              </a:xfrm>
              <a:prstGeom prst="rect">
                <a:avLst/>
              </a:prstGeom>
              <a:noFill/>
            </p:spPr>
            <p:txBody>
              <a:bodyPr wrap="square" rtlCol="0">
                <a:spAutoFit/>
              </a:bodyPr>
              <a:lstStyle/>
              <a:p>
                <a:r>
                  <a:rPr lang="en-US" sz="2400" dirty="0" smtClean="0"/>
                  <a:t>+</a:t>
                </a:r>
                <a:endParaRPr lang="en-US" sz="2400" dirty="0"/>
              </a:p>
            </p:txBody>
          </p:sp>
        </p:grpSp>
        <p:sp>
          <p:nvSpPr>
            <p:cNvPr id="62" name="Rectangle 61"/>
            <p:cNvSpPr/>
            <p:nvPr/>
          </p:nvSpPr>
          <p:spPr>
            <a:xfrm>
              <a:off x="1476965" y="1337846"/>
              <a:ext cx="1875835" cy="338554"/>
            </a:xfrm>
            <a:prstGeom prst="rect">
              <a:avLst/>
            </a:prstGeom>
          </p:spPr>
          <p:txBody>
            <a:bodyPr wrap="none">
              <a:spAutoFit/>
            </a:bodyPr>
            <a:lstStyle/>
            <a:p>
              <a:r>
                <a:rPr lang="en-US" sz="1600" dirty="0" smtClean="0"/>
                <a:t>Positive feedback</a:t>
              </a:r>
              <a:endParaRPr lang="en-US" sz="16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dissolv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dissolve">
                                      <p:cBhvr>
                                        <p:cTn id="17" dur="500"/>
                                        <p:tgtEl>
                                          <p:spTgt spid="5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p:cNvGrpSpPr/>
          <p:nvPr/>
        </p:nvGrpSpPr>
        <p:grpSpPr>
          <a:xfrm>
            <a:off x="228600" y="1066800"/>
            <a:ext cx="9096375" cy="2730847"/>
            <a:chOff x="228600" y="1489275"/>
            <a:chExt cx="9096375" cy="2730847"/>
          </a:xfrm>
        </p:grpSpPr>
        <p:grpSp>
          <p:nvGrpSpPr>
            <p:cNvPr id="96" name="Group 95"/>
            <p:cNvGrpSpPr/>
            <p:nvPr/>
          </p:nvGrpSpPr>
          <p:grpSpPr>
            <a:xfrm>
              <a:off x="228600" y="1489275"/>
              <a:ext cx="9096375" cy="2730847"/>
              <a:chOff x="228600" y="1489275"/>
              <a:chExt cx="9096375" cy="2730847"/>
            </a:xfrm>
          </p:grpSpPr>
          <p:grpSp>
            <p:nvGrpSpPr>
              <p:cNvPr id="76" name="Group 75"/>
              <p:cNvGrpSpPr/>
              <p:nvPr/>
            </p:nvGrpSpPr>
            <p:grpSpPr>
              <a:xfrm>
                <a:off x="228600" y="1489275"/>
                <a:ext cx="9096375" cy="2730847"/>
                <a:chOff x="228600" y="1489275"/>
                <a:chExt cx="9096375" cy="2730847"/>
              </a:xfrm>
            </p:grpSpPr>
            <p:grpSp>
              <p:nvGrpSpPr>
                <p:cNvPr id="71" name="Group 170"/>
                <p:cNvGrpSpPr>
                  <a:grpSpLocks/>
                </p:cNvGrpSpPr>
                <p:nvPr/>
              </p:nvGrpSpPr>
              <p:grpSpPr bwMode="auto">
                <a:xfrm>
                  <a:off x="4211638" y="1489275"/>
                  <a:ext cx="5113337" cy="2730847"/>
                  <a:chOff x="2290" y="346"/>
                  <a:chExt cx="3221" cy="1856"/>
                </a:xfrm>
              </p:grpSpPr>
              <p:pic>
                <p:nvPicPr>
                  <p:cNvPr id="72" name="Picture 167"/>
                  <p:cNvPicPr>
                    <a:picLocks noChangeAspect="1" noChangeArrowheads="1"/>
                  </p:cNvPicPr>
                  <p:nvPr/>
                </p:nvPicPr>
                <p:blipFill>
                  <a:blip r:embed="rId4" cstate="print"/>
                  <a:srcRect/>
                  <a:stretch>
                    <a:fillRect/>
                  </a:stretch>
                </p:blipFill>
                <p:spPr bwMode="auto">
                  <a:xfrm>
                    <a:off x="2336" y="370"/>
                    <a:ext cx="3175" cy="1832"/>
                  </a:xfrm>
                  <a:prstGeom prst="rect">
                    <a:avLst/>
                  </a:prstGeom>
                  <a:noFill/>
                  <a:ln w="9525">
                    <a:noFill/>
                    <a:miter lim="800000"/>
                    <a:headEnd/>
                    <a:tailEnd/>
                  </a:ln>
                </p:spPr>
              </p:pic>
              <p:sp>
                <p:nvSpPr>
                  <p:cNvPr id="73" name="Rectangle 168"/>
                  <p:cNvSpPr>
                    <a:spLocks noChangeArrowheads="1"/>
                  </p:cNvSpPr>
                  <p:nvPr/>
                </p:nvSpPr>
                <p:spPr bwMode="auto">
                  <a:xfrm>
                    <a:off x="2336" y="1768"/>
                    <a:ext cx="3039" cy="363"/>
                  </a:xfrm>
                  <a:prstGeom prst="rect">
                    <a:avLst/>
                  </a:prstGeom>
                  <a:solidFill>
                    <a:schemeClr val="bg1"/>
                  </a:solidFill>
                  <a:ln w="9525">
                    <a:noFill/>
                    <a:miter lim="800000"/>
                    <a:headEnd/>
                    <a:tailEnd/>
                  </a:ln>
                </p:spPr>
                <p:txBody>
                  <a:bodyPr wrap="none" anchor="ctr"/>
                  <a:lstStyle/>
                  <a:p>
                    <a:endParaRPr lang="en-US"/>
                  </a:p>
                </p:txBody>
              </p:sp>
              <p:sp>
                <p:nvSpPr>
                  <p:cNvPr id="74" name="Rectangle 169"/>
                  <p:cNvSpPr>
                    <a:spLocks noChangeArrowheads="1"/>
                  </p:cNvSpPr>
                  <p:nvPr/>
                </p:nvSpPr>
                <p:spPr bwMode="auto">
                  <a:xfrm>
                    <a:off x="2290" y="346"/>
                    <a:ext cx="3039" cy="136"/>
                  </a:xfrm>
                  <a:prstGeom prst="rect">
                    <a:avLst/>
                  </a:prstGeom>
                  <a:solidFill>
                    <a:schemeClr val="bg1"/>
                  </a:solidFill>
                  <a:ln w="9525">
                    <a:noFill/>
                    <a:miter lim="800000"/>
                    <a:headEnd/>
                    <a:tailEnd/>
                  </a:ln>
                </p:spPr>
                <p:txBody>
                  <a:bodyPr wrap="none" anchor="ctr"/>
                  <a:lstStyle/>
                  <a:p>
                    <a:endParaRPr lang="en-US"/>
                  </a:p>
                </p:txBody>
              </p:sp>
            </p:grpSp>
            <p:sp>
              <p:nvSpPr>
                <p:cNvPr id="56" name="Rectangle 38"/>
                <p:cNvSpPr>
                  <a:spLocks noChangeArrowheads="1"/>
                </p:cNvSpPr>
                <p:nvPr/>
              </p:nvSpPr>
              <p:spPr bwMode="auto">
                <a:xfrm>
                  <a:off x="228600" y="1806714"/>
                  <a:ext cx="8458200" cy="400110"/>
                </a:xfrm>
                <a:prstGeom prst="rect">
                  <a:avLst/>
                </a:prstGeom>
                <a:noFill/>
                <a:ln w="9525">
                  <a:noFill/>
                  <a:miter lim="800000"/>
                  <a:headEnd/>
                  <a:tailEnd/>
                </a:ln>
              </p:spPr>
              <p:txBody>
                <a:bodyPr wrap="square">
                  <a:spAutoFit/>
                </a:bodyPr>
                <a:lstStyle/>
                <a:p>
                  <a:r>
                    <a:rPr lang="en-US" dirty="0" smtClean="0"/>
                    <a:t>The system evolves to a new state</a:t>
                  </a:r>
                </a:p>
              </p:txBody>
            </p:sp>
            <p:sp>
              <p:nvSpPr>
                <p:cNvPr id="75" name="Rectangle 85"/>
                <p:cNvSpPr>
                  <a:spLocks noChangeArrowheads="1"/>
                </p:cNvSpPr>
                <p:nvPr/>
              </p:nvSpPr>
              <p:spPr bwMode="auto">
                <a:xfrm>
                  <a:off x="304800" y="2356182"/>
                  <a:ext cx="4248150" cy="1277273"/>
                </a:xfrm>
                <a:prstGeom prst="rect">
                  <a:avLst/>
                </a:prstGeom>
                <a:noFill/>
                <a:ln w="9525">
                  <a:noFill/>
                  <a:miter lim="800000"/>
                  <a:headEnd/>
                  <a:tailEnd/>
                </a:ln>
              </p:spPr>
              <p:txBody>
                <a:bodyPr anchor="ctr">
                  <a:spAutoFit/>
                </a:bodyPr>
                <a:lstStyle/>
                <a:p>
                  <a:pPr algn="just" rtl="0">
                    <a:spcAft>
                      <a:spcPct val="35000"/>
                    </a:spcAft>
                  </a:pPr>
                  <a:r>
                    <a:rPr lang="en-US" sz="2000" dirty="0" smtClean="0">
                      <a:solidFill>
                        <a:srgbClr val="0000FF"/>
                      </a:solidFill>
                      <a:latin typeface="Comic Sans MS" pitchFamily="66" charset="0"/>
                    </a:rPr>
                    <a:t>Example: The </a:t>
                  </a:r>
                  <a:r>
                    <a:rPr lang="en-US" sz="2000" dirty="0">
                      <a:solidFill>
                        <a:srgbClr val="0000FF"/>
                      </a:solidFill>
                      <a:latin typeface="Comic Sans MS" pitchFamily="66" charset="0"/>
                    </a:rPr>
                    <a:t>buckling of a</a:t>
                  </a:r>
                  <a:r>
                    <a:rPr lang="en-US" sz="2000" dirty="0">
                      <a:latin typeface="Comic Sans MS" pitchFamily="66" charset="0"/>
                    </a:rPr>
                    <a:t> </a:t>
                  </a:r>
                  <a:r>
                    <a:rPr lang="en-US" sz="2000" dirty="0" smtClean="0">
                      <a:solidFill>
                        <a:srgbClr val="0000FF"/>
                      </a:solidFill>
                      <a:latin typeface="Comic Sans MS" pitchFamily="66" charset="0"/>
                    </a:rPr>
                    <a:t>beam</a:t>
                  </a:r>
                  <a:endParaRPr lang="en-US" sz="2000" dirty="0">
                    <a:solidFill>
                      <a:srgbClr val="0000FF"/>
                    </a:solidFill>
                    <a:latin typeface="Comic Sans MS" pitchFamily="66" charset="0"/>
                  </a:endParaRPr>
                </a:p>
                <a:p>
                  <a:pPr algn="just" rtl="0"/>
                  <a:r>
                    <a:rPr lang="en-US" sz="2000" dirty="0">
                      <a:latin typeface="Comic Sans MS" pitchFamily="66" charset="0"/>
                    </a:rPr>
                    <a:t>There is a critical </a:t>
                  </a:r>
                  <a:r>
                    <a:rPr lang="en-US" sz="2000" dirty="0" smtClean="0">
                      <a:latin typeface="Comic Sans MS" pitchFamily="66" charset="0"/>
                    </a:rPr>
                    <a:t>weight beyond </a:t>
                  </a:r>
                  <a:r>
                    <a:rPr lang="en-US" sz="2000" dirty="0">
                      <a:latin typeface="Comic Sans MS" pitchFamily="66" charset="0"/>
                    </a:rPr>
                    <a:t>which the beam buckles.</a:t>
                  </a:r>
                </a:p>
              </p:txBody>
            </p:sp>
          </p:grpSp>
          <p:sp>
            <p:nvSpPr>
              <p:cNvPr id="94" name="TextBox 93"/>
              <p:cNvSpPr txBox="1"/>
              <p:nvPr/>
            </p:nvSpPr>
            <p:spPr>
              <a:xfrm>
                <a:off x="5638800" y="2677180"/>
                <a:ext cx="990600" cy="523220"/>
              </a:xfrm>
              <a:prstGeom prst="rect">
                <a:avLst/>
              </a:prstGeom>
              <a:solidFill>
                <a:schemeClr val="bg1"/>
              </a:solidFill>
            </p:spPr>
            <p:txBody>
              <a:bodyPr wrap="square" rtlCol="0">
                <a:spAutoFit/>
              </a:bodyPr>
              <a:lstStyle/>
              <a:p>
                <a:r>
                  <a:rPr lang="en-US" sz="1400" dirty="0" smtClean="0"/>
                  <a:t>Straight beam</a:t>
                </a:r>
                <a:endParaRPr lang="en-US" sz="1400" dirty="0"/>
              </a:p>
            </p:txBody>
          </p:sp>
          <p:sp>
            <p:nvSpPr>
              <p:cNvPr id="95" name="TextBox 94"/>
              <p:cNvSpPr txBox="1"/>
              <p:nvPr/>
            </p:nvSpPr>
            <p:spPr>
              <a:xfrm>
                <a:off x="7315200" y="2678575"/>
                <a:ext cx="1143000" cy="523220"/>
              </a:xfrm>
              <a:prstGeom prst="rect">
                <a:avLst/>
              </a:prstGeom>
              <a:solidFill>
                <a:schemeClr val="bg1"/>
              </a:solidFill>
            </p:spPr>
            <p:txBody>
              <a:bodyPr wrap="square" rtlCol="0">
                <a:spAutoFit/>
              </a:bodyPr>
              <a:lstStyle/>
              <a:p>
                <a:r>
                  <a:rPr lang="en-US" sz="1400" dirty="0" smtClean="0"/>
                  <a:t>Buckled beam            </a:t>
                </a:r>
                <a:endParaRPr lang="en-US" sz="1400" dirty="0"/>
              </a:p>
            </p:txBody>
          </p:sp>
        </p:grpSp>
        <p:sp>
          <p:nvSpPr>
            <p:cNvPr id="97" name="TextBox 96"/>
            <p:cNvSpPr txBox="1"/>
            <p:nvPr/>
          </p:nvSpPr>
          <p:spPr>
            <a:xfrm>
              <a:off x="5902125" y="1978223"/>
              <a:ext cx="914400" cy="307777"/>
            </a:xfrm>
            <a:prstGeom prst="rect">
              <a:avLst/>
            </a:prstGeom>
            <a:solidFill>
              <a:schemeClr val="bg1"/>
            </a:solidFill>
          </p:spPr>
          <p:txBody>
            <a:bodyPr wrap="square" rtlCol="0">
              <a:spAutoFit/>
            </a:bodyPr>
            <a:lstStyle/>
            <a:p>
              <a:pPr algn="ctr"/>
              <a:r>
                <a:rPr lang="en-US" sz="1400" dirty="0" smtClean="0"/>
                <a:t>Weight</a:t>
              </a:r>
              <a:endParaRPr lang="en-US" sz="1400" dirty="0"/>
            </a:p>
          </p:txBody>
        </p:sp>
      </p:grpSp>
      <p:sp>
        <p:nvSpPr>
          <p:cNvPr id="19461" name="Text Box 97"/>
          <p:cNvSpPr txBox="1">
            <a:spLocks noChangeArrowheads="1"/>
          </p:cNvSpPr>
          <p:nvPr/>
        </p:nvSpPr>
        <p:spPr bwMode="auto">
          <a:xfrm>
            <a:off x="0" y="-1588"/>
            <a:ext cx="8763000" cy="430213"/>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rPr>
              <a:t>  Nonlinear dynamics: </a:t>
            </a:r>
            <a:r>
              <a:rPr lang="en-US" altLang="en-US" sz="2200" b="1" dirty="0" smtClean="0">
                <a:solidFill>
                  <a:srgbClr val="AC0000"/>
                </a:solidFill>
              </a:rPr>
              <a:t>instabilities</a:t>
            </a:r>
            <a:endParaRPr lang="en-US" altLang="en-US" sz="2200" b="1" dirty="0">
              <a:solidFill>
                <a:srgbClr val="AC0000"/>
              </a:solidFill>
            </a:endParaRPr>
          </a:p>
        </p:txBody>
      </p:sp>
      <p:grpSp>
        <p:nvGrpSpPr>
          <p:cNvPr id="2" name="Group 98"/>
          <p:cNvGrpSpPr>
            <a:grpSpLocks/>
          </p:cNvGrpSpPr>
          <p:nvPr/>
        </p:nvGrpSpPr>
        <p:grpSpPr bwMode="auto">
          <a:xfrm>
            <a:off x="8720138" y="0"/>
            <a:ext cx="457200" cy="6858000"/>
            <a:chOff x="5493" y="0"/>
            <a:chExt cx="288" cy="4320"/>
          </a:xfrm>
        </p:grpSpPr>
        <p:sp>
          <p:nvSpPr>
            <p:cNvPr id="19463" name="Rectangle 99"/>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chemeClr val="bg1"/>
                </a:solidFill>
              </a:endParaRPr>
            </a:p>
            <a:p>
              <a:pPr algn="ctr">
                <a:lnSpc>
                  <a:spcPct val="40000"/>
                </a:lnSpc>
              </a:pPr>
              <a:r>
                <a:rPr lang="en-US" altLang="he-IL" sz="1600" b="1">
                  <a:solidFill>
                    <a:schemeClr val="bg1"/>
                  </a:solidFill>
                </a:rPr>
                <a:t>     </a:t>
              </a:r>
              <a:r>
                <a:rPr lang="en-US" altLang="he-IL" sz="1600">
                  <a:solidFill>
                    <a:schemeClr val="bg1"/>
                  </a:solidFill>
                </a:rPr>
                <a:t>Ben Gurion University,  Ehud Meron -  www.bgu.ac.il/~ehud</a:t>
              </a:r>
              <a:endParaRPr lang="en-US" altLang="en-US" sz="1600">
                <a:solidFill>
                  <a:schemeClr val="bg1"/>
                </a:solidFill>
              </a:endParaRPr>
            </a:p>
          </p:txBody>
        </p:sp>
        <p:pic>
          <p:nvPicPr>
            <p:cNvPr id="19464" name="Picture 100" descr="bgu_logo_small"/>
            <p:cNvPicPr>
              <a:picLocks noChangeAspect="1" noChangeArrowheads="1"/>
            </p:cNvPicPr>
            <p:nvPr/>
          </p:nvPicPr>
          <p:blipFill>
            <a:blip r:embed="rId5" cstate="print"/>
            <a:srcRect/>
            <a:stretch>
              <a:fillRect/>
            </a:stretch>
          </p:blipFill>
          <p:spPr bwMode="auto">
            <a:xfrm>
              <a:off x="5493" y="21"/>
              <a:ext cx="288" cy="246"/>
            </a:xfrm>
            <a:prstGeom prst="rect">
              <a:avLst/>
            </a:prstGeom>
            <a:noFill/>
            <a:ln w="9525">
              <a:noFill/>
              <a:miter lim="800000"/>
              <a:headEnd/>
              <a:tailEnd/>
            </a:ln>
          </p:spPr>
        </p:pic>
      </p:grpSp>
      <p:sp>
        <p:nvSpPr>
          <p:cNvPr id="54" name="Rectangle 38"/>
          <p:cNvSpPr>
            <a:spLocks noChangeArrowheads="1"/>
          </p:cNvSpPr>
          <p:nvPr/>
        </p:nvSpPr>
        <p:spPr bwMode="auto">
          <a:xfrm>
            <a:off x="152400" y="762000"/>
            <a:ext cx="8458200" cy="400110"/>
          </a:xfrm>
          <a:prstGeom prst="rect">
            <a:avLst/>
          </a:prstGeom>
          <a:noFill/>
          <a:ln w="9525">
            <a:noFill/>
            <a:miter lim="800000"/>
            <a:headEnd/>
            <a:tailEnd/>
          </a:ln>
        </p:spPr>
        <p:txBody>
          <a:bodyPr wrap="square">
            <a:spAutoFit/>
          </a:bodyPr>
          <a:lstStyle/>
          <a:p>
            <a:r>
              <a:rPr lang="en-US" dirty="0" smtClean="0"/>
              <a:t> </a:t>
            </a:r>
            <a:r>
              <a:rPr lang="en-US" dirty="0" smtClean="0">
                <a:solidFill>
                  <a:srgbClr val="0000FF"/>
                </a:solidFill>
              </a:rPr>
              <a:t>What happens beyond the onset of an instability?   </a:t>
            </a:r>
          </a:p>
        </p:txBody>
      </p:sp>
      <p:sp>
        <p:nvSpPr>
          <p:cNvPr id="92" name="Rectangle 38"/>
          <p:cNvSpPr>
            <a:spLocks noChangeArrowheads="1"/>
          </p:cNvSpPr>
          <p:nvPr/>
        </p:nvSpPr>
        <p:spPr bwMode="auto">
          <a:xfrm>
            <a:off x="228600" y="5444925"/>
            <a:ext cx="8458200" cy="1015663"/>
          </a:xfrm>
          <a:prstGeom prst="rect">
            <a:avLst/>
          </a:prstGeom>
          <a:noFill/>
          <a:ln w="9525">
            <a:noFill/>
            <a:miter lim="800000"/>
            <a:headEnd/>
            <a:tailEnd/>
          </a:ln>
        </p:spPr>
        <p:txBody>
          <a:bodyPr wrap="square">
            <a:spAutoFit/>
          </a:bodyPr>
          <a:lstStyle/>
          <a:p>
            <a:r>
              <a:rPr lang="en-US" dirty="0" smtClean="0">
                <a:solidFill>
                  <a:srgbClr val="C00000"/>
                </a:solidFill>
              </a:rPr>
              <a:t>The nonlinearity is needed to create the new buckled-beam state (in addition to the unstable straight-beam state</a:t>
            </a:r>
            <a:r>
              <a:rPr lang="en-US" dirty="0">
                <a:solidFill>
                  <a:srgbClr val="C00000"/>
                </a:solidFill>
              </a:rPr>
              <a:t>)</a:t>
            </a:r>
            <a:r>
              <a:rPr lang="en-US" dirty="0" smtClean="0">
                <a:solidFill>
                  <a:srgbClr val="C00000"/>
                </a:solidFill>
              </a:rPr>
              <a:t> that the system converges to in the course of time.</a:t>
            </a:r>
          </a:p>
        </p:txBody>
      </p:sp>
      <p:grpSp>
        <p:nvGrpSpPr>
          <p:cNvPr id="34" name="Group 33"/>
          <p:cNvGrpSpPr/>
          <p:nvPr/>
        </p:nvGrpSpPr>
        <p:grpSpPr>
          <a:xfrm>
            <a:off x="228600" y="3597015"/>
            <a:ext cx="8458200" cy="1695510"/>
            <a:chOff x="228600" y="4019490"/>
            <a:chExt cx="8458200" cy="1695510"/>
          </a:xfrm>
        </p:grpSpPr>
        <p:grpSp>
          <p:nvGrpSpPr>
            <p:cNvPr id="93" name="Group 92"/>
            <p:cNvGrpSpPr/>
            <p:nvPr/>
          </p:nvGrpSpPr>
          <p:grpSpPr>
            <a:xfrm>
              <a:off x="228600" y="4019490"/>
              <a:ext cx="8458200" cy="1695510"/>
              <a:chOff x="228600" y="4019490"/>
              <a:chExt cx="8458200" cy="1695510"/>
            </a:xfrm>
          </p:grpSpPr>
          <p:sp>
            <p:nvSpPr>
              <p:cNvPr id="89" name="Rectangle 38"/>
              <p:cNvSpPr>
                <a:spLocks noChangeArrowheads="1"/>
              </p:cNvSpPr>
              <p:nvPr/>
            </p:nvSpPr>
            <p:spPr bwMode="auto">
              <a:xfrm>
                <a:off x="228600" y="4019490"/>
                <a:ext cx="8458200" cy="400110"/>
              </a:xfrm>
              <a:prstGeom prst="rect">
                <a:avLst/>
              </a:prstGeom>
              <a:noFill/>
              <a:ln w="9525">
                <a:noFill/>
                <a:miter lim="800000"/>
                <a:headEnd/>
                <a:tailEnd/>
              </a:ln>
            </p:spPr>
            <p:txBody>
              <a:bodyPr wrap="square">
                <a:spAutoFit/>
              </a:bodyPr>
              <a:lstStyle/>
              <a:p>
                <a:r>
                  <a:rPr lang="en-US" dirty="0" smtClean="0"/>
                  <a:t>Mathematically, the dynamical system must be nonlinear: </a:t>
                </a:r>
              </a:p>
            </p:txBody>
          </p:sp>
          <p:graphicFrame>
            <p:nvGraphicFramePr>
              <p:cNvPr id="90" name="Object 1"/>
              <p:cNvGraphicFramePr>
                <a:graphicFrameLocks noChangeAspect="1"/>
              </p:cNvGraphicFramePr>
              <p:nvPr/>
            </p:nvGraphicFramePr>
            <p:xfrm>
              <a:off x="358774" y="4567238"/>
              <a:ext cx="2765426" cy="1147762"/>
            </p:xfrm>
            <a:graphic>
              <a:graphicData uri="http://schemas.openxmlformats.org/presentationml/2006/ole">
                <mc:AlternateContent xmlns:mc="http://schemas.openxmlformats.org/markup-compatibility/2006">
                  <mc:Choice xmlns:v="urn:schemas-microsoft-com:vml" Requires="v">
                    <p:oleObj spid="_x0000_s261357" name="משוואה" r:id="rId6" imgW="1650960" imgH="685800" progId="Equation.3">
                      <p:embed/>
                    </p:oleObj>
                  </mc:Choice>
                  <mc:Fallback>
                    <p:oleObj name="משוואה" r:id="rId6" imgW="1650960" imgH="685800" progId="Equation.3">
                      <p:embed/>
                      <p:pic>
                        <p:nvPicPr>
                          <p:cNvPr id="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774" y="4567238"/>
                            <a:ext cx="2765426" cy="1147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1" name="Rectangle 38"/>
              <p:cNvSpPr>
                <a:spLocks noChangeArrowheads="1"/>
              </p:cNvSpPr>
              <p:nvPr/>
            </p:nvSpPr>
            <p:spPr bwMode="auto">
              <a:xfrm>
                <a:off x="3581400" y="4572000"/>
                <a:ext cx="4572000" cy="400110"/>
              </a:xfrm>
              <a:prstGeom prst="rect">
                <a:avLst/>
              </a:prstGeom>
              <a:noFill/>
              <a:ln w="9525">
                <a:noFill/>
                <a:miter lim="800000"/>
                <a:headEnd/>
                <a:tailEnd/>
              </a:ln>
            </p:spPr>
            <p:txBody>
              <a:bodyPr wrap="square">
                <a:spAutoFit/>
              </a:bodyPr>
              <a:lstStyle/>
              <a:p>
                <a:r>
                  <a:rPr lang="en-US" i="1" dirty="0" err="1" smtClean="0">
                    <a:latin typeface="+mj-lt"/>
                  </a:rPr>
                  <a:t>f</a:t>
                </a:r>
                <a:r>
                  <a:rPr lang="en-US" i="1" baseline="-25000" dirty="0" err="1" smtClean="0">
                    <a:latin typeface="+mj-lt"/>
                  </a:rPr>
                  <a:t>i</a:t>
                </a:r>
                <a:r>
                  <a:rPr lang="en-US" baseline="-25000" dirty="0" smtClean="0"/>
                  <a:t> </a:t>
                </a:r>
                <a:r>
                  <a:rPr lang="en-US" dirty="0" smtClean="0"/>
                  <a:t> - a nonlinear function of </a:t>
                </a:r>
                <a:r>
                  <a:rPr lang="en-US" dirty="0" smtClean="0">
                    <a:latin typeface="+mj-lt"/>
                  </a:rPr>
                  <a:t>{</a:t>
                </a:r>
                <a:r>
                  <a:rPr lang="en-US" i="1" dirty="0" err="1" smtClean="0">
                    <a:latin typeface="+mj-lt"/>
                  </a:rPr>
                  <a:t>U</a:t>
                </a:r>
                <a:r>
                  <a:rPr lang="en-US" i="1" baseline="-25000" dirty="0" err="1" smtClean="0">
                    <a:latin typeface="+mj-lt"/>
                  </a:rPr>
                  <a:t>j</a:t>
                </a:r>
                <a:r>
                  <a:rPr lang="en-US" dirty="0" smtClean="0">
                    <a:latin typeface="+mj-lt"/>
                  </a:rPr>
                  <a:t>}         </a:t>
                </a:r>
                <a:endParaRPr lang="en-US" baseline="-25000" dirty="0" smtClean="0">
                  <a:latin typeface="+mj-lt"/>
                </a:endParaRPr>
              </a:p>
            </p:txBody>
          </p:sp>
        </p:grpSp>
        <p:sp>
          <p:nvSpPr>
            <p:cNvPr id="33" name="Rectangle 38"/>
            <p:cNvSpPr>
              <a:spLocks noChangeArrowheads="1"/>
            </p:cNvSpPr>
            <p:nvPr/>
          </p:nvSpPr>
          <p:spPr bwMode="auto">
            <a:xfrm>
              <a:off x="3505200" y="5010090"/>
              <a:ext cx="4572000" cy="338554"/>
            </a:xfrm>
            <a:prstGeom prst="rect">
              <a:avLst/>
            </a:prstGeom>
            <a:noFill/>
            <a:ln w="9525">
              <a:noFill/>
              <a:miter lim="800000"/>
              <a:headEnd/>
              <a:tailEnd/>
            </a:ln>
          </p:spPr>
          <p:txBody>
            <a:bodyPr wrap="square">
              <a:spAutoFit/>
            </a:bodyPr>
            <a:lstStyle/>
            <a:p>
              <a:r>
                <a:rPr lang="en-US" sz="1600" dirty="0" smtClean="0"/>
                <a:t>(at least one of the </a:t>
              </a:r>
              <a:r>
                <a:rPr lang="en-US" sz="1600" dirty="0" smtClean="0">
                  <a:latin typeface="+mj-lt"/>
                </a:rPr>
                <a:t>{</a:t>
              </a:r>
              <a:r>
                <a:rPr lang="en-US" sz="1600" i="1" dirty="0" err="1" smtClean="0">
                  <a:latin typeface="+mj-lt"/>
                </a:rPr>
                <a:t>f</a:t>
              </a:r>
              <a:r>
                <a:rPr lang="en-US" sz="1600" i="1" baseline="-25000" dirty="0" err="1" smtClean="0">
                  <a:latin typeface="+mj-lt"/>
                </a:rPr>
                <a:t>i</a:t>
              </a:r>
              <a:r>
                <a:rPr lang="en-US" sz="1600" dirty="0" smtClean="0">
                  <a:latin typeface="+mj-lt"/>
                </a:rPr>
                <a:t>} </a:t>
              </a:r>
              <a:r>
                <a:rPr lang="en-US" sz="1600" dirty="0" smtClean="0"/>
                <a:t>should be nonlinear)</a:t>
              </a:r>
              <a:r>
                <a:rPr lang="en-US" sz="1600" dirty="0" smtClean="0">
                  <a:latin typeface="+mj-lt"/>
                </a:rPr>
                <a:t>         </a:t>
              </a:r>
              <a:endParaRPr lang="en-US" sz="1600" baseline="-25000" dirty="0" smtClean="0">
                <a:latin typeface="+mj-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dissolv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dissolve">
                                      <p:cBhvr>
                                        <p:cTn id="12" dur="500"/>
                                        <p:tgtEl>
                                          <p:spTgt spid="9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dissolv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dissolve">
                                      <p:cBhvr>
                                        <p:cTn id="22"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9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Group 75"/>
          <p:cNvGrpSpPr/>
          <p:nvPr/>
        </p:nvGrpSpPr>
        <p:grpSpPr>
          <a:xfrm>
            <a:off x="4211638" y="768351"/>
            <a:ext cx="5113337" cy="2889249"/>
            <a:chOff x="4211638" y="768351"/>
            <a:chExt cx="5113337" cy="2889249"/>
          </a:xfrm>
        </p:grpSpPr>
        <p:grpSp>
          <p:nvGrpSpPr>
            <p:cNvPr id="28" name="Group 27"/>
            <p:cNvGrpSpPr/>
            <p:nvPr/>
          </p:nvGrpSpPr>
          <p:grpSpPr>
            <a:xfrm>
              <a:off x="4211638" y="768351"/>
              <a:ext cx="5113337" cy="2889249"/>
              <a:chOff x="4211638" y="836613"/>
              <a:chExt cx="5113337" cy="2736849"/>
            </a:xfrm>
          </p:grpSpPr>
          <p:grpSp>
            <p:nvGrpSpPr>
              <p:cNvPr id="2" name="Group 170"/>
              <p:cNvGrpSpPr>
                <a:grpSpLocks/>
              </p:cNvGrpSpPr>
              <p:nvPr/>
            </p:nvGrpSpPr>
            <p:grpSpPr bwMode="auto">
              <a:xfrm>
                <a:off x="4211638" y="838200"/>
                <a:ext cx="5113337" cy="2735262"/>
                <a:chOff x="2290" y="346"/>
                <a:chExt cx="3221" cy="1859"/>
              </a:xfrm>
            </p:grpSpPr>
            <p:pic>
              <p:nvPicPr>
                <p:cNvPr id="72" name="Picture 167"/>
                <p:cNvPicPr>
                  <a:picLocks noChangeAspect="1" noChangeArrowheads="1"/>
                </p:cNvPicPr>
                <p:nvPr/>
              </p:nvPicPr>
              <p:blipFill>
                <a:blip r:embed="rId4" cstate="print"/>
                <a:srcRect/>
                <a:stretch>
                  <a:fillRect/>
                </a:stretch>
              </p:blipFill>
              <p:spPr bwMode="auto">
                <a:xfrm>
                  <a:off x="2336" y="370"/>
                  <a:ext cx="3175" cy="1832"/>
                </a:xfrm>
                <a:prstGeom prst="rect">
                  <a:avLst/>
                </a:prstGeom>
                <a:noFill/>
                <a:ln w="9525">
                  <a:noFill/>
                  <a:miter lim="800000"/>
                  <a:headEnd/>
                  <a:tailEnd/>
                </a:ln>
              </p:spPr>
            </p:pic>
            <p:sp>
              <p:nvSpPr>
                <p:cNvPr id="73" name="Rectangle 168"/>
                <p:cNvSpPr>
                  <a:spLocks noChangeArrowheads="1"/>
                </p:cNvSpPr>
                <p:nvPr/>
              </p:nvSpPr>
              <p:spPr bwMode="auto">
                <a:xfrm>
                  <a:off x="2336" y="1842"/>
                  <a:ext cx="3039" cy="363"/>
                </a:xfrm>
                <a:prstGeom prst="rect">
                  <a:avLst/>
                </a:prstGeom>
                <a:solidFill>
                  <a:schemeClr val="bg1"/>
                </a:solidFill>
                <a:ln w="9525">
                  <a:noFill/>
                  <a:miter lim="800000"/>
                  <a:headEnd/>
                  <a:tailEnd/>
                </a:ln>
              </p:spPr>
              <p:txBody>
                <a:bodyPr wrap="none" anchor="ctr"/>
                <a:lstStyle/>
                <a:p>
                  <a:endParaRPr lang="en-US"/>
                </a:p>
              </p:txBody>
            </p:sp>
            <p:sp>
              <p:nvSpPr>
                <p:cNvPr id="74" name="Rectangle 169"/>
                <p:cNvSpPr>
                  <a:spLocks noChangeArrowheads="1"/>
                </p:cNvSpPr>
                <p:nvPr/>
              </p:nvSpPr>
              <p:spPr bwMode="auto">
                <a:xfrm>
                  <a:off x="2290" y="346"/>
                  <a:ext cx="3039" cy="136"/>
                </a:xfrm>
                <a:prstGeom prst="rect">
                  <a:avLst/>
                </a:prstGeom>
                <a:solidFill>
                  <a:schemeClr val="bg1"/>
                </a:solidFill>
                <a:ln w="9525">
                  <a:noFill/>
                  <a:miter lim="800000"/>
                  <a:headEnd/>
                  <a:tailEnd/>
                </a:ln>
              </p:spPr>
              <p:txBody>
                <a:bodyPr wrap="none" anchor="ctr"/>
                <a:lstStyle/>
                <a:p>
                  <a:endParaRPr lang="en-US"/>
                </a:p>
              </p:txBody>
            </p:sp>
          </p:grpSp>
          <p:graphicFrame>
            <p:nvGraphicFramePr>
              <p:cNvPr id="303107" name="Object 187"/>
              <p:cNvGraphicFramePr>
                <a:graphicFrameLocks noChangeAspect="1"/>
              </p:cNvGraphicFramePr>
              <p:nvPr/>
            </p:nvGraphicFramePr>
            <p:xfrm>
              <a:off x="5219700" y="976313"/>
              <a:ext cx="720725" cy="292100"/>
            </p:xfrm>
            <a:graphic>
              <a:graphicData uri="http://schemas.openxmlformats.org/presentationml/2006/ole">
                <mc:AlternateContent xmlns:mc="http://schemas.openxmlformats.org/markup-compatibility/2006">
                  <mc:Choice xmlns:v="urn:schemas-microsoft-com:vml" Requires="v">
                    <p:oleObj spid="_x0000_s532519" name="משוואה" r:id="rId5" imgW="507960" imgH="228600" progId="Equation.3">
                      <p:embed/>
                    </p:oleObj>
                  </mc:Choice>
                  <mc:Fallback>
                    <p:oleObj name="משוואה" r:id="rId5" imgW="507960" imgH="228600" progId="Equation.3">
                      <p:embed/>
                      <p:pic>
                        <p:nvPicPr>
                          <p:cNvPr id="0" name="Object 18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9700" y="976313"/>
                            <a:ext cx="720725" cy="292100"/>
                          </a:xfrm>
                          <a:prstGeom prst="rect">
                            <a:avLst/>
                          </a:prstGeom>
                          <a:solidFill>
                            <a:schemeClr val="bg1"/>
                          </a:solidFill>
                        </p:spPr>
                      </p:pic>
                    </p:oleObj>
                  </mc:Fallback>
                </mc:AlternateContent>
              </a:graphicData>
            </a:graphic>
          </p:graphicFrame>
          <p:graphicFrame>
            <p:nvGraphicFramePr>
              <p:cNvPr id="303108" name="Object 188"/>
              <p:cNvGraphicFramePr>
                <a:graphicFrameLocks noChangeAspect="1"/>
              </p:cNvGraphicFramePr>
              <p:nvPr/>
            </p:nvGraphicFramePr>
            <p:xfrm>
              <a:off x="7019925" y="836613"/>
              <a:ext cx="720725" cy="292100"/>
            </p:xfrm>
            <a:graphic>
              <a:graphicData uri="http://schemas.openxmlformats.org/presentationml/2006/ole">
                <mc:AlternateContent xmlns:mc="http://schemas.openxmlformats.org/markup-compatibility/2006">
                  <mc:Choice xmlns:v="urn:schemas-microsoft-com:vml" Requires="v">
                    <p:oleObj spid="_x0000_s532520" name="משוואה" r:id="rId7" imgW="507960" imgH="228600" progId="Equation.3">
                      <p:embed/>
                    </p:oleObj>
                  </mc:Choice>
                  <mc:Fallback>
                    <p:oleObj name="משוואה" r:id="rId7" imgW="507960" imgH="228600" progId="Equation.3">
                      <p:embed/>
                      <p:pic>
                        <p:nvPicPr>
                          <p:cNvPr id="0" name="Object 18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9925" y="836613"/>
                            <a:ext cx="720725" cy="292100"/>
                          </a:xfrm>
                          <a:prstGeom prst="rect">
                            <a:avLst/>
                          </a:prstGeom>
                          <a:solidFill>
                            <a:schemeClr val="bg1"/>
                          </a:solidFill>
                        </p:spPr>
                      </p:pic>
                    </p:oleObj>
                  </mc:Fallback>
                </mc:AlternateContent>
              </a:graphicData>
            </a:graphic>
          </p:graphicFrame>
        </p:grpSp>
        <p:sp>
          <p:nvSpPr>
            <p:cNvPr id="58" name="TextBox 57"/>
            <p:cNvSpPr txBox="1"/>
            <p:nvPr/>
          </p:nvSpPr>
          <p:spPr>
            <a:xfrm>
              <a:off x="5691850" y="2057400"/>
              <a:ext cx="990600" cy="523220"/>
            </a:xfrm>
            <a:prstGeom prst="rect">
              <a:avLst/>
            </a:prstGeom>
            <a:solidFill>
              <a:schemeClr val="bg1"/>
            </a:solidFill>
          </p:spPr>
          <p:txBody>
            <a:bodyPr wrap="square" rtlCol="0">
              <a:spAutoFit/>
            </a:bodyPr>
            <a:lstStyle/>
            <a:p>
              <a:r>
                <a:rPr lang="en-US" sz="1400" dirty="0" smtClean="0">
                  <a:solidFill>
                    <a:schemeClr val="bg1"/>
                  </a:solidFill>
                </a:rPr>
                <a:t>Straight beam</a:t>
              </a:r>
              <a:endParaRPr lang="en-US" sz="1400" dirty="0">
                <a:solidFill>
                  <a:schemeClr val="bg1"/>
                </a:solidFill>
              </a:endParaRPr>
            </a:p>
          </p:txBody>
        </p:sp>
        <p:grpSp>
          <p:nvGrpSpPr>
            <p:cNvPr id="62" name="Group 61"/>
            <p:cNvGrpSpPr/>
            <p:nvPr/>
          </p:nvGrpSpPr>
          <p:grpSpPr>
            <a:xfrm>
              <a:off x="7315200" y="2058795"/>
              <a:ext cx="1371600" cy="523220"/>
              <a:chOff x="7315200" y="2058795"/>
              <a:chExt cx="1371600" cy="523220"/>
            </a:xfrm>
          </p:grpSpPr>
          <p:sp>
            <p:nvSpPr>
              <p:cNvPr id="61" name="Rectangle 60"/>
              <p:cNvSpPr/>
              <p:nvPr/>
            </p:nvSpPr>
            <p:spPr bwMode="auto">
              <a:xfrm>
                <a:off x="7315200" y="2209800"/>
                <a:ext cx="3810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59" name="TextBox 58"/>
              <p:cNvSpPr txBox="1"/>
              <p:nvPr/>
            </p:nvSpPr>
            <p:spPr>
              <a:xfrm>
                <a:off x="7772400" y="2058795"/>
                <a:ext cx="914400" cy="523220"/>
              </a:xfrm>
              <a:prstGeom prst="rect">
                <a:avLst/>
              </a:prstGeom>
              <a:solidFill>
                <a:schemeClr val="bg1"/>
              </a:solidFill>
            </p:spPr>
            <p:txBody>
              <a:bodyPr wrap="square" rtlCol="0">
                <a:spAutoFit/>
              </a:bodyPr>
              <a:lstStyle/>
              <a:p>
                <a:r>
                  <a:rPr lang="en-US" sz="1400" dirty="0" smtClean="0">
                    <a:solidFill>
                      <a:schemeClr val="bg1"/>
                    </a:solidFill>
                  </a:rPr>
                  <a:t>Buckled beam            </a:t>
                </a:r>
                <a:endParaRPr lang="en-US" sz="1400" dirty="0">
                  <a:solidFill>
                    <a:schemeClr val="bg1"/>
                  </a:solidFill>
                </a:endParaRPr>
              </a:p>
            </p:txBody>
          </p:sp>
        </p:grpSp>
        <p:sp>
          <p:nvSpPr>
            <p:cNvPr id="51" name="Rectangle 46"/>
            <p:cNvSpPr>
              <a:spLocks noChangeArrowheads="1"/>
            </p:cNvSpPr>
            <p:nvPr/>
          </p:nvSpPr>
          <p:spPr bwMode="auto">
            <a:xfrm>
              <a:off x="7285300" y="1744662"/>
              <a:ext cx="71438" cy="1150938"/>
            </a:xfrm>
            <a:prstGeom prst="rect">
              <a:avLst/>
            </a:prstGeom>
            <a:noFill/>
            <a:ln w="9525">
              <a:solidFill>
                <a:schemeClr val="tx1"/>
              </a:solidFill>
              <a:prstDash val="dash"/>
              <a:miter lim="800000"/>
              <a:headEnd/>
              <a:tailEnd/>
            </a:ln>
          </p:spPr>
          <p:txBody>
            <a:bodyPr wrap="none" anchor="ctr"/>
            <a:lstStyle/>
            <a:p>
              <a:endParaRPr lang="en-US"/>
            </a:p>
          </p:txBody>
        </p:sp>
        <p:grpSp>
          <p:nvGrpSpPr>
            <p:cNvPr id="64" name="Group 70"/>
            <p:cNvGrpSpPr>
              <a:grpSpLocks/>
            </p:cNvGrpSpPr>
            <p:nvPr/>
          </p:nvGrpSpPr>
          <p:grpSpPr bwMode="auto">
            <a:xfrm>
              <a:off x="6948474" y="2098675"/>
              <a:ext cx="1454146" cy="358776"/>
              <a:chOff x="4377" y="1308"/>
              <a:chExt cx="916" cy="226"/>
            </a:xfrm>
          </p:grpSpPr>
          <p:sp>
            <p:nvSpPr>
              <p:cNvPr id="66" name="Line 67"/>
              <p:cNvSpPr>
                <a:spLocks noChangeShapeType="1"/>
              </p:cNvSpPr>
              <p:nvPr/>
            </p:nvSpPr>
            <p:spPr bwMode="auto">
              <a:xfrm>
                <a:off x="4377" y="1434"/>
                <a:ext cx="136" cy="0"/>
              </a:xfrm>
              <a:prstGeom prst="line">
                <a:avLst/>
              </a:prstGeom>
              <a:noFill/>
              <a:ln w="9525">
                <a:solidFill>
                  <a:srgbClr val="0000FF"/>
                </a:solidFill>
                <a:round/>
                <a:headEnd/>
                <a:tailEnd type="triangle" w="med" len="med"/>
              </a:ln>
            </p:spPr>
            <p:txBody>
              <a:bodyPr/>
              <a:lstStyle/>
              <a:p>
                <a:endParaRPr lang="en-US"/>
              </a:p>
            </p:txBody>
          </p:sp>
          <p:sp>
            <p:nvSpPr>
              <p:cNvPr id="67" name="Line 68"/>
              <p:cNvSpPr>
                <a:spLocks noChangeShapeType="1"/>
              </p:cNvSpPr>
              <p:nvPr/>
            </p:nvSpPr>
            <p:spPr bwMode="auto">
              <a:xfrm flipH="1">
                <a:off x="4582" y="1434"/>
                <a:ext cx="136" cy="0"/>
              </a:xfrm>
              <a:prstGeom prst="line">
                <a:avLst/>
              </a:prstGeom>
              <a:noFill/>
              <a:ln w="9525">
                <a:solidFill>
                  <a:srgbClr val="0000FF"/>
                </a:solidFill>
                <a:round/>
                <a:headEnd/>
                <a:tailEnd type="triangle" w="med" len="med"/>
              </a:ln>
            </p:spPr>
            <p:txBody>
              <a:bodyPr/>
              <a:lstStyle/>
              <a:p>
                <a:endParaRPr lang="en-US"/>
              </a:p>
            </p:txBody>
          </p:sp>
          <p:graphicFrame>
            <p:nvGraphicFramePr>
              <p:cNvPr id="70" name="Object 69"/>
              <p:cNvGraphicFramePr>
                <a:graphicFrameLocks noChangeAspect="1"/>
              </p:cNvGraphicFramePr>
              <p:nvPr/>
            </p:nvGraphicFramePr>
            <p:xfrm>
              <a:off x="4747" y="1308"/>
              <a:ext cx="546" cy="226"/>
            </p:xfrm>
            <a:graphic>
              <a:graphicData uri="http://schemas.openxmlformats.org/presentationml/2006/ole">
                <mc:AlternateContent xmlns:mc="http://schemas.openxmlformats.org/markup-compatibility/2006">
                  <mc:Choice xmlns:v="urn:schemas-microsoft-com:vml" Requires="v">
                    <p:oleObj spid="_x0000_s532521" name="משוואה" r:id="rId9" imgW="495000" imgH="228600" progId="Equation.3">
                      <p:embed/>
                    </p:oleObj>
                  </mc:Choice>
                  <mc:Fallback>
                    <p:oleObj name="משוואה" r:id="rId9" imgW="495000" imgH="228600" progId="Equation.3">
                      <p:embed/>
                      <p:pic>
                        <p:nvPicPr>
                          <p:cNvPr id="0" name="Object 6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47" y="1308"/>
                            <a:ext cx="546" cy="226"/>
                          </a:xfrm>
                          <a:prstGeom prst="rect">
                            <a:avLst/>
                          </a:prstGeom>
                          <a:solidFill>
                            <a:schemeClr val="bg1"/>
                          </a:solidFill>
                        </p:spPr>
                      </p:pic>
                    </p:oleObj>
                  </mc:Fallback>
                </mc:AlternateContent>
              </a:graphicData>
            </a:graphic>
          </p:graphicFrame>
        </p:grpSp>
        <p:sp>
          <p:nvSpPr>
            <p:cNvPr id="71" name="Rectangle 70"/>
            <p:cNvSpPr/>
            <p:nvPr/>
          </p:nvSpPr>
          <p:spPr bwMode="auto">
            <a:xfrm>
              <a:off x="5943600" y="1295400"/>
              <a:ext cx="6858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grpSp>
      <p:sp>
        <p:nvSpPr>
          <p:cNvPr id="19461" name="Text Box 97"/>
          <p:cNvSpPr txBox="1">
            <a:spLocks noChangeArrowheads="1"/>
          </p:cNvSpPr>
          <p:nvPr/>
        </p:nvSpPr>
        <p:spPr bwMode="auto">
          <a:xfrm>
            <a:off x="0" y="-1588"/>
            <a:ext cx="8763000" cy="430213"/>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rPr>
              <a:t>  Nonlinear dynamics: instabilities</a:t>
            </a:r>
          </a:p>
        </p:txBody>
      </p:sp>
      <p:grpSp>
        <p:nvGrpSpPr>
          <p:cNvPr id="3" name="Group 98"/>
          <p:cNvGrpSpPr>
            <a:grpSpLocks/>
          </p:cNvGrpSpPr>
          <p:nvPr/>
        </p:nvGrpSpPr>
        <p:grpSpPr bwMode="auto">
          <a:xfrm>
            <a:off x="8720138" y="0"/>
            <a:ext cx="457200" cy="6858000"/>
            <a:chOff x="5493" y="0"/>
            <a:chExt cx="288" cy="4320"/>
          </a:xfrm>
        </p:grpSpPr>
        <p:sp>
          <p:nvSpPr>
            <p:cNvPr id="19463" name="Rectangle 99"/>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nSpc>
                  <a:spcPct val="40000"/>
                </a:lnSpc>
              </a:pPr>
              <a:endParaRPr lang="en-US" altLang="he-IL" sz="1200" b="1">
                <a:solidFill>
                  <a:schemeClr val="bg1"/>
                </a:solidFill>
              </a:endParaRPr>
            </a:p>
            <a:p>
              <a:pPr algn="ctr">
                <a:lnSpc>
                  <a:spcPct val="40000"/>
                </a:lnSpc>
              </a:pPr>
              <a:r>
                <a:rPr lang="en-US" altLang="he-IL" sz="1600" b="1">
                  <a:solidFill>
                    <a:schemeClr val="bg1"/>
                  </a:solidFill>
                </a:rPr>
                <a:t>     </a:t>
              </a:r>
              <a:r>
                <a:rPr lang="en-US" altLang="he-IL" sz="1600">
                  <a:solidFill>
                    <a:schemeClr val="bg1"/>
                  </a:solidFill>
                </a:rPr>
                <a:t>Ben Gurion University,  Ehud Meron -  www.bgu.ac.il/~ehud</a:t>
              </a:r>
              <a:endParaRPr lang="en-US" altLang="en-US" sz="1600">
                <a:solidFill>
                  <a:schemeClr val="bg1"/>
                </a:solidFill>
              </a:endParaRPr>
            </a:p>
          </p:txBody>
        </p:sp>
        <p:pic>
          <p:nvPicPr>
            <p:cNvPr id="19464" name="Picture 100" descr="bgu_logo_small"/>
            <p:cNvPicPr>
              <a:picLocks noChangeAspect="1" noChangeArrowheads="1"/>
            </p:cNvPicPr>
            <p:nvPr/>
          </p:nvPicPr>
          <p:blipFill>
            <a:blip r:embed="rId11" cstate="print"/>
            <a:srcRect/>
            <a:stretch>
              <a:fillRect/>
            </a:stretch>
          </p:blipFill>
          <p:spPr bwMode="auto">
            <a:xfrm>
              <a:off x="5493" y="21"/>
              <a:ext cx="288" cy="246"/>
            </a:xfrm>
            <a:prstGeom prst="rect">
              <a:avLst/>
            </a:prstGeom>
            <a:noFill/>
            <a:ln w="9525">
              <a:noFill/>
              <a:miter lim="800000"/>
              <a:headEnd/>
              <a:tailEnd/>
            </a:ln>
          </p:spPr>
        </p:pic>
      </p:grpSp>
      <p:sp>
        <p:nvSpPr>
          <p:cNvPr id="75" name="Rectangle 85"/>
          <p:cNvSpPr>
            <a:spLocks noChangeArrowheads="1"/>
          </p:cNvSpPr>
          <p:nvPr/>
        </p:nvSpPr>
        <p:spPr bwMode="auto">
          <a:xfrm>
            <a:off x="304800" y="685800"/>
            <a:ext cx="4248150" cy="400110"/>
          </a:xfrm>
          <a:prstGeom prst="rect">
            <a:avLst/>
          </a:prstGeom>
          <a:noFill/>
          <a:ln w="9525">
            <a:noFill/>
            <a:miter lim="800000"/>
            <a:headEnd/>
            <a:tailEnd/>
          </a:ln>
        </p:spPr>
        <p:txBody>
          <a:bodyPr anchor="ctr">
            <a:spAutoFit/>
          </a:bodyPr>
          <a:lstStyle/>
          <a:p>
            <a:pPr algn="just" rtl="0">
              <a:spcAft>
                <a:spcPct val="35000"/>
              </a:spcAft>
            </a:pPr>
            <a:r>
              <a:rPr lang="en-US" dirty="0" smtClean="0">
                <a:solidFill>
                  <a:srgbClr val="0000FF"/>
                </a:solidFill>
              </a:rPr>
              <a:t>Back to t</a:t>
            </a:r>
            <a:r>
              <a:rPr lang="en-US" sz="2000" dirty="0" smtClean="0">
                <a:solidFill>
                  <a:srgbClr val="0000FF"/>
                </a:solidFill>
                <a:latin typeface="Comic Sans MS" pitchFamily="66" charset="0"/>
              </a:rPr>
              <a:t>he </a:t>
            </a:r>
            <a:r>
              <a:rPr lang="en-US" sz="2000" dirty="0">
                <a:solidFill>
                  <a:srgbClr val="0000FF"/>
                </a:solidFill>
                <a:latin typeface="Comic Sans MS" pitchFamily="66" charset="0"/>
              </a:rPr>
              <a:t>buckling of a</a:t>
            </a:r>
            <a:r>
              <a:rPr lang="en-US" sz="2000" dirty="0">
                <a:latin typeface="Comic Sans MS" pitchFamily="66" charset="0"/>
              </a:rPr>
              <a:t> </a:t>
            </a:r>
            <a:r>
              <a:rPr lang="en-US" sz="2000" dirty="0" smtClean="0">
                <a:solidFill>
                  <a:srgbClr val="0000FF"/>
                </a:solidFill>
                <a:latin typeface="Comic Sans MS" pitchFamily="66" charset="0"/>
              </a:rPr>
              <a:t>beam:</a:t>
            </a:r>
            <a:endParaRPr lang="en-US" sz="2000" dirty="0">
              <a:solidFill>
                <a:srgbClr val="0000FF"/>
              </a:solidFill>
              <a:latin typeface="Comic Sans MS" pitchFamily="66" charset="0"/>
            </a:endParaRPr>
          </a:p>
        </p:txBody>
      </p:sp>
      <p:sp>
        <p:nvSpPr>
          <p:cNvPr id="45" name="Rectangle 171"/>
          <p:cNvSpPr>
            <a:spLocks noChangeArrowheads="1"/>
          </p:cNvSpPr>
          <p:nvPr/>
        </p:nvSpPr>
        <p:spPr bwMode="auto">
          <a:xfrm>
            <a:off x="395288" y="1611313"/>
            <a:ext cx="4608513" cy="492125"/>
          </a:xfrm>
          <a:prstGeom prst="rect">
            <a:avLst/>
          </a:prstGeom>
          <a:noFill/>
          <a:ln w="9525">
            <a:noFill/>
            <a:miter lim="800000"/>
            <a:headEnd/>
            <a:tailEnd/>
          </a:ln>
        </p:spPr>
        <p:txBody>
          <a:bodyPr>
            <a:spAutoFit/>
          </a:bodyPr>
          <a:lstStyle/>
          <a:p>
            <a:pPr algn="l" rtl="0"/>
            <a:r>
              <a:rPr lang="en-US" sz="2500" i="1" dirty="0" smtClean="0">
                <a:latin typeface="+mj-lt"/>
                <a:cs typeface="Times New Roman" pitchFamily="18" charset="0"/>
              </a:rPr>
              <a:t>u</a:t>
            </a:r>
            <a:r>
              <a:rPr lang="en-US" sz="2400" i="1" dirty="0" smtClean="0">
                <a:cs typeface="Times New Roman" pitchFamily="18" charset="0"/>
              </a:rPr>
              <a:t> </a:t>
            </a:r>
            <a:r>
              <a:rPr lang="en-US" sz="2000" i="1" dirty="0">
                <a:cs typeface="Times New Roman" pitchFamily="18" charset="0"/>
              </a:rPr>
              <a:t>-</a:t>
            </a:r>
            <a:r>
              <a:rPr lang="en-US" sz="2000" dirty="0">
                <a:latin typeface="Comic Sans MS" pitchFamily="66" charset="0"/>
              </a:rPr>
              <a:t> measure the degree of buckling </a:t>
            </a:r>
          </a:p>
        </p:txBody>
      </p:sp>
      <p:grpSp>
        <p:nvGrpSpPr>
          <p:cNvPr id="46" name="Group 175"/>
          <p:cNvGrpSpPr>
            <a:grpSpLocks/>
          </p:cNvGrpSpPr>
          <p:nvPr/>
        </p:nvGrpSpPr>
        <p:grpSpPr bwMode="auto">
          <a:xfrm>
            <a:off x="460375" y="2195513"/>
            <a:ext cx="4686300" cy="776288"/>
            <a:chOff x="290" y="2261"/>
            <a:chExt cx="2952" cy="489"/>
          </a:xfrm>
        </p:grpSpPr>
        <p:sp>
          <p:nvSpPr>
            <p:cNvPr id="49" name="Rectangle 172"/>
            <p:cNvSpPr>
              <a:spLocks noChangeArrowheads="1"/>
            </p:cNvSpPr>
            <p:nvPr/>
          </p:nvSpPr>
          <p:spPr bwMode="auto">
            <a:xfrm>
              <a:off x="1370" y="2308"/>
              <a:ext cx="1872" cy="250"/>
            </a:xfrm>
            <a:prstGeom prst="rect">
              <a:avLst/>
            </a:prstGeom>
            <a:noFill/>
            <a:ln w="9525">
              <a:noFill/>
              <a:miter lim="800000"/>
              <a:headEnd/>
              <a:tailEnd/>
            </a:ln>
          </p:spPr>
          <p:txBody>
            <a:bodyPr wrap="square">
              <a:spAutoFit/>
            </a:bodyPr>
            <a:lstStyle/>
            <a:p>
              <a:pPr algn="l" rtl="0"/>
              <a:r>
                <a:rPr lang="en-US" sz="2000" dirty="0">
                  <a:latin typeface="Comic Sans MS" pitchFamily="66" charset="0"/>
                </a:rPr>
                <a:t>- the </a:t>
              </a:r>
              <a:r>
                <a:rPr lang="en-US" sz="2000" dirty="0" smtClean="0">
                  <a:latin typeface="Comic Sans MS" pitchFamily="66" charset="0"/>
                </a:rPr>
                <a:t>deviation from</a:t>
              </a:r>
              <a:endParaRPr lang="en-US" sz="2000" dirty="0">
                <a:latin typeface="Comic Sans MS" pitchFamily="66" charset="0"/>
              </a:endParaRPr>
            </a:p>
          </p:txBody>
        </p:sp>
        <p:graphicFrame>
          <p:nvGraphicFramePr>
            <p:cNvPr id="50" name="Object 173"/>
            <p:cNvGraphicFramePr>
              <a:graphicFrameLocks noChangeAspect="1"/>
            </p:cNvGraphicFramePr>
            <p:nvPr/>
          </p:nvGraphicFramePr>
          <p:xfrm>
            <a:off x="290" y="2261"/>
            <a:ext cx="991" cy="489"/>
          </p:xfrm>
          <a:graphic>
            <a:graphicData uri="http://schemas.openxmlformats.org/presentationml/2006/ole">
              <mc:AlternateContent xmlns:mc="http://schemas.openxmlformats.org/markup-compatibility/2006">
                <mc:Choice xmlns:v="urn:schemas-microsoft-com:vml" Requires="v">
                  <p:oleObj spid="_x0000_s532522" name="משוואה" r:id="rId12" imgW="787320" imgH="431640" progId="Equation.3">
                    <p:embed/>
                  </p:oleObj>
                </mc:Choice>
                <mc:Fallback>
                  <p:oleObj name="משוואה" r:id="rId12" imgW="787320" imgH="431640" progId="Equation.3">
                    <p:embed/>
                    <p:pic>
                      <p:nvPicPr>
                        <p:cNvPr id="0" name="Object 17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0" y="2261"/>
                          <a:ext cx="991" cy="489"/>
                        </a:xfrm>
                        <a:prstGeom prst="rect">
                          <a:avLst/>
                        </a:prstGeom>
                        <a:solidFill>
                          <a:schemeClr val="bg1"/>
                        </a:solidFill>
                      </p:spPr>
                    </p:pic>
                  </p:oleObj>
                </mc:Fallback>
              </mc:AlternateContent>
            </a:graphicData>
          </a:graphic>
        </p:graphicFrame>
      </p:grpSp>
      <p:grpSp>
        <p:nvGrpSpPr>
          <p:cNvPr id="83" name="Group 82"/>
          <p:cNvGrpSpPr/>
          <p:nvPr/>
        </p:nvGrpSpPr>
        <p:grpSpPr>
          <a:xfrm>
            <a:off x="395288" y="3124200"/>
            <a:ext cx="8280400" cy="1474788"/>
            <a:chOff x="395288" y="3200400"/>
            <a:chExt cx="8280400" cy="1474788"/>
          </a:xfrm>
        </p:grpSpPr>
        <p:graphicFrame>
          <p:nvGraphicFramePr>
            <p:cNvPr id="42" name="Object 94"/>
            <p:cNvGraphicFramePr>
              <a:graphicFrameLocks noChangeAspect="1"/>
            </p:cNvGraphicFramePr>
            <p:nvPr>
              <p:extLst>
                <p:ext uri="{D42A27DB-BD31-4B8C-83A1-F6EECF244321}">
                  <p14:modId xmlns:p14="http://schemas.microsoft.com/office/powerpoint/2010/main" val="3484900018"/>
                </p:ext>
              </p:extLst>
            </p:nvPr>
          </p:nvGraphicFramePr>
          <p:xfrm>
            <a:off x="3744913" y="4240975"/>
            <a:ext cx="1589087" cy="434210"/>
          </p:xfrm>
          <a:graphic>
            <a:graphicData uri="http://schemas.openxmlformats.org/presentationml/2006/ole">
              <mc:AlternateContent xmlns:mc="http://schemas.openxmlformats.org/markup-compatibility/2006">
                <mc:Choice xmlns:v="urn:schemas-microsoft-com:vml" Requires="v">
                  <p:oleObj spid="_x0000_s532523" name="משוואה" r:id="rId14" imgW="711000" imgH="215640" progId="Equation.3">
                    <p:embed/>
                  </p:oleObj>
                </mc:Choice>
                <mc:Fallback>
                  <p:oleObj name="משוואה" r:id="rId14" imgW="711000" imgH="215640" progId="Equation.3">
                    <p:embed/>
                    <p:pic>
                      <p:nvPicPr>
                        <p:cNvPr id="0" name="Object 9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44913" y="4240975"/>
                          <a:ext cx="1589087" cy="434210"/>
                        </a:xfrm>
                        <a:prstGeom prst="rect">
                          <a:avLst/>
                        </a:prstGeom>
                        <a:solidFill>
                          <a:schemeClr val="bg1"/>
                        </a:solidFill>
                      </p:spPr>
                    </p:pic>
                  </p:oleObj>
                </mc:Fallback>
              </mc:AlternateContent>
            </a:graphicData>
          </a:graphic>
        </p:graphicFrame>
        <p:graphicFrame>
          <p:nvGraphicFramePr>
            <p:cNvPr id="44" name="Object 71"/>
            <p:cNvGraphicFramePr>
              <a:graphicFrameLocks noChangeAspect="1"/>
            </p:cNvGraphicFramePr>
            <p:nvPr/>
          </p:nvGraphicFramePr>
          <p:xfrm>
            <a:off x="533400" y="4191000"/>
            <a:ext cx="2751138" cy="484188"/>
          </p:xfrm>
          <a:graphic>
            <a:graphicData uri="http://schemas.openxmlformats.org/presentationml/2006/ole">
              <mc:AlternateContent xmlns:mc="http://schemas.openxmlformats.org/markup-compatibility/2006">
                <mc:Choice xmlns:v="urn:schemas-microsoft-com:vml" Requires="v">
                  <p:oleObj spid="_x0000_s532524" name="משוואה" r:id="rId16" imgW="1168200" imgH="228600" progId="Equation.3">
                    <p:embed/>
                  </p:oleObj>
                </mc:Choice>
                <mc:Fallback>
                  <p:oleObj name="משוואה" r:id="rId16" imgW="1168200" imgH="228600" progId="Equation.3">
                    <p:embed/>
                    <p:pic>
                      <p:nvPicPr>
                        <p:cNvPr id="0" name="Object 7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33400" y="4191000"/>
                          <a:ext cx="2751138" cy="484188"/>
                        </a:xfrm>
                        <a:prstGeom prst="rect">
                          <a:avLst/>
                        </a:prstGeom>
                        <a:solidFill>
                          <a:schemeClr val="bg1"/>
                        </a:solidFill>
                      </p:spPr>
                    </p:pic>
                  </p:oleObj>
                </mc:Fallback>
              </mc:AlternateContent>
            </a:graphicData>
          </a:graphic>
        </p:graphicFrame>
        <p:sp>
          <p:nvSpPr>
            <p:cNvPr id="47" name="Rectangle 174"/>
            <p:cNvSpPr>
              <a:spLocks noChangeArrowheads="1"/>
            </p:cNvSpPr>
            <p:nvPr/>
          </p:nvSpPr>
          <p:spPr bwMode="auto">
            <a:xfrm>
              <a:off x="395288" y="3200400"/>
              <a:ext cx="8280400" cy="719138"/>
            </a:xfrm>
            <a:prstGeom prst="rect">
              <a:avLst/>
            </a:prstGeom>
            <a:noFill/>
            <a:ln w="9525">
              <a:noFill/>
              <a:miter lim="800000"/>
              <a:headEnd/>
              <a:tailEnd/>
            </a:ln>
          </p:spPr>
          <p:txBody>
            <a:bodyPr/>
            <a:lstStyle/>
            <a:p>
              <a:pPr marL="342900" indent="-342900">
                <a:lnSpc>
                  <a:spcPct val="30000"/>
                </a:lnSpc>
                <a:spcBef>
                  <a:spcPct val="20000"/>
                </a:spcBef>
                <a:buFontTx/>
                <a:buChar char="•"/>
              </a:pPr>
              <a:endParaRPr lang="en-US" altLang="he-IL" sz="2000" b="1" dirty="0">
                <a:latin typeface="Comic Sans MS" pitchFamily="66" charset="0"/>
              </a:endParaRPr>
            </a:p>
            <a:p>
              <a:pPr marL="342900" indent="-342900" algn="l" rtl="0">
                <a:spcBef>
                  <a:spcPct val="20000"/>
                </a:spcBef>
              </a:pPr>
              <a:r>
                <a:rPr lang="en-US" altLang="he-IL" sz="2000" dirty="0">
                  <a:latin typeface="Comic Sans MS" pitchFamily="66" charset="0"/>
                </a:rPr>
                <a:t>Close to the critical </a:t>
              </a:r>
              <a:r>
                <a:rPr lang="en-US" altLang="he-IL" sz="2000" dirty="0" smtClean="0">
                  <a:latin typeface="Comic Sans MS" pitchFamily="66" charset="0"/>
                </a:rPr>
                <a:t>point</a:t>
              </a:r>
              <a:r>
                <a:rPr lang="en-US" altLang="he-IL" dirty="0" smtClean="0"/>
                <a:t>,  </a:t>
              </a:r>
              <a:r>
                <a:rPr lang="en-US" altLang="he-IL" i="1" dirty="0" smtClean="0">
                  <a:sym typeface="Symbol"/>
                </a:rPr>
                <a:t></a:t>
              </a:r>
              <a:r>
                <a:rPr lang="en-US" altLang="he-IL" i="1" dirty="0" smtClean="0">
                  <a:latin typeface="+mn-lt"/>
                  <a:sym typeface="Symbol"/>
                </a:rPr>
                <a:t>=0</a:t>
              </a:r>
              <a:r>
                <a:rPr lang="en-US" altLang="he-IL" dirty="0" smtClean="0">
                  <a:sym typeface="Symbol"/>
                </a:rPr>
                <a:t>  (</a:t>
              </a:r>
              <a:r>
                <a:rPr lang="en-US" altLang="he-IL" i="1" dirty="0" smtClean="0">
                  <a:latin typeface="+mj-lt"/>
                  <a:sym typeface="Symbol"/>
                </a:rPr>
                <a:t>W=W</a:t>
              </a:r>
              <a:r>
                <a:rPr lang="en-US" altLang="he-IL" i="1" baseline="-25000" dirty="0" smtClean="0">
                  <a:latin typeface="+mj-lt"/>
                  <a:sym typeface="Symbol"/>
                </a:rPr>
                <a:t>C</a:t>
              </a:r>
              <a:r>
                <a:rPr lang="en-US" altLang="he-IL" sz="2000" dirty="0" smtClean="0">
                  <a:latin typeface="Comic Sans MS" pitchFamily="66" charset="0"/>
                </a:rPr>
                <a:t>),  the </a:t>
              </a:r>
              <a:r>
                <a:rPr lang="en-US" altLang="he-IL" sz="2000" dirty="0">
                  <a:latin typeface="Comic Sans MS" pitchFamily="66" charset="0"/>
                </a:rPr>
                <a:t>system can </a:t>
              </a:r>
              <a:r>
                <a:rPr lang="en-US" altLang="he-IL" sz="2000" dirty="0" smtClean="0">
                  <a:latin typeface="Comic Sans MS" pitchFamily="66" charset="0"/>
                </a:rPr>
                <a:t>be</a:t>
              </a:r>
            </a:p>
            <a:p>
              <a:pPr marL="342900" indent="-342900" algn="l" rtl="0">
                <a:spcBef>
                  <a:spcPct val="20000"/>
                </a:spcBef>
              </a:pPr>
              <a:r>
                <a:rPr lang="en-US" altLang="he-IL" sz="2000" dirty="0" smtClean="0">
                  <a:latin typeface="Comic Sans MS" pitchFamily="66" charset="0"/>
                </a:rPr>
                <a:t>described </a:t>
              </a:r>
              <a:r>
                <a:rPr lang="en-US" altLang="he-IL" sz="2000" dirty="0">
                  <a:latin typeface="Comic Sans MS" pitchFamily="66" charset="0"/>
                </a:rPr>
                <a:t>by the </a:t>
              </a:r>
              <a:r>
                <a:rPr lang="en-US" altLang="he-IL" sz="2000" dirty="0" smtClean="0">
                  <a:latin typeface="Comic Sans MS" pitchFamily="66" charset="0"/>
                </a:rPr>
                <a:t>nonlinear </a:t>
              </a:r>
              <a:r>
                <a:rPr lang="en-US" altLang="he-IL" sz="2000" dirty="0">
                  <a:latin typeface="Comic Sans MS" pitchFamily="66" charset="0"/>
                </a:rPr>
                <a:t>dynamical system</a:t>
              </a:r>
              <a:endParaRPr lang="en-US" altLang="he-IL" sz="2000" dirty="0">
                <a:latin typeface="Comic Sans MS" pitchFamily="66" charset="0"/>
                <a:cs typeface="Times New Roman" pitchFamily="18" charset="0"/>
                <a:sym typeface="Symbol" pitchFamily="18" charset="2"/>
              </a:endParaRPr>
            </a:p>
          </p:txBody>
        </p:sp>
      </p:grpSp>
      <p:sp>
        <p:nvSpPr>
          <p:cNvPr id="48" name="Rectangle 189"/>
          <p:cNvSpPr>
            <a:spLocks noChangeArrowheads="1"/>
          </p:cNvSpPr>
          <p:nvPr/>
        </p:nvSpPr>
        <p:spPr bwMode="auto">
          <a:xfrm>
            <a:off x="390525" y="1273175"/>
            <a:ext cx="652463" cy="396875"/>
          </a:xfrm>
          <a:prstGeom prst="rect">
            <a:avLst/>
          </a:prstGeom>
          <a:noFill/>
          <a:ln w="9525">
            <a:noFill/>
            <a:miter lim="800000"/>
            <a:headEnd/>
            <a:tailEnd/>
          </a:ln>
        </p:spPr>
        <p:txBody>
          <a:bodyPr wrap="none">
            <a:spAutoFit/>
          </a:bodyPr>
          <a:lstStyle/>
          <a:p>
            <a:pPr rtl="0"/>
            <a:r>
              <a:rPr lang="en-US" sz="2000">
                <a:latin typeface="Comic Sans MS" pitchFamily="66" charset="0"/>
              </a:rPr>
              <a:t>Let,</a:t>
            </a:r>
          </a:p>
        </p:txBody>
      </p:sp>
      <p:sp>
        <p:nvSpPr>
          <p:cNvPr id="77" name="Rectangle 172"/>
          <p:cNvSpPr>
            <a:spLocks noChangeArrowheads="1"/>
          </p:cNvSpPr>
          <p:nvPr/>
        </p:nvSpPr>
        <p:spPr bwMode="auto">
          <a:xfrm>
            <a:off x="2676650" y="2574925"/>
            <a:ext cx="2971800" cy="396875"/>
          </a:xfrm>
          <a:prstGeom prst="rect">
            <a:avLst/>
          </a:prstGeom>
          <a:noFill/>
          <a:ln w="9525">
            <a:noFill/>
            <a:miter lim="800000"/>
            <a:headEnd/>
            <a:tailEnd/>
          </a:ln>
        </p:spPr>
        <p:txBody>
          <a:bodyPr wrap="square">
            <a:spAutoFit/>
          </a:bodyPr>
          <a:lstStyle/>
          <a:p>
            <a:pPr algn="l" rtl="0"/>
            <a:r>
              <a:rPr lang="en-US" sz="2000" dirty="0" smtClean="0">
                <a:latin typeface="Comic Sans MS" pitchFamily="66" charset="0"/>
              </a:rPr>
              <a:t>the </a:t>
            </a:r>
            <a:r>
              <a:rPr lang="en-US" sz="2000" dirty="0">
                <a:latin typeface="Comic Sans MS" pitchFamily="66" charset="0"/>
              </a:rPr>
              <a:t>critical </a:t>
            </a:r>
            <a:r>
              <a:rPr lang="en-US" sz="2000" dirty="0" smtClean="0">
                <a:latin typeface="Comic Sans MS" pitchFamily="66" charset="0"/>
              </a:rPr>
              <a:t>load </a:t>
            </a:r>
            <a:endParaRPr lang="en-US" sz="2000" dirty="0">
              <a:latin typeface="Comic Sans MS" pitchFamily="66" charset="0"/>
            </a:endParaRPr>
          </a:p>
        </p:txBody>
      </p:sp>
      <p:grpSp>
        <p:nvGrpSpPr>
          <p:cNvPr id="53" name="Group 52"/>
          <p:cNvGrpSpPr/>
          <p:nvPr/>
        </p:nvGrpSpPr>
        <p:grpSpPr>
          <a:xfrm>
            <a:off x="457201" y="4724400"/>
            <a:ext cx="9829799" cy="1881850"/>
            <a:chOff x="457201" y="4724400"/>
            <a:chExt cx="9829799" cy="1881850"/>
          </a:xfrm>
        </p:grpSpPr>
        <p:grpSp>
          <p:nvGrpSpPr>
            <p:cNvPr id="52" name="Group 51"/>
            <p:cNvGrpSpPr/>
            <p:nvPr/>
          </p:nvGrpSpPr>
          <p:grpSpPr>
            <a:xfrm>
              <a:off x="457201" y="4724400"/>
              <a:ext cx="9829799" cy="1881850"/>
              <a:chOff x="457201" y="4724400"/>
              <a:chExt cx="9829799" cy="1881850"/>
            </a:xfrm>
          </p:grpSpPr>
          <p:grpSp>
            <p:nvGrpSpPr>
              <p:cNvPr id="84" name="Group 83"/>
              <p:cNvGrpSpPr/>
              <p:nvPr/>
            </p:nvGrpSpPr>
            <p:grpSpPr>
              <a:xfrm>
                <a:off x="457201" y="4724400"/>
                <a:ext cx="9829799" cy="1828800"/>
                <a:chOff x="457201" y="4876800"/>
                <a:chExt cx="9829799" cy="1828800"/>
              </a:xfrm>
            </p:grpSpPr>
            <p:sp>
              <p:nvSpPr>
                <p:cNvPr id="78" name="Rectangle 77"/>
                <p:cNvSpPr/>
                <p:nvPr/>
              </p:nvSpPr>
              <p:spPr>
                <a:xfrm>
                  <a:off x="457201" y="4876800"/>
                  <a:ext cx="8229600" cy="800219"/>
                </a:xfrm>
                <a:prstGeom prst="rect">
                  <a:avLst/>
                </a:prstGeom>
              </p:spPr>
              <p:txBody>
                <a:bodyPr wrap="square">
                  <a:spAutoFit/>
                </a:bodyPr>
                <a:lstStyle/>
                <a:p>
                  <a:r>
                    <a:rPr lang="en-US" altLang="he-IL" dirty="0" smtClean="0"/>
                    <a:t>The nonlinear term  </a:t>
                  </a:r>
                  <a:r>
                    <a:rPr lang="en-US" altLang="he-IL" sz="2400" i="1" dirty="0" smtClean="0">
                      <a:latin typeface="+mj-lt"/>
                    </a:rPr>
                    <a:t>-</a:t>
                  </a:r>
                  <a:r>
                    <a:rPr lang="en-US" altLang="he-IL" sz="2600" i="1" dirty="0" smtClean="0">
                      <a:latin typeface="+mj-lt"/>
                    </a:rPr>
                    <a:t>u</a:t>
                  </a:r>
                  <a:r>
                    <a:rPr lang="en-US" altLang="he-IL" sz="2600" i="1" baseline="30000" dirty="0" smtClean="0">
                      <a:latin typeface="+mj-lt"/>
                    </a:rPr>
                    <a:t>3</a:t>
                  </a:r>
                  <a:r>
                    <a:rPr lang="en-US" altLang="he-IL" sz="2600" baseline="30000" dirty="0" smtClean="0"/>
                    <a:t> </a:t>
                  </a:r>
                  <a:r>
                    <a:rPr lang="en-US" altLang="he-IL" dirty="0" smtClean="0"/>
                    <a:t> </a:t>
                  </a:r>
                  <a:r>
                    <a:rPr lang="en-US" altLang="he-IL" dirty="0" smtClean="0">
                      <a:sym typeface="Symbol"/>
                    </a:rPr>
                    <a:t>creates two new steady states – symmetric left and right buckled states:</a:t>
                  </a:r>
                  <a:endParaRPr lang="en-US" altLang="he-IL" dirty="0" smtClean="0"/>
                </a:p>
              </p:txBody>
            </p:sp>
            <p:graphicFrame>
              <p:nvGraphicFramePr>
                <p:cNvPr id="79" name="Object 19"/>
                <p:cNvGraphicFramePr>
                  <a:graphicFrameLocks noChangeAspect="1"/>
                </p:cNvGraphicFramePr>
                <p:nvPr/>
              </p:nvGraphicFramePr>
              <p:xfrm>
                <a:off x="3429000" y="5725744"/>
                <a:ext cx="914400" cy="490906"/>
              </p:xfrm>
              <a:graphic>
                <a:graphicData uri="http://schemas.openxmlformats.org/presentationml/2006/ole">
                  <mc:AlternateContent xmlns:mc="http://schemas.openxmlformats.org/markup-compatibility/2006">
                    <mc:Choice xmlns:v="urn:schemas-microsoft-com:vml" Requires="v">
                      <p:oleObj spid="_x0000_s532525" name="משוואה" r:id="rId18" imgW="406080" imgH="228600" progId="Equation.3">
                        <p:embed/>
                      </p:oleObj>
                    </mc:Choice>
                    <mc:Fallback>
                      <p:oleObj name="משוואה" r:id="rId18" imgW="406080" imgH="228600" progId="Equation.3">
                        <p:embed/>
                        <p:pic>
                          <p:nvPicPr>
                            <p:cNvPr id="0" name="Object 1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29000" y="5725744"/>
                              <a:ext cx="914400" cy="490906"/>
                            </a:xfrm>
                            <a:prstGeom prst="rect">
                              <a:avLst/>
                            </a:prstGeom>
                            <a:solidFill>
                              <a:schemeClr val="bg1"/>
                            </a:solidFill>
                          </p:spPr>
                        </p:pic>
                      </p:oleObj>
                    </mc:Fallback>
                  </mc:AlternateContent>
                </a:graphicData>
              </a:graphic>
            </p:graphicFrame>
            <p:graphicFrame>
              <p:nvGraphicFramePr>
                <p:cNvPr id="80" name="Object 18"/>
                <p:cNvGraphicFramePr>
                  <a:graphicFrameLocks noChangeAspect="1"/>
                </p:cNvGraphicFramePr>
                <p:nvPr/>
              </p:nvGraphicFramePr>
              <p:xfrm>
                <a:off x="3429000" y="6149924"/>
                <a:ext cx="1631950" cy="555676"/>
              </p:xfrm>
              <a:graphic>
                <a:graphicData uri="http://schemas.openxmlformats.org/presentationml/2006/ole">
                  <mc:AlternateContent xmlns:mc="http://schemas.openxmlformats.org/markup-compatibility/2006">
                    <mc:Choice xmlns:v="urn:schemas-microsoft-com:vml" Requires="v">
                      <p:oleObj spid="_x0000_s532526" name="משוואה" r:id="rId20" imgW="647640" imgH="241200" progId="Equation.3">
                        <p:embed/>
                      </p:oleObj>
                    </mc:Choice>
                    <mc:Fallback>
                      <p:oleObj name="משוואה" r:id="rId20" imgW="647640" imgH="241200" progId="Equation.3">
                        <p:embed/>
                        <p:pic>
                          <p:nvPicPr>
                            <p:cNvPr id="0" name="Object 18"/>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429000" y="6149924"/>
                              <a:ext cx="1631950" cy="555676"/>
                            </a:xfrm>
                            <a:prstGeom prst="rect">
                              <a:avLst/>
                            </a:prstGeom>
                            <a:solidFill>
                              <a:schemeClr val="bg1"/>
                            </a:solidFill>
                          </p:spPr>
                        </p:pic>
                      </p:oleObj>
                    </mc:Fallback>
                  </mc:AlternateContent>
                </a:graphicData>
              </a:graphic>
            </p:graphicFrame>
            <p:sp>
              <p:nvSpPr>
                <p:cNvPr id="81" name="Rectangle 181"/>
                <p:cNvSpPr>
                  <a:spLocks noChangeArrowheads="1"/>
                </p:cNvSpPr>
                <p:nvPr/>
              </p:nvSpPr>
              <p:spPr bwMode="auto">
                <a:xfrm>
                  <a:off x="5011737" y="5775325"/>
                  <a:ext cx="5275263" cy="369332"/>
                </a:xfrm>
                <a:prstGeom prst="rect">
                  <a:avLst/>
                </a:prstGeom>
                <a:noFill/>
                <a:ln w="9525">
                  <a:noFill/>
                  <a:miter lim="800000"/>
                  <a:headEnd/>
                  <a:tailEnd/>
                </a:ln>
              </p:spPr>
              <p:txBody>
                <a:bodyPr wrap="square">
                  <a:spAutoFit/>
                </a:bodyPr>
                <a:lstStyle/>
                <a:p>
                  <a:pPr algn="l" rtl="0"/>
                  <a:r>
                    <a:rPr lang="en-US" altLang="he-IL" sz="1800" dirty="0">
                      <a:latin typeface="Comic Sans MS" pitchFamily="66" charset="0"/>
                    </a:rPr>
                    <a:t>- the </a:t>
                  </a:r>
                  <a:r>
                    <a:rPr lang="en-US" altLang="he-IL" sz="1800" dirty="0" smtClean="0">
                      <a:latin typeface="Comic Sans MS" pitchFamily="66" charset="0"/>
                    </a:rPr>
                    <a:t>straight (unbuckled) </a:t>
                  </a:r>
                  <a:r>
                    <a:rPr lang="en-US" altLang="he-IL" sz="1800" dirty="0">
                      <a:latin typeface="Comic Sans MS" pitchFamily="66" charset="0"/>
                    </a:rPr>
                    <a:t>state</a:t>
                  </a:r>
                  <a:endParaRPr lang="en-US" sz="1800" dirty="0">
                    <a:latin typeface="Comic Sans MS" pitchFamily="66" charset="0"/>
                  </a:endParaRPr>
                </a:p>
              </p:txBody>
            </p:sp>
            <p:sp>
              <p:nvSpPr>
                <p:cNvPr id="82" name="Rectangle 182"/>
                <p:cNvSpPr>
                  <a:spLocks noChangeArrowheads="1"/>
                </p:cNvSpPr>
                <p:nvPr/>
              </p:nvSpPr>
              <p:spPr bwMode="auto">
                <a:xfrm>
                  <a:off x="5026687" y="6260068"/>
                  <a:ext cx="4246563" cy="369332"/>
                </a:xfrm>
                <a:prstGeom prst="rect">
                  <a:avLst/>
                </a:prstGeom>
                <a:noFill/>
                <a:ln w="9525">
                  <a:noFill/>
                  <a:miter lim="800000"/>
                  <a:headEnd/>
                  <a:tailEnd/>
                </a:ln>
              </p:spPr>
              <p:txBody>
                <a:bodyPr>
                  <a:spAutoFit/>
                </a:bodyPr>
                <a:lstStyle/>
                <a:p>
                  <a:pPr algn="l" rtl="0"/>
                  <a:r>
                    <a:rPr lang="en-US" altLang="he-IL" sz="1800" dirty="0">
                      <a:latin typeface="Comic Sans MS" pitchFamily="66" charset="0"/>
                    </a:rPr>
                    <a:t>- two symmetric buckled states</a:t>
                  </a:r>
                  <a:endParaRPr lang="en-US" sz="1800" dirty="0">
                    <a:latin typeface="Comic Sans MS" pitchFamily="66" charset="0"/>
                  </a:endParaRPr>
                </a:p>
              </p:txBody>
            </p:sp>
          </p:grpSp>
          <p:graphicFrame>
            <p:nvGraphicFramePr>
              <p:cNvPr id="85" name="Object 71"/>
              <p:cNvGraphicFramePr>
                <a:graphicFrameLocks noChangeAspect="1"/>
              </p:cNvGraphicFramePr>
              <p:nvPr/>
            </p:nvGraphicFramePr>
            <p:xfrm>
              <a:off x="554038" y="5583900"/>
              <a:ext cx="2273300" cy="1022350"/>
            </p:xfrm>
            <a:graphic>
              <a:graphicData uri="http://schemas.openxmlformats.org/presentationml/2006/ole">
                <mc:AlternateContent xmlns:mc="http://schemas.openxmlformats.org/markup-compatibility/2006">
                  <mc:Choice xmlns:v="urn:schemas-microsoft-com:vml" Requires="v">
                    <p:oleObj spid="_x0000_s532527" name="משוואה" r:id="rId22" imgW="965160" imgH="482400" progId="Equation.3">
                      <p:embed/>
                    </p:oleObj>
                  </mc:Choice>
                  <mc:Fallback>
                    <p:oleObj name="משוואה" r:id="rId22" imgW="965160" imgH="482400" progId="Equation.3">
                      <p:embed/>
                      <p:pic>
                        <p:nvPicPr>
                          <p:cNvPr id="0" name="Picture 16"/>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54038" y="5583900"/>
                            <a:ext cx="2273300" cy="1022350"/>
                          </a:xfrm>
                          <a:prstGeom prst="rect">
                            <a:avLst/>
                          </a:prstGeom>
                          <a:solidFill>
                            <a:schemeClr val="bg1"/>
                          </a:solidFill>
                        </p:spPr>
                      </p:pic>
                    </p:oleObj>
                  </mc:Fallback>
                </mc:AlternateContent>
              </a:graphicData>
            </a:graphic>
          </p:graphicFrame>
        </p:grpSp>
        <p:sp>
          <p:nvSpPr>
            <p:cNvPr id="87" name="Right Brace 86"/>
            <p:cNvSpPr/>
            <p:nvPr/>
          </p:nvSpPr>
          <p:spPr bwMode="auto">
            <a:xfrm flipH="1">
              <a:off x="3276600" y="5768050"/>
              <a:ext cx="76200" cy="685800"/>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grpSp>
      <p:sp>
        <p:nvSpPr>
          <p:cNvPr id="88" name="Rectangle 46"/>
          <p:cNvSpPr>
            <a:spLocks noChangeArrowheads="1"/>
          </p:cNvSpPr>
          <p:nvPr/>
        </p:nvSpPr>
        <p:spPr bwMode="auto">
          <a:xfrm>
            <a:off x="9453562" y="1897062"/>
            <a:ext cx="71438" cy="1150938"/>
          </a:xfrm>
          <a:prstGeom prst="rect">
            <a:avLst/>
          </a:prstGeom>
          <a:noFill/>
          <a:ln w="9525">
            <a:solidFill>
              <a:schemeClr val="tx1"/>
            </a:solidFill>
            <a:prstDash val="dash"/>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dissolve">
                                      <p:cBhvr>
                                        <p:cTn id="7" dur="500"/>
                                        <p:tgtEl>
                                          <p:spTgt spid="8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dissolve">
                                      <p:cBhvr>
                                        <p:cTn id="1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Text Box 2"/>
          <p:cNvSpPr txBox="1">
            <a:spLocks noChangeArrowheads="1"/>
          </p:cNvSpPr>
          <p:nvPr/>
        </p:nvSpPr>
        <p:spPr bwMode="auto">
          <a:xfrm>
            <a:off x="0" y="0"/>
            <a:ext cx="8763000" cy="427038"/>
          </a:xfrm>
          <a:prstGeom prst="rect">
            <a:avLst/>
          </a:prstGeom>
          <a:solidFill>
            <a:srgbClr val="B2B2B2"/>
          </a:solidFill>
          <a:ln w="9525">
            <a:noFill/>
            <a:miter lim="800000"/>
            <a:headEnd/>
            <a:tailEnd/>
          </a:ln>
        </p:spPr>
        <p:txBody>
          <a:bodyPr anchor="ctr">
            <a:spAutoFit/>
          </a:bodyPr>
          <a:lstStyle/>
          <a:p>
            <a:r>
              <a:rPr lang="en-US" altLang="en-US" sz="2200" b="1" dirty="0">
                <a:solidFill>
                  <a:srgbClr val="AC0000"/>
                </a:solidFill>
                <a:latin typeface="Comic Sans MS" pitchFamily="66" charset="0"/>
              </a:rPr>
              <a:t>  </a:t>
            </a:r>
            <a:r>
              <a:rPr lang="en-US" altLang="en-US" sz="2200" b="1" dirty="0">
                <a:solidFill>
                  <a:srgbClr val="AC0000"/>
                </a:solidFill>
              </a:rPr>
              <a:t>Nonlinear dynamics: </a:t>
            </a:r>
            <a:r>
              <a:rPr lang="en-US" altLang="he-IL" sz="2200" b="1" dirty="0">
                <a:solidFill>
                  <a:srgbClr val="AC0000"/>
                </a:solidFill>
                <a:latin typeface="Comic Sans MS" pitchFamily="66" charset="0"/>
              </a:rPr>
              <a:t>linear stability </a:t>
            </a:r>
            <a:endParaRPr lang="en-US" altLang="en-US" sz="2200" b="1" dirty="0">
              <a:solidFill>
                <a:srgbClr val="AC0000"/>
              </a:solidFill>
              <a:latin typeface="Comic Sans MS" pitchFamily="66" charset="0"/>
            </a:endParaRPr>
          </a:p>
        </p:txBody>
      </p:sp>
      <p:sp>
        <p:nvSpPr>
          <p:cNvPr id="3080" name="Rectangle 8"/>
          <p:cNvSpPr>
            <a:spLocks noChangeArrowheads="1"/>
          </p:cNvSpPr>
          <p:nvPr/>
        </p:nvSpPr>
        <p:spPr bwMode="auto">
          <a:xfrm>
            <a:off x="250825" y="404813"/>
            <a:ext cx="4032250" cy="719137"/>
          </a:xfrm>
          <a:prstGeom prst="rect">
            <a:avLst/>
          </a:prstGeom>
          <a:noFill/>
          <a:ln w="9525">
            <a:noFill/>
            <a:miter lim="800000"/>
            <a:headEnd/>
            <a:tailEnd/>
          </a:ln>
        </p:spPr>
        <p:txBody>
          <a:bodyPr/>
          <a:lstStyle/>
          <a:p>
            <a:pPr marL="342900" indent="-342900">
              <a:lnSpc>
                <a:spcPct val="30000"/>
              </a:lnSpc>
              <a:spcBef>
                <a:spcPct val="20000"/>
              </a:spcBef>
              <a:buFontTx/>
              <a:buChar char="•"/>
            </a:pPr>
            <a:endParaRPr lang="en-US" altLang="he-IL" sz="2000" b="1">
              <a:latin typeface="Comic Sans MS" pitchFamily="66" charset="0"/>
            </a:endParaRPr>
          </a:p>
          <a:p>
            <a:pPr marL="342900" indent="-342900" algn="l">
              <a:spcBef>
                <a:spcPct val="20000"/>
              </a:spcBef>
            </a:pPr>
            <a:endParaRPr lang="en-US" altLang="he-IL" sz="2000">
              <a:solidFill>
                <a:srgbClr val="0000FF"/>
              </a:solidFill>
              <a:latin typeface="Comic Sans MS" pitchFamily="66" charset="0"/>
            </a:endParaRPr>
          </a:p>
        </p:txBody>
      </p:sp>
      <p:sp>
        <p:nvSpPr>
          <p:cNvPr id="3081" name="Rectangle 10"/>
          <p:cNvSpPr>
            <a:spLocks noChangeArrowheads="1"/>
          </p:cNvSpPr>
          <p:nvPr/>
        </p:nvSpPr>
        <p:spPr bwMode="auto">
          <a:xfrm>
            <a:off x="323850" y="685800"/>
            <a:ext cx="8280400" cy="1015663"/>
          </a:xfrm>
          <a:prstGeom prst="rect">
            <a:avLst/>
          </a:prstGeom>
          <a:noFill/>
          <a:ln w="9525">
            <a:noFill/>
            <a:miter lim="800000"/>
            <a:headEnd/>
            <a:tailEnd/>
          </a:ln>
        </p:spPr>
        <p:txBody>
          <a:bodyPr anchor="ctr">
            <a:spAutoFit/>
          </a:bodyPr>
          <a:lstStyle/>
          <a:p>
            <a:pPr algn="just" rtl="0"/>
            <a:r>
              <a:rPr lang="en-US" sz="2000" dirty="0" smtClean="0">
                <a:latin typeface="Comic Sans MS" pitchFamily="66" charset="0"/>
              </a:rPr>
              <a:t>It is not enough to know which states exist – we need to know whether the states are stable or unstable. This </a:t>
            </a:r>
            <a:r>
              <a:rPr lang="en-US" sz="2000" dirty="0">
                <a:latin typeface="Comic Sans MS" pitchFamily="66" charset="0"/>
              </a:rPr>
              <a:t>type of information is </a:t>
            </a:r>
            <a:r>
              <a:rPr lang="en-US" sz="2000" dirty="0" smtClean="0">
                <a:latin typeface="Comic Sans MS" pitchFamily="66" charset="0"/>
              </a:rPr>
              <a:t>obtained by </a:t>
            </a:r>
            <a:r>
              <a:rPr lang="en-US" sz="2000" dirty="0" smtClean="0">
                <a:solidFill>
                  <a:srgbClr val="C00000"/>
                </a:solidFill>
                <a:latin typeface="Comic Sans MS" pitchFamily="66" charset="0"/>
              </a:rPr>
              <a:t>linear </a:t>
            </a:r>
            <a:r>
              <a:rPr lang="en-US" sz="2000" dirty="0">
                <a:solidFill>
                  <a:srgbClr val="C00000"/>
                </a:solidFill>
                <a:latin typeface="Comic Sans MS" pitchFamily="66" charset="0"/>
              </a:rPr>
              <a:t>stability </a:t>
            </a:r>
            <a:r>
              <a:rPr lang="en-US" sz="2000" dirty="0" smtClean="0">
                <a:solidFill>
                  <a:srgbClr val="C00000"/>
                </a:solidFill>
                <a:latin typeface="Comic Sans MS" pitchFamily="66" charset="0"/>
              </a:rPr>
              <a:t>analysis</a:t>
            </a:r>
            <a:r>
              <a:rPr lang="en-US" sz="2000" dirty="0" smtClean="0">
                <a:latin typeface="Comic Sans MS" pitchFamily="66" charset="0"/>
              </a:rPr>
              <a:t>.</a:t>
            </a:r>
            <a:endParaRPr lang="en-US" sz="2000" dirty="0">
              <a:latin typeface="Comic Sans MS" pitchFamily="66" charset="0"/>
            </a:endParaRPr>
          </a:p>
        </p:txBody>
      </p:sp>
      <mc:AlternateContent xmlns:mc="http://schemas.openxmlformats.org/markup-compatibility/2006" xmlns:a14="http://schemas.microsoft.com/office/drawing/2010/main">
        <mc:Choice Requires="a14">
          <p:sp>
            <p:nvSpPr>
              <p:cNvPr id="38996" name="Rectangle 84"/>
              <p:cNvSpPr>
                <a:spLocks noChangeArrowheads="1"/>
              </p:cNvSpPr>
              <p:nvPr/>
            </p:nvSpPr>
            <p:spPr bwMode="auto">
              <a:xfrm>
                <a:off x="366713" y="1676400"/>
                <a:ext cx="8382000" cy="1169551"/>
              </a:xfrm>
              <a:prstGeom prst="rect">
                <a:avLst/>
              </a:prstGeom>
              <a:solidFill>
                <a:schemeClr val="bg1"/>
              </a:solidFill>
              <a:ln w="28575">
                <a:noFill/>
                <a:miter lim="800000"/>
                <a:headEnd/>
                <a:tailEnd/>
              </a:ln>
            </p:spPr>
            <p:txBody>
              <a:bodyPr>
                <a:spAutoFit/>
              </a:bodyPr>
              <a:lstStyle/>
              <a:p>
                <a:pPr algn="l" rtl="0">
                  <a:spcBef>
                    <a:spcPct val="50000"/>
                  </a:spcBef>
                </a:pPr>
                <a:r>
                  <a:rPr lang="en-US" sz="2000" dirty="0" smtClean="0">
                    <a:solidFill>
                      <a:srgbClr val="C00000"/>
                    </a:solidFill>
                    <a:latin typeface="Comic Sans MS" pitchFamily="66" charset="0"/>
                    <a:sym typeface="Math1" pitchFamily="2" charset="2"/>
                  </a:rPr>
                  <a:t>Linear stability:  </a:t>
                </a:r>
                <a:r>
                  <a:rPr lang="en-US" sz="2000" dirty="0">
                    <a:latin typeface="Comic Sans MS" pitchFamily="66" charset="0"/>
                    <a:sym typeface="Math1" pitchFamily="2" charset="2"/>
                  </a:rPr>
                  <a:t>A solution (state)</a:t>
                </a:r>
                <a:r>
                  <a:rPr lang="en-US" sz="2200" dirty="0">
                    <a:latin typeface="Comic Sans MS" pitchFamily="66" charset="0"/>
                    <a:sym typeface="Math1" pitchFamily="2" charset="2"/>
                  </a:rPr>
                  <a:t> </a:t>
                </a:r>
                <a:r>
                  <a:rPr lang="en-US" sz="2400" i="1" dirty="0">
                    <a:latin typeface="+mj-lt"/>
                    <a:cs typeface="Times New Roman" pitchFamily="18" charset="0"/>
                    <a:sym typeface="Math1" pitchFamily="2" charset="2"/>
                  </a:rPr>
                  <a:t>u</a:t>
                </a:r>
                <a:r>
                  <a:rPr lang="en-US" sz="2400" i="1" baseline="-25000" dirty="0">
                    <a:latin typeface="+mj-lt"/>
                    <a:cs typeface="Times New Roman" pitchFamily="18" charset="0"/>
                    <a:sym typeface="Math1" pitchFamily="2" charset="2"/>
                  </a:rPr>
                  <a:t>s</a:t>
                </a:r>
                <a:r>
                  <a:rPr lang="en-US" sz="2400" i="1" baseline="-25000" dirty="0">
                    <a:cs typeface="Times New Roman" pitchFamily="18" charset="0"/>
                    <a:sym typeface="Math1" pitchFamily="2" charset="2"/>
                  </a:rPr>
                  <a:t> </a:t>
                </a:r>
                <a:r>
                  <a:rPr lang="en-US" sz="2200" dirty="0">
                    <a:latin typeface="Comic Sans MS" pitchFamily="66" charset="0"/>
                    <a:sym typeface="Math1" pitchFamily="2" charset="2"/>
                  </a:rPr>
                  <a:t> </a:t>
                </a:r>
                <a:r>
                  <a:rPr lang="en-US" sz="2200" dirty="0" smtClean="0">
                    <a:latin typeface="Comic Sans MS" pitchFamily="66" charset="0"/>
                    <a:sym typeface="Math1" pitchFamily="2" charset="2"/>
                  </a:rPr>
                  <a:t>of a dynamical system </a:t>
                </a:r>
                <a14:m>
                  <m:oMath xmlns:m="http://schemas.openxmlformats.org/officeDocument/2006/math">
                    <m:acc>
                      <m:accPr>
                        <m:chr m:val="̇"/>
                        <m:ctrlPr>
                          <a:rPr lang="en-US" sz="2200" b="0" i="1" smtClean="0">
                            <a:solidFill>
                              <a:schemeClr val="tx1"/>
                            </a:solidFill>
                            <a:latin typeface="Cambria Math"/>
                            <a:sym typeface="Math1" pitchFamily="2" charset="2"/>
                          </a:rPr>
                        </m:ctrlPr>
                      </m:accPr>
                      <m:e>
                        <m:r>
                          <a:rPr lang="en-US" sz="2200" b="0" i="1" smtClean="0">
                            <a:solidFill>
                              <a:schemeClr val="tx1"/>
                            </a:solidFill>
                            <a:latin typeface="Cambria Math"/>
                            <a:sym typeface="Math1" pitchFamily="2" charset="2"/>
                          </a:rPr>
                          <m:t>𝑢</m:t>
                        </m:r>
                      </m:e>
                    </m:acc>
                    <m:r>
                      <a:rPr lang="en-US" sz="2000" b="0" i="1" dirty="0" smtClean="0">
                        <a:solidFill>
                          <a:schemeClr val="tx1"/>
                        </a:solidFill>
                        <a:latin typeface="Cambria Math"/>
                        <a:sym typeface="Math1" pitchFamily="2" charset="2"/>
                      </a:rPr>
                      <m:t>=</m:t>
                    </m:r>
                    <m:r>
                      <a:rPr lang="en-US" sz="2000" b="0" i="1" dirty="0" smtClean="0">
                        <a:solidFill>
                          <a:schemeClr val="tx1"/>
                        </a:solidFill>
                        <a:latin typeface="Cambria Math"/>
                        <a:sym typeface="Math1" pitchFamily="2" charset="2"/>
                      </a:rPr>
                      <m:t>𝑓</m:t>
                    </m:r>
                    <m:d>
                      <m:dPr>
                        <m:ctrlPr>
                          <a:rPr lang="en-US" sz="2000" b="0" i="1" dirty="0" smtClean="0">
                            <a:solidFill>
                              <a:schemeClr val="tx1"/>
                            </a:solidFill>
                            <a:latin typeface="Cambria Math"/>
                            <a:sym typeface="Math1" pitchFamily="2" charset="2"/>
                          </a:rPr>
                        </m:ctrlPr>
                      </m:dPr>
                      <m:e>
                        <m:r>
                          <a:rPr lang="en-US" sz="2000" b="0" i="1" dirty="0" smtClean="0">
                            <a:solidFill>
                              <a:schemeClr val="tx1"/>
                            </a:solidFill>
                            <a:latin typeface="Cambria Math"/>
                            <a:sym typeface="Math1" pitchFamily="2" charset="2"/>
                          </a:rPr>
                          <m:t>𝑢</m:t>
                        </m:r>
                      </m:e>
                    </m:d>
                  </m:oMath>
                </a14:m>
                <a:r>
                  <a:rPr lang="en-US" sz="2000" dirty="0" smtClean="0">
                    <a:latin typeface="Comic Sans MS" pitchFamily="66" charset="0"/>
                    <a:sym typeface="Math1" pitchFamily="2" charset="2"/>
                  </a:rPr>
                  <a:t> is linearly stable </a:t>
                </a:r>
                <a:r>
                  <a:rPr lang="en-US" sz="2000" dirty="0">
                    <a:latin typeface="Comic Sans MS" pitchFamily="66" charset="0"/>
                    <a:sym typeface="Math1" pitchFamily="2" charset="2"/>
                  </a:rPr>
                  <a:t>if </a:t>
                </a:r>
                <a:r>
                  <a:rPr lang="en-US" sz="2000" dirty="0">
                    <a:solidFill>
                      <a:srgbClr val="CC0000"/>
                    </a:solidFill>
                    <a:latin typeface="Comic Sans MS" pitchFamily="66" charset="0"/>
                    <a:sym typeface="Math1" pitchFamily="2" charset="2"/>
                  </a:rPr>
                  <a:t>any</a:t>
                </a:r>
                <a:r>
                  <a:rPr lang="en-US" sz="2000" dirty="0">
                    <a:latin typeface="Comic Sans MS" pitchFamily="66" charset="0"/>
                    <a:sym typeface="Math1" pitchFamily="2" charset="2"/>
                  </a:rPr>
                  <a:t> </a:t>
                </a:r>
                <a:r>
                  <a:rPr lang="en-US" sz="2000" dirty="0" smtClean="0">
                    <a:latin typeface="Comic Sans MS" pitchFamily="66" charset="0"/>
                    <a:sym typeface="Math1" pitchFamily="2" charset="2"/>
                  </a:rPr>
                  <a:t>infinitesimally small </a:t>
                </a:r>
                <a:r>
                  <a:rPr lang="en-US" sz="2000" dirty="0">
                    <a:latin typeface="Comic Sans MS" pitchFamily="66" charset="0"/>
                    <a:sym typeface="Math1" pitchFamily="2" charset="2"/>
                  </a:rPr>
                  <a:t>perturbation of</a:t>
                </a:r>
                <a:r>
                  <a:rPr lang="en-US" sz="2200" dirty="0">
                    <a:latin typeface="Comic Sans MS" pitchFamily="66" charset="0"/>
                    <a:sym typeface="Math1" pitchFamily="2" charset="2"/>
                  </a:rPr>
                  <a:t> </a:t>
                </a:r>
                <a:r>
                  <a:rPr lang="en-US" sz="2400" i="1" dirty="0">
                    <a:latin typeface="+mj-lt"/>
                    <a:cs typeface="Times New Roman" pitchFamily="18" charset="0"/>
                    <a:sym typeface="Math1" pitchFamily="2" charset="2"/>
                  </a:rPr>
                  <a:t>u</a:t>
                </a:r>
                <a:r>
                  <a:rPr lang="en-US" sz="2400" i="1" baseline="-25000" dirty="0">
                    <a:latin typeface="+mj-lt"/>
                    <a:cs typeface="Times New Roman" pitchFamily="18" charset="0"/>
                    <a:sym typeface="Math1" pitchFamily="2" charset="2"/>
                  </a:rPr>
                  <a:t>s</a:t>
                </a:r>
                <a:r>
                  <a:rPr lang="en-US" sz="2400" i="1" baseline="-25000" dirty="0">
                    <a:cs typeface="Times New Roman" pitchFamily="18" charset="0"/>
                    <a:sym typeface="Math1" pitchFamily="2" charset="2"/>
                  </a:rPr>
                  <a:t>  </a:t>
                </a:r>
                <a:r>
                  <a:rPr lang="en-US" sz="2000" dirty="0">
                    <a:solidFill>
                      <a:srgbClr val="CC0000"/>
                    </a:solidFill>
                    <a:latin typeface="Comic Sans MS" pitchFamily="66" charset="0"/>
                    <a:cs typeface="Times New Roman" pitchFamily="18" charset="0"/>
                    <a:sym typeface="Math1" pitchFamily="2" charset="2"/>
                  </a:rPr>
                  <a:t>decays</a:t>
                </a:r>
                <a:r>
                  <a:rPr lang="en-US" sz="2000" dirty="0">
                    <a:latin typeface="Comic Sans MS" pitchFamily="66" charset="0"/>
                    <a:cs typeface="Times New Roman" pitchFamily="18" charset="0"/>
                    <a:sym typeface="Math1" pitchFamily="2" charset="2"/>
                  </a:rPr>
                  <a:t> in the course of time.</a:t>
                </a:r>
                <a:endParaRPr lang="en-US" sz="2000" i="1" baseline="-25000" dirty="0">
                  <a:cs typeface="Times New Roman" pitchFamily="18" charset="0"/>
                  <a:sym typeface="Math1" pitchFamily="2" charset="2"/>
                </a:endParaRPr>
              </a:p>
            </p:txBody>
          </p:sp>
        </mc:Choice>
        <mc:Fallback xmlns="">
          <p:sp>
            <p:nvSpPr>
              <p:cNvPr id="38996" name="Rectangle 84"/>
              <p:cNvSpPr>
                <a:spLocks noRot="1" noChangeAspect="1" noMove="1" noResize="1" noEditPoints="1" noAdjustHandles="1" noChangeArrowheads="1" noChangeShapeType="1" noTextEdit="1"/>
              </p:cNvSpPr>
              <p:nvPr/>
            </p:nvSpPr>
            <p:spPr bwMode="auto">
              <a:xfrm>
                <a:off x="366713" y="1676400"/>
                <a:ext cx="8382000" cy="1169551"/>
              </a:xfrm>
              <a:prstGeom prst="rect">
                <a:avLst/>
              </a:prstGeom>
              <a:blipFill rotWithShape="1">
                <a:blip r:embed="rId4"/>
                <a:stretch>
                  <a:fillRect l="-1091" t="-4167" b="-10938"/>
                </a:stretch>
              </a:blipFill>
              <a:ln w="28575">
                <a:noFill/>
                <a:miter lim="800000"/>
                <a:headEnd/>
                <a:tailEnd/>
              </a:ln>
            </p:spPr>
            <p:txBody>
              <a:bodyPr/>
              <a:lstStyle/>
              <a:p>
                <a:r>
                  <a:rPr lang="en-US">
                    <a:noFill/>
                  </a:rPr>
                  <a:t> </a:t>
                </a:r>
              </a:p>
            </p:txBody>
          </p:sp>
        </mc:Fallback>
      </mc:AlternateContent>
      <p:grpSp>
        <p:nvGrpSpPr>
          <p:cNvPr id="3" name="Group 111"/>
          <p:cNvGrpSpPr>
            <a:grpSpLocks/>
          </p:cNvGrpSpPr>
          <p:nvPr/>
        </p:nvGrpSpPr>
        <p:grpSpPr bwMode="auto">
          <a:xfrm>
            <a:off x="1327150" y="4982900"/>
            <a:ext cx="2101850" cy="1738313"/>
            <a:chOff x="864" y="3120"/>
            <a:chExt cx="1324" cy="1095"/>
          </a:xfrm>
        </p:grpSpPr>
        <p:sp>
          <p:nvSpPr>
            <p:cNvPr id="3111" name="Line 112"/>
            <p:cNvSpPr>
              <a:spLocks noChangeShapeType="1"/>
            </p:cNvSpPr>
            <p:nvPr/>
          </p:nvSpPr>
          <p:spPr bwMode="auto">
            <a:xfrm>
              <a:off x="940" y="3120"/>
              <a:ext cx="1248" cy="912"/>
            </a:xfrm>
            <a:prstGeom prst="line">
              <a:avLst/>
            </a:prstGeom>
            <a:noFill/>
            <a:ln w="28575">
              <a:solidFill>
                <a:srgbClr val="00B283"/>
              </a:solidFill>
              <a:prstDash val="sysDot"/>
              <a:round/>
              <a:headEnd/>
              <a:tailEnd/>
            </a:ln>
          </p:spPr>
          <p:txBody>
            <a:bodyPr/>
            <a:lstStyle/>
            <a:p>
              <a:endParaRPr lang="en-US"/>
            </a:p>
          </p:txBody>
        </p:sp>
        <p:sp>
          <p:nvSpPr>
            <p:cNvPr id="3112" name="Rectangle 113"/>
            <p:cNvSpPr>
              <a:spLocks noChangeArrowheads="1"/>
            </p:cNvSpPr>
            <p:nvPr/>
          </p:nvSpPr>
          <p:spPr bwMode="auto">
            <a:xfrm>
              <a:off x="864" y="3984"/>
              <a:ext cx="720" cy="231"/>
            </a:xfrm>
            <a:prstGeom prst="rect">
              <a:avLst/>
            </a:prstGeom>
            <a:noFill/>
            <a:ln w="9525">
              <a:noFill/>
              <a:miter lim="800000"/>
              <a:headEnd/>
              <a:tailEnd/>
            </a:ln>
          </p:spPr>
          <p:txBody>
            <a:bodyPr>
              <a:spAutoFit/>
            </a:bodyPr>
            <a:lstStyle/>
            <a:p>
              <a:pPr algn="l"/>
              <a:r>
                <a:rPr lang="en-US" dirty="0">
                  <a:solidFill>
                    <a:srgbClr val="0000FF"/>
                  </a:solidFill>
                  <a:latin typeface="Comic Sans MS" pitchFamily="66" charset="0"/>
                  <a:sym typeface="Symbol" pitchFamily="18" charset="2"/>
                </a:rPr>
                <a:t>Stable</a:t>
              </a:r>
            </a:p>
          </p:txBody>
        </p:sp>
        <p:sp>
          <p:nvSpPr>
            <p:cNvPr id="3113" name="Line 114"/>
            <p:cNvSpPr>
              <a:spLocks noChangeShapeType="1"/>
            </p:cNvSpPr>
            <p:nvPr/>
          </p:nvSpPr>
          <p:spPr bwMode="auto">
            <a:xfrm flipV="1">
              <a:off x="1152" y="3648"/>
              <a:ext cx="288" cy="336"/>
            </a:xfrm>
            <a:prstGeom prst="line">
              <a:avLst/>
            </a:prstGeom>
            <a:noFill/>
            <a:ln w="9525">
              <a:solidFill>
                <a:srgbClr val="0000FF"/>
              </a:solidFill>
              <a:round/>
              <a:headEnd/>
              <a:tailEnd type="triangle" w="med" len="med"/>
            </a:ln>
          </p:spPr>
          <p:txBody>
            <a:bodyPr/>
            <a:lstStyle/>
            <a:p>
              <a:endParaRPr lang="en-US"/>
            </a:p>
          </p:txBody>
        </p:sp>
      </p:grpSp>
      <p:grpSp>
        <p:nvGrpSpPr>
          <p:cNvPr id="7" name="Group 170"/>
          <p:cNvGrpSpPr>
            <a:grpSpLocks/>
          </p:cNvGrpSpPr>
          <p:nvPr/>
        </p:nvGrpSpPr>
        <p:grpSpPr bwMode="auto">
          <a:xfrm>
            <a:off x="5145088" y="4525700"/>
            <a:ext cx="3027362" cy="2209800"/>
            <a:chOff x="3241" y="2816"/>
            <a:chExt cx="1907" cy="1392"/>
          </a:xfrm>
        </p:grpSpPr>
        <p:sp>
          <p:nvSpPr>
            <p:cNvPr id="3096" name="Rectangle 120"/>
            <p:cNvSpPr>
              <a:spLocks noChangeArrowheads="1"/>
            </p:cNvSpPr>
            <p:nvPr/>
          </p:nvSpPr>
          <p:spPr bwMode="auto">
            <a:xfrm>
              <a:off x="4157" y="3968"/>
              <a:ext cx="991" cy="231"/>
            </a:xfrm>
            <a:prstGeom prst="rect">
              <a:avLst/>
            </a:prstGeom>
            <a:solidFill>
              <a:schemeClr val="bg1"/>
            </a:solidFill>
            <a:ln w="9525">
              <a:noFill/>
              <a:miter lim="800000"/>
              <a:headEnd/>
              <a:tailEnd/>
            </a:ln>
          </p:spPr>
          <p:txBody>
            <a:bodyPr>
              <a:spAutoFit/>
            </a:bodyPr>
            <a:lstStyle/>
            <a:p>
              <a:pPr algn="l"/>
              <a:r>
                <a:rPr lang="en-US">
                  <a:solidFill>
                    <a:srgbClr val="0000FF"/>
                  </a:solidFill>
                  <a:latin typeface="Comic Sans MS" pitchFamily="66" charset="0"/>
                  <a:sym typeface="Symbol" pitchFamily="18" charset="2"/>
                </a:rPr>
                <a:t>Stable</a:t>
              </a:r>
            </a:p>
          </p:txBody>
        </p:sp>
        <p:sp>
          <p:nvSpPr>
            <p:cNvPr id="3097" name="Line 118"/>
            <p:cNvSpPr>
              <a:spLocks noChangeShapeType="1"/>
            </p:cNvSpPr>
            <p:nvPr/>
          </p:nvSpPr>
          <p:spPr bwMode="auto">
            <a:xfrm>
              <a:off x="4205" y="2816"/>
              <a:ext cx="768" cy="1392"/>
            </a:xfrm>
            <a:prstGeom prst="line">
              <a:avLst/>
            </a:prstGeom>
            <a:noFill/>
            <a:ln w="28575">
              <a:solidFill>
                <a:srgbClr val="00B283"/>
              </a:solidFill>
              <a:prstDash val="sysDot"/>
              <a:round/>
              <a:headEnd/>
              <a:tailEnd/>
            </a:ln>
          </p:spPr>
          <p:txBody>
            <a:bodyPr/>
            <a:lstStyle/>
            <a:p>
              <a:endParaRPr lang="en-US"/>
            </a:p>
          </p:txBody>
        </p:sp>
        <p:sp>
          <p:nvSpPr>
            <p:cNvPr id="3098" name="Line 121"/>
            <p:cNvSpPr>
              <a:spLocks noChangeShapeType="1"/>
            </p:cNvSpPr>
            <p:nvPr/>
          </p:nvSpPr>
          <p:spPr bwMode="auto">
            <a:xfrm flipV="1">
              <a:off x="4397" y="3632"/>
              <a:ext cx="192" cy="336"/>
            </a:xfrm>
            <a:prstGeom prst="line">
              <a:avLst/>
            </a:prstGeom>
            <a:noFill/>
            <a:ln w="9525">
              <a:solidFill>
                <a:srgbClr val="0000FF"/>
              </a:solidFill>
              <a:round/>
              <a:headEnd/>
              <a:tailEnd type="triangle" w="med" len="med"/>
            </a:ln>
          </p:spPr>
          <p:txBody>
            <a:bodyPr/>
            <a:lstStyle/>
            <a:p>
              <a:endParaRPr lang="en-US"/>
            </a:p>
          </p:txBody>
        </p:sp>
        <p:sp>
          <p:nvSpPr>
            <p:cNvPr id="3099" name="Rectangle 123"/>
            <p:cNvSpPr>
              <a:spLocks noChangeArrowheads="1"/>
            </p:cNvSpPr>
            <p:nvPr/>
          </p:nvSpPr>
          <p:spPr bwMode="auto">
            <a:xfrm>
              <a:off x="3241" y="3968"/>
              <a:ext cx="864" cy="231"/>
            </a:xfrm>
            <a:prstGeom prst="rect">
              <a:avLst/>
            </a:prstGeom>
            <a:solidFill>
              <a:schemeClr val="bg1"/>
            </a:solidFill>
            <a:ln w="9525">
              <a:noFill/>
              <a:miter lim="800000"/>
              <a:headEnd/>
              <a:tailEnd/>
            </a:ln>
          </p:spPr>
          <p:txBody>
            <a:bodyPr>
              <a:spAutoFit/>
            </a:bodyPr>
            <a:lstStyle/>
            <a:p>
              <a:pPr algn="l"/>
              <a:r>
                <a:rPr lang="en-US">
                  <a:solidFill>
                    <a:srgbClr val="F20219"/>
                  </a:solidFill>
                  <a:latin typeface="Comic Sans MS" pitchFamily="66" charset="0"/>
                  <a:sym typeface="Symbol" pitchFamily="18" charset="2"/>
                </a:rPr>
                <a:t>Unstable</a:t>
              </a:r>
            </a:p>
          </p:txBody>
        </p:sp>
        <p:sp>
          <p:nvSpPr>
            <p:cNvPr id="3100" name="Line 125"/>
            <p:cNvSpPr>
              <a:spLocks noChangeShapeType="1"/>
            </p:cNvSpPr>
            <p:nvPr/>
          </p:nvSpPr>
          <p:spPr bwMode="auto">
            <a:xfrm flipV="1">
              <a:off x="3485" y="3104"/>
              <a:ext cx="1296" cy="816"/>
            </a:xfrm>
            <a:prstGeom prst="line">
              <a:avLst/>
            </a:prstGeom>
            <a:noFill/>
            <a:ln w="28575">
              <a:solidFill>
                <a:srgbClr val="F20219"/>
              </a:solidFill>
              <a:prstDash val="sysDot"/>
              <a:round/>
              <a:headEnd/>
              <a:tailEnd/>
            </a:ln>
          </p:spPr>
          <p:txBody>
            <a:bodyPr/>
            <a:lstStyle/>
            <a:p>
              <a:endParaRPr lang="en-US"/>
            </a:p>
          </p:txBody>
        </p:sp>
        <p:sp>
          <p:nvSpPr>
            <p:cNvPr id="3101" name="Line 131"/>
            <p:cNvSpPr>
              <a:spLocks noChangeShapeType="1"/>
            </p:cNvSpPr>
            <p:nvPr/>
          </p:nvSpPr>
          <p:spPr bwMode="auto">
            <a:xfrm flipV="1">
              <a:off x="3869" y="3632"/>
              <a:ext cx="192" cy="336"/>
            </a:xfrm>
            <a:prstGeom prst="line">
              <a:avLst/>
            </a:prstGeom>
            <a:noFill/>
            <a:ln w="9525">
              <a:solidFill>
                <a:srgbClr val="F20219"/>
              </a:solidFill>
              <a:round/>
              <a:headEnd/>
              <a:tailEnd type="triangle" w="med" len="med"/>
            </a:ln>
          </p:spPr>
          <p:txBody>
            <a:bodyPr/>
            <a:lstStyle/>
            <a:p>
              <a:endParaRPr lang="en-US"/>
            </a:p>
          </p:txBody>
        </p:sp>
      </p:grpSp>
      <p:grpSp>
        <p:nvGrpSpPr>
          <p:cNvPr id="8" name="Group 173"/>
          <p:cNvGrpSpPr>
            <a:grpSpLocks/>
          </p:cNvGrpSpPr>
          <p:nvPr/>
        </p:nvGrpSpPr>
        <p:grpSpPr bwMode="auto">
          <a:xfrm>
            <a:off x="4643438" y="4205025"/>
            <a:ext cx="3673475" cy="2149475"/>
            <a:chOff x="2925" y="2614"/>
            <a:chExt cx="2314" cy="1354"/>
          </a:xfrm>
        </p:grpSpPr>
        <p:sp>
          <p:nvSpPr>
            <p:cNvPr id="3088" name="Freeform 124"/>
            <p:cNvSpPr>
              <a:spLocks/>
            </p:cNvSpPr>
            <p:nvPr/>
          </p:nvSpPr>
          <p:spPr bwMode="auto">
            <a:xfrm>
              <a:off x="3552" y="3344"/>
              <a:ext cx="1133" cy="384"/>
            </a:xfrm>
            <a:custGeom>
              <a:avLst/>
              <a:gdLst>
                <a:gd name="T0" fmla="*/ 0 w 7056"/>
                <a:gd name="T1" fmla="*/ 0 h 3456"/>
                <a:gd name="T2" fmla="*/ 69 w 7056"/>
                <a:gd name="T3" fmla="*/ 224 h 3456"/>
                <a:gd name="T4" fmla="*/ 162 w 7056"/>
                <a:gd name="T5" fmla="*/ 336 h 3456"/>
                <a:gd name="T6" fmla="*/ 301 w 7056"/>
                <a:gd name="T7" fmla="*/ 336 h 3456"/>
                <a:gd name="T8" fmla="*/ 601 w 7056"/>
                <a:gd name="T9" fmla="*/ 144 h 3456"/>
                <a:gd name="T10" fmla="*/ 740 w 7056"/>
                <a:gd name="T11" fmla="*/ 64 h 3456"/>
                <a:gd name="T12" fmla="*/ 879 w 7056"/>
                <a:gd name="T13" fmla="*/ 48 h 3456"/>
                <a:gd name="T14" fmla="*/ 1017 w 7056"/>
                <a:gd name="T15" fmla="*/ 128 h 3456"/>
                <a:gd name="T16" fmla="*/ 1133 w 7056"/>
                <a:gd name="T17" fmla="*/ 384 h 3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56"/>
                <a:gd name="T28" fmla="*/ 0 h 3456"/>
                <a:gd name="T29" fmla="*/ 7056 w 7056"/>
                <a:gd name="T30" fmla="*/ 3456 h 3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56" h="3456">
                  <a:moveTo>
                    <a:pt x="0" y="0"/>
                  </a:moveTo>
                  <a:cubicBezTo>
                    <a:pt x="132" y="756"/>
                    <a:pt x="264" y="1512"/>
                    <a:pt x="432" y="2016"/>
                  </a:cubicBezTo>
                  <a:cubicBezTo>
                    <a:pt x="600" y="2520"/>
                    <a:pt x="768" y="2856"/>
                    <a:pt x="1008" y="3024"/>
                  </a:cubicBezTo>
                  <a:cubicBezTo>
                    <a:pt x="1248" y="3192"/>
                    <a:pt x="1416" y="3312"/>
                    <a:pt x="1872" y="3024"/>
                  </a:cubicBezTo>
                  <a:cubicBezTo>
                    <a:pt x="2328" y="2736"/>
                    <a:pt x="3288" y="1704"/>
                    <a:pt x="3744" y="1296"/>
                  </a:cubicBezTo>
                  <a:cubicBezTo>
                    <a:pt x="4200" y="888"/>
                    <a:pt x="4320" y="720"/>
                    <a:pt x="4608" y="576"/>
                  </a:cubicBezTo>
                  <a:cubicBezTo>
                    <a:pt x="4896" y="432"/>
                    <a:pt x="5184" y="336"/>
                    <a:pt x="5472" y="432"/>
                  </a:cubicBezTo>
                  <a:cubicBezTo>
                    <a:pt x="5760" y="528"/>
                    <a:pt x="6072" y="648"/>
                    <a:pt x="6336" y="1152"/>
                  </a:cubicBezTo>
                  <a:cubicBezTo>
                    <a:pt x="6600" y="1656"/>
                    <a:pt x="6936" y="3048"/>
                    <a:pt x="7056" y="3456"/>
                  </a:cubicBezTo>
                </a:path>
              </a:pathLst>
            </a:custGeom>
            <a:noFill/>
            <a:ln w="38100" cmpd="sng">
              <a:solidFill>
                <a:srgbClr val="3333FF"/>
              </a:solidFill>
              <a:round/>
              <a:headEnd/>
              <a:tailEnd/>
            </a:ln>
          </p:spPr>
          <p:txBody>
            <a:bodyPr/>
            <a:lstStyle/>
            <a:p>
              <a:endParaRPr lang="en-US"/>
            </a:p>
          </p:txBody>
        </p:sp>
        <p:sp>
          <p:nvSpPr>
            <p:cNvPr id="3089" name="Line 126"/>
            <p:cNvSpPr>
              <a:spLocks noChangeShapeType="1"/>
            </p:cNvSpPr>
            <p:nvPr/>
          </p:nvSpPr>
          <p:spPr bwMode="auto">
            <a:xfrm flipV="1">
              <a:off x="4089" y="2912"/>
              <a:ext cx="0" cy="1056"/>
            </a:xfrm>
            <a:prstGeom prst="line">
              <a:avLst/>
            </a:prstGeom>
            <a:noFill/>
            <a:ln w="9525">
              <a:solidFill>
                <a:schemeClr val="tx1"/>
              </a:solidFill>
              <a:round/>
              <a:headEnd/>
              <a:tailEnd type="triangle" w="med" len="med"/>
            </a:ln>
          </p:spPr>
          <p:txBody>
            <a:bodyPr/>
            <a:lstStyle/>
            <a:p>
              <a:endParaRPr lang="en-US"/>
            </a:p>
          </p:txBody>
        </p:sp>
        <p:sp>
          <p:nvSpPr>
            <p:cNvPr id="3090" name="Line 127"/>
            <p:cNvSpPr>
              <a:spLocks noChangeShapeType="1"/>
            </p:cNvSpPr>
            <p:nvPr/>
          </p:nvSpPr>
          <p:spPr bwMode="auto">
            <a:xfrm>
              <a:off x="3273" y="3536"/>
              <a:ext cx="1776" cy="0"/>
            </a:xfrm>
            <a:prstGeom prst="line">
              <a:avLst/>
            </a:prstGeom>
            <a:noFill/>
            <a:ln w="9525">
              <a:solidFill>
                <a:schemeClr val="tx1"/>
              </a:solidFill>
              <a:round/>
              <a:headEnd/>
              <a:tailEnd type="triangle" w="med" len="med"/>
            </a:ln>
          </p:spPr>
          <p:txBody>
            <a:bodyPr/>
            <a:lstStyle/>
            <a:p>
              <a:endParaRPr lang="en-US"/>
            </a:p>
          </p:txBody>
        </p:sp>
        <p:sp>
          <p:nvSpPr>
            <p:cNvPr id="3091" name="Text Box 129"/>
            <p:cNvSpPr txBox="1">
              <a:spLocks noChangeArrowheads="1"/>
            </p:cNvSpPr>
            <p:nvPr/>
          </p:nvSpPr>
          <p:spPr bwMode="auto">
            <a:xfrm>
              <a:off x="2925" y="2614"/>
              <a:ext cx="576" cy="288"/>
            </a:xfrm>
            <a:prstGeom prst="rect">
              <a:avLst/>
            </a:prstGeom>
            <a:noFill/>
            <a:ln w="9525">
              <a:noFill/>
              <a:miter lim="800000"/>
              <a:headEnd/>
              <a:tailEnd/>
            </a:ln>
          </p:spPr>
          <p:txBody>
            <a:bodyPr>
              <a:spAutoFit/>
            </a:bodyPr>
            <a:lstStyle/>
            <a:p>
              <a:pPr algn="l" rtl="0">
                <a:spcBef>
                  <a:spcPct val="50000"/>
                </a:spcBef>
              </a:pPr>
              <a:r>
                <a:rPr lang="en-US" sz="2400" i="1" dirty="0">
                  <a:latin typeface="+mj-lt"/>
                  <a:sym typeface="Symbol" pitchFamily="18" charset="2"/>
                </a:rPr>
                <a:t> &gt; 0</a:t>
              </a:r>
            </a:p>
          </p:txBody>
        </p:sp>
        <p:graphicFrame>
          <p:nvGraphicFramePr>
            <p:cNvPr id="3074" name="Object 132"/>
            <p:cNvGraphicFramePr>
              <a:graphicFrameLocks noChangeAspect="1"/>
            </p:cNvGraphicFramePr>
            <p:nvPr/>
          </p:nvGraphicFramePr>
          <p:xfrm>
            <a:off x="4140" y="2750"/>
            <a:ext cx="192" cy="195"/>
          </p:xfrm>
          <a:graphic>
            <a:graphicData uri="http://schemas.openxmlformats.org/presentationml/2006/ole">
              <mc:AlternateContent xmlns:mc="http://schemas.openxmlformats.org/markup-compatibility/2006">
                <mc:Choice xmlns:v="urn:schemas-microsoft-com:vml" Requires="v">
                  <p:oleObj spid="_x0000_s521615" name="משוואה" r:id="rId5" imgW="126720" imgH="177480" progId="Equation.3">
                    <p:embed/>
                  </p:oleObj>
                </mc:Choice>
                <mc:Fallback>
                  <p:oleObj name="משוואה" r:id="rId5" imgW="126720" imgH="177480" progId="Equation.3">
                    <p:embed/>
                    <p:pic>
                      <p:nvPicPr>
                        <p:cNvPr id="0" name="Object 1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0" y="2750"/>
                          <a:ext cx="192" cy="195"/>
                        </a:xfrm>
                        <a:prstGeom prst="rect">
                          <a:avLst/>
                        </a:prstGeom>
                        <a:solidFill>
                          <a:schemeClr val="bg1"/>
                        </a:solidFill>
                      </p:spPr>
                    </p:pic>
                  </p:oleObj>
                </mc:Fallback>
              </mc:AlternateContent>
            </a:graphicData>
          </a:graphic>
        </p:graphicFrame>
        <p:sp>
          <p:nvSpPr>
            <p:cNvPr id="3092" name="Rectangle 133"/>
            <p:cNvSpPr>
              <a:spLocks noChangeArrowheads="1"/>
            </p:cNvSpPr>
            <p:nvPr/>
          </p:nvSpPr>
          <p:spPr bwMode="auto">
            <a:xfrm>
              <a:off x="3197" y="3142"/>
              <a:ext cx="346" cy="250"/>
            </a:xfrm>
            <a:prstGeom prst="rect">
              <a:avLst/>
            </a:prstGeom>
            <a:noFill/>
            <a:ln w="28575">
              <a:noFill/>
              <a:miter lim="800000"/>
              <a:headEnd/>
              <a:tailEnd/>
            </a:ln>
          </p:spPr>
          <p:txBody>
            <a:bodyPr wrap="none">
              <a:spAutoFit/>
            </a:bodyPr>
            <a:lstStyle/>
            <a:p>
              <a:pPr algn="ctr"/>
              <a:r>
                <a:rPr lang="en-US" sz="2000" i="1" dirty="0">
                  <a:latin typeface="+mj-lt"/>
                  <a:cs typeface="Times New Roman" pitchFamily="18" charset="0"/>
                  <a:sym typeface="Math1" pitchFamily="2" charset="2"/>
                </a:rPr>
                <a:t>f(u)</a:t>
              </a:r>
            </a:p>
          </p:txBody>
        </p:sp>
        <p:sp>
          <p:nvSpPr>
            <p:cNvPr id="3093" name="Oval 152"/>
            <p:cNvSpPr>
              <a:spLocks noChangeArrowheads="1"/>
            </p:cNvSpPr>
            <p:nvPr/>
          </p:nvSpPr>
          <p:spPr bwMode="auto">
            <a:xfrm>
              <a:off x="4542" y="3494"/>
              <a:ext cx="107" cy="118"/>
            </a:xfrm>
            <a:prstGeom prst="ellipse">
              <a:avLst/>
            </a:prstGeom>
            <a:solidFill>
              <a:schemeClr val="tx2"/>
            </a:solidFill>
            <a:ln w="9525">
              <a:solidFill>
                <a:schemeClr val="tx1"/>
              </a:solidFill>
              <a:round/>
              <a:headEnd/>
              <a:tailEnd/>
            </a:ln>
          </p:spPr>
          <p:txBody>
            <a:bodyPr wrap="none" anchor="ctr"/>
            <a:lstStyle/>
            <a:p>
              <a:endParaRPr lang="en-US"/>
            </a:p>
          </p:txBody>
        </p:sp>
        <p:sp>
          <p:nvSpPr>
            <p:cNvPr id="3094" name="Oval 153"/>
            <p:cNvSpPr>
              <a:spLocks noChangeArrowheads="1"/>
            </p:cNvSpPr>
            <p:nvPr/>
          </p:nvSpPr>
          <p:spPr bwMode="auto">
            <a:xfrm>
              <a:off x="4036" y="3479"/>
              <a:ext cx="107" cy="118"/>
            </a:xfrm>
            <a:prstGeom prst="ellipse">
              <a:avLst/>
            </a:prstGeom>
            <a:noFill/>
            <a:ln w="19050">
              <a:solidFill>
                <a:schemeClr val="tx1"/>
              </a:solidFill>
              <a:round/>
              <a:headEnd/>
              <a:tailEnd/>
            </a:ln>
          </p:spPr>
          <p:txBody>
            <a:bodyPr wrap="none" anchor="ctr"/>
            <a:lstStyle/>
            <a:p>
              <a:endParaRPr lang="en-US"/>
            </a:p>
          </p:txBody>
        </p:sp>
        <p:graphicFrame>
          <p:nvGraphicFramePr>
            <p:cNvPr id="3075" name="Object 164"/>
            <p:cNvGraphicFramePr>
              <a:graphicFrameLocks noChangeAspect="1"/>
            </p:cNvGraphicFramePr>
            <p:nvPr/>
          </p:nvGraphicFramePr>
          <p:xfrm>
            <a:off x="5046" y="3595"/>
            <a:ext cx="193" cy="153"/>
          </p:xfrm>
          <a:graphic>
            <a:graphicData uri="http://schemas.openxmlformats.org/presentationml/2006/ole">
              <mc:AlternateContent xmlns:mc="http://schemas.openxmlformats.org/markup-compatibility/2006">
                <mc:Choice xmlns:v="urn:schemas-microsoft-com:vml" Requires="v">
                  <p:oleObj spid="_x0000_s521616" name="משוואה" r:id="rId7" imgW="126720" imgH="139680" progId="Equation.3">
                    <p:embed/>
                  </p:oleObj>
                </mc:Choice>
                <mc:Fallback>
                  <p:oleObj name="משוואה" r:id="rId7" imgW="126720" imgH="139680" progId="Equation.3">
                    <p:embed/>
                    <p:pic>
                      <p:nvPicPr>
                        <p:cNvPr id="0" name="Object 1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46" y="3595"/>
                          <a:ext cx="193" cy="153"/>
                        </a:xfrm>
                        <a:prstGeom prst="rect">
                          <a:avLst/>
                        </a:prstGeom>
                        <a:noFill/>
                        <a:extLst>
                          <a:ext uri="{909E8E84-426E-40DD-AFC4-6F175D3DCCD1}">
                            <a14:hiddenFill xmlns:a14="http://schemas.microsoft.com/office/drawing/2010/main">
                              <a:solidFill>
                                <a:schemeClr val="hlink"/>
                              </a:solidFill>
                            </a14:hiddenFill>
                          </a:ext>
                        </a:extLst>
                      </p:spPr>
                    </p:pic>
                  </p:oleObj>
                </mc:Fallback>
              </mc:AlternateContent>
            </a:graphicData>
          </a:graphic>
        </p:graphicFrame>
        <p:sp>
          <p:nvSpPr>
            <p:cNvPr id="3095" name="Oval 172"/>
            <p:cNvSpPr>
              <a:spLocks noChangeArrowheads="1"/>
            </p:cNvSpPr>
            <p:nvPr/>
          </p:nvSpPr>
          <p:spPr bwMode="auto">
            <a:xfrm>
              <a:off x="3544" y="3494"/>
              <a:ext cx="107" cy="118"/>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2" name="Group 3"/>
          <p:cNvGrpSpPr>
            <a:grpSpLocks/>
          </p:cNvGrpSpPr>
          <p:nvPr/>
        </p:nvGrpSpPr>
        <p:grpSpPr bwMode="auto">
          <a:xfrm>
            <a:off x="8720138" y="0"/>
            <a:ext cx="457200" cy="6858000"/>
            <a:chOff x="5493" y="0"/>
            <a:chExt cx="288" cy="4320"/>
          </a:xfrm>
        </p:grpSpPr>
        <p:sp>
          <p:nvSpPr>
            <p:cNvPr id="3114" name="Rectangle 4"/>
            <p:cNvSpPr>
              <a:spLocks noChangeArrowheads="1"/>
            </p:cNvSpPr>
            <p:nvPr/>
          </p:nvSpPr>
          <p:spPr bwMode="auto">
            <a:xfrm rot="5400000">
              <a:off x="3469" y="2038"/>
              <a:ext cx="4320" cy="243"/>
            </a:xfrm>
            <a:prstGeom prst="rect">
              <a:avLst/>
            </a:prstGeom>
            <a:solidFill>
              <a:srgbClr val="333333"/>
            </a:solidFill>
            <a:ln w="9525">
              <a:noFill/>
              <a:miter lim="800000"/>
              <a:headEnd/>
              <a:tailEnd/>
            </a:ln>
          </p:spPr>
          <p:txBody>
            <a:bodyPr>
              <a:spAutoFit/>
            </a:bodyPr>
            <a:lstStyle/>
            <a:p>
              <a:pPr algn="l" rtl="0" eaLnBrk="0" hangingPunct="0">
                <a:lnSpc>
                  <a:spcPct val="40000"/>
                </a:lnSpc>
                <a:spcBef>
                  <a:spcPct val="50000"/>
                </a:spcBef>
              </a:pPr>
              <a:endParaRPr lang="en-US" altLang="he-IL" sz="1200" b="1" dirty="0">
                <a:solidFill>
                  <a:schemeClr val="bg1"/>
                </a:solidFill>
                <a:latin typeface="Comic Sans MS" pitchFamily="66" charset="0"/>
              </a:endParaRPr>
            </a:p>
            <a:p>
              <a:pPr algn="ctr" rtl="0" eaLnBrk="0" hangingPunct="0">
                <a:lnSpc>
                  <a:spcPct val="40000"/>
                </a:lnSpc>
                <a:spcBef>
                  <a:spcPct val="50000"/>
                </a:spcBef>
              </a:pPr>
              <a:r>
                <a:rPr lang="en-US" altLang="he-IL" sz="1600" b="1" dirty="0">
                  <a:solidFill>
                    <a:schemeClr val="bg1"/>
                  </a:solidFill>
                  <a:latin typeface="Comic Sans MS" pitchFamily="66" charset="0"/>
                </a:rPr>
                <a:t>     </a:t>
              </a:r>
              <a:r>
                <a:rPr lang="en-US" altLang="he-IL" sz="1600" dirty="0">
                  <a:solidFill>
                    <a:schemeClr val="bg1"/>
                  </a:solidFill>
                  <a:latin typeface="Comic Sans MS" pitchFamily="66" charset="0"/>
                </a:rPr>
                <a:t>Ben </a:t>
              </a:r>
              <a:r>
                <a:rPr lang="en-US" altLang="he-IL" sz="1600" dirty="0" err="1">
                  <a:solidFill>
                    <a:schemeClr val="bg1"/>
                  </a:solidFill>
                  <a:latin typeface="Comic Sans MS" pitchFamily="66" charset="0"/>
                </a:rPr>
                <a:t>Gurion</a:t>
              </a:r>
              <a:r>
                <a:rPr lang="en-US" altLang="he-IL" sz="1600" dirty="0">
                  <a:solidFill>
                    <a:schemeClr val="bg1"/>
                  </a:solidFill>
                  <a:latin typeface="Comic Sans MS" pitchFamily="66" charset="0"/>
                </a:rPr>
                <a:t> University,  Ehud </a:t>
              </a:r>
              <a:r>
                <a:rPr lang="en-US" altLang="he-IL" sz="1600" dirty="0" err="1">
                  <a:solidFill>
                    <a:schemeClr val="bg1"/>
                  </a:solidFill>
                  <a:latin typeface="Comic Sans MS" pitchFamily="66" charset="0"/>
                </a:rPr>
                <a:t>Meron</a:t>
              </a:r>
              <a:r>
                <a:rPr lang="en-US" altLang="he-IL" sz="1600" dirty="0">
                  <a:solidFill>
                    <a:schemeClr val="bg1"/>
                  </a:solidFill>
                  <a:latin typeface="Comic Sans MS" pitchFamily="66" charset="0"/>
                </a:rPr>
                <a:t> -  www.bgu.ac.il/~ehud</a:t>
              </a:r>
              <a:endParaRPr lang="en-US" altLang="en-US" sz="1600" dirty="0">
                <a:solidFill>
                  <a:schemeClr val="bg1"/>
                </a:solidFill>
                <a:latin typeface="Comic Sans MS" pitchFamily="66" charset="0"/>
              </a:endParaRPr>
            </a:p>
          </p:txBody>
        </p:sp>
        <p:pic>
          <p:nvPicPr>
            <p:cNvPr id="3115" name="Picture 5" descr="bgu_logo_small"/>
            <p:cNvPicPr>
              <a:picLocks noChangeAspect="1" noChangeArrowheads="1"/>
            </p:cNvPicPr>
            <p:nvPr/>
          </p:nvPicPr>
          <p:blipFill>
            <a:blip r:embed="rId9" cstate="print"/>
            <a:srcRect/>
            <a:stretch>
              <a:fillRect/>
            </a:stretch>
          </p:blipFill>
          <p:spPr bwMode="auto">
            <a:xfrm>
              <a:off x="5493" y="21"/>
              <a:ext cx="288" cy="246"/>
            </a:xfrm>
            <a:prstGeom prst="rect">
              <a:avLst/>
            </a:prstGeom>
            <a:noFill/>
            <a:ln w="9525">
              <a:noFill/>
              <a:miter lim="800000"/>
              <a:headEnd/>
              <a:tailEnd/>
            </a:ln>
          </p:spPr>
        </p:pic>
      </p:grpSp>
      <p:grpSp>
        <p:nvGrpSpPr>
          <p:cNvPr id="48" name="Group 47"/>
          <p:cNvGrpSpPr/>
          <p:nvPr/>
        </p:nvGrpSpPr>
        <p:grpSpPr>
          <a:xfrm>
            <a:off x="351100" y="3733800"/>
            <a:ext cx="7345100" cy="433387"/>
            <a:chOff x="351100" y="2625525"/>
            <a:chExt cx="7345100" cy="433387"/>
          </a:xfrm>
        </p:grpSpPr>
        <p:sp>
          <p:nvSpPr>
            <p:cNvPr id="45" name="Rectangle 85"/>
            <p:cNvSpPr>
              <a:spLocks noChangeArrowheads="1"/>
            </p:cNvSpPr>
            <p:nvPr/>
          </p:nvSpPr>
          <p:spPr bwMode="auto">
            <a:xfrm>
              <a:off x="351100" y="2647890"/>
              <a:ext cx="5135300" cy="400110"/>
            </a:xfrm>
            <a:prstGeom prst="rect">
              <a:avLst/>
            </a:prstGeom>
            <a:noFill/>
            <a:ln w="9525">
              <a:noFill/>
              <a:miter lim="800000"/>
              <a:headEnd/>
              <a:tailEnd/>
            </a:ln>
          </p:spPr>
          <p:txBody>
            <a:bodyPr wrap="square" anchor="ctr">
              <a:spAutoFit/>
            </a:bodyPr>
            <a:lstStyle/>
            <a:p>
              <a:pPr algn="just" rtl="0">
                <a:spcAft>
                  <a:spcPct val="35000"/>
                </a:spcAft>
              </a:pPr>
              <a:r>
                <a:rPr lang="en-US" dirty="0" smtClean="0">
                  <a:solidFill>
                    <a:srgbClr val="0000FF"/>
                  </a:solidFill>
                </a:rPr>
                <a:t>Back again to t</a:t>
              </a:r>
              <a:r>
                <a:rPr lang="en-US" sz="2000" dirty="0" smtClean="0">
                  <a:solidFill>
                    <a:srgbClr val="0000FF"/>
                  </a:solidFill>
                  <a:latin typeface="Comic Sans MS" pitchFamily="66" charset="0"/>
                </a:rPr>
                <a:t>he buckled beam example:</a:t>
              </a:r>
              <a:endParaRPr lang="en-US" sz="2000" dirty="0">
                <a:solidFill>
                  <a:srgbClr val="0000FF"/>
                </a:solidFill>
                <a:latin typeface="Comic Sans MS" pitchFamily="66" charset="0"/>
              </a:endParaRPr>
            </a:p>
          </p:txBody>
        </p:sp>
        <p:graphicFrame>
          <p:nvGraphicFramePr>
            <p:cNvPr id="46" name="Object 158"/>
            <p:cNvGraphicFramePr>
              <a:graphicFrameLocks noChangeAspect="1"/>
            </p:cNvGraphicFramePr>
            <p:nvPr/>
          </p:nvGraphicFramePr>
          <p:xfrm>
            <a:off x="5462587" y="2625525"/>
            <a:ext cx="2233613" cy="433387"/>
          </p:xfrm>
          <a:graphic>
            <a:graphicData uri="http://schemas.openxmlformats.org/presentationml/2006/ole">
              <mc:AlternateContent xmlns:mc="http://schemas.openxmlformats.org/markup-compatibility/2006">
                <mc:Choice xmlns:v="urn:schemas-microsoft-com:vml" Requires="v">
                  <p:oleObj spid="_x0000_s521617" name="משוואה" r:id="rId10" imgW="1155600" imgH="228600" progId="Equation.3">
                    <p:embed/>
                  </p:oleObj>
                </mc:Choice>
                <mc:Fallback>
                  <p:oleObj name="משוואה" r:id="rId10" imgW="1155600" imgH="228600" progId="Equation.3">
                    <p:embed/>
                    <p:pic>
                      <p:nvPicPr>
                        <p:cNvPr id="0"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62587" y="2625525"/>
                          <a:ext cx="2233613" cy="433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6" name="Group 168"/>
          <p:cNvGrpSpPr>
            <a:grpSpLocks/>
          </p:cNvGrpSpPr>
          <p:nvPr/>
        </p:nvGrpSpPr>
        <p:grpSpPr bwMode="auto">
          <a:xfrm>
            <a:off x="395289" y="4205026"/>
            <a:ext cx="3835400" cy="2159000"/>
            <a:chOff x="249" y="2614"/>
            <a:chExt cx="2416" cy="1360"/>
          </a:xfrm>
        </p:grpSpPr>
        <p:sp>
          <p:nvSpPr>
            <p:cNvPr id="3104" name="Text Box 138"/>
            <p:cNvSpPr txBox="1">
              <a:spLocks noChangeArrowheads="1"/>
            </p:cNvSpPr>
            <p:nvPr/>
          </p:nvSpPr>
          <p:spPr bwMode="auto">
            <a:xfrm>
              <a:off x="249" y="2614"/>
              <a:ext cx="576" cy="288"/>
            </a:xfrm>
            <a:prstGeom prst="rect">
              <a:avLst/>
            </a:prstGeom>
            <a:noFill/>
            <a:ln w="9525">
              <a:noFill/>
              <a:miter lim="800000"/>
              <a:headEnd/>
              <a:tailEnd/>
            </a:ln>
          </p:spPr>
          <p:txBody>
            <a:bodyPr>
              <a:spAutoFit/>
            </a:bodyPr>
            <a:lstStyle/>
            <a:p>
              <a:pPr algn="l" rtl="0">
                <a:spcBef>
                  <a:spcPct val="50000"/>
                </a:spcBef>
              </a:pPr>
              <a:r>
                <a:rPr lang="en-US" sz="2400" i="1" dirty="0">
                  <a:latin typeface="+mj-lt"/>
                  <a:sym typeface="Symbol" pitchFamily="18" charset="2"/>
                </a:rPr>
                <a:t> &lt; 0</a:t>
              </a:r>
              <a:endParaRPr lang="en-US" sz="2400" i="1" dirty="0">
                <a:latin typeface="+mj-lt"/>
              </a:endParaRPr>
            </a:p>
          </p:txBody>
        </p:sp>
        <p:sp>
          <p:nvSpPr>
            <p:cNvPr id="3105" name="Line 140"/>
            <p:cNvSpPr>
              <a:spLocks noChangeShapeType="1"/>
            </p:cNvSpPr>
            <p:nvPr/>
          </p:nvSpPr>
          <p:spPr bwMode="auto">
            <a:xfrm flipV="1">
              <a:off x="1516" y="2918"/>
              <a:ext cx="0" cy="1056"/>
            </a:xfrm>
            <a:prstGeom prst="line">
              <a:avLst/>
            </a:prstGeom>
            <a:noFill/>
            <a:ln w="9525">
              <a:solidFill>
                <a:schemeClr val="tx1"/>
              </a:solidFill>
              <a:round/>
              <a:headEnd/>
              <a:tailEnd type="triangle" w="med" len="med"/>
            </a:ln>
          </p:spPr>
          <p:txBody>
            <a:bodyPr/>
            <a:lstStyle/>
            <a:p>
              <a:endParaRPr lang="en-US"/>
            </a:p>
          </p:txBody>
        </p:sp>
        <p:sp>
          <p:nvSpPr>
            <p:cNvPr id="3106" name="Line 141"/>
            <p:cNvSpPr>
              <a:spLocks noChangeShapeType="1"/>
            </p:cNvSpPr>
            <p:nvPr/>
          </p:nvSpPr>
          <p:spPr bwMode="auto">
            <a:xfrm>
              <a:off x="700" y="3542"/>
              <a:ext cx="1776" cy="0"/>
            </a:xfrm>
            <a:prstGeom prst="line">
              <a:avLst/>
            </a:prstGeom>
            <a:noFill/>
            <a:ln w="9525">
              <a:solidFill>
                <a:schemeClr val="tx1"/>
              </a:solidFill>
              <a:round/>
              <a:headEnd/>
              <a:tailEnd type="triangle" w="med" len="med"/>
            </a:ln>
          </p:spPr>
          <p:txBody>
            <a:bodyPr/>
            <a:lstStyle/>
            <a:p>
              <a:endParaRPr lang="en-US"/>
            </a:p>
          </p:txBody>
        </p:sp>
        <p:sp>
          <p:nvSpPr>
            <p:cNvPr id="3107" name="Freeform 142"/>
            <p:cNvSpPr>
              <a:spLocks/>
            </p:cNvSpPr>
            <p:nvPr/>
          </p:nvSpPr>
          <p:spPr bwMode="auto">
            <a:xfrm>
              <a:off x="1128" y="3116"/>
              <a:ext cx="812" cy="840"/>
            </a:xfrm>
            <a:custGeom>
              <a:avLst/>
              <a:gdLst>
                <a:gd name="T0" fmla="*/ 0 w 812"/>
                <a:gd name="T1" fmla="*/ 0 h 840"/>
                <a:gd name="T2" fmla="*/ 47 w 812"/>
                <a:gd name="T3" fmla="*/ 132 h 840"/>
                <a:gd name="T4" fmla="*/ 113 w 812"/>
                <a:gd name="T5" fmla="*/ 217 h 840"/>
                <a:gd name="T6" fmla="*/ 246 w 812"/>
                <a:gd name="T7" fmla="*/ 321 h 840"/>
                <a:gd name="T8" fmla="*/ 387 w 812"/>
                <a:gd name="T9" fmla="*/ 424 h 840"/>
                <a:gd name="T10" fmla="*/ 548 w 812"/>
                <a:gd name="T11" fmla="*/ 538 h 840"/>
                <a:gd name="T12" fmla="*/ 670 w 812"/>
                <a:gd name="T13" fmla="*/ 642 h 840"/>
                <a:gd name="T14" fmla="*/ 727 w 812"/>
                <a:gd name="T15" fmla="*/ 698 h 840"/>
                <a:gd name="T16" fmla="*/ 812 w 812"/>
                <a:gd name="T17" fmla="*/ 840 h 8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2"/>
                <a:gd name="T28" fmla="*/ 0 h 840"/>
                <a:gd name="T29" fmla="*/ 812 w 812"/>
                <a:gd name="T30" fmla="*/ 840 h 8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2" h="840">
                  <a:moveTo>
                    <a:pt x="0" y="0"/>
                  </a:moveTo>
                  <a:cubicBezTo>
                    <a:pt x="8" y="20"/>
                    <a:pt x="28" y="96"/>
                    <a:pt x="47" y="132"/>
                  </a:cubicBezTo>
                  <a:cubicBezTo>
                    <a:pt x="66" y="168"/>
                    <a:pt x="80" y="185"/>
                    <a:pt x="113" y="217"/>
                  </a:cubicBezTo>
                  <a:cubicBezTo>
                    <a:pt x="146" y="249"/>
                    <a:pt x="200" y="286"/>
                    <a:pt x="246" y="321"/>
                  </a:cubicBezTo>
                  <a:cubicBezTo>
                    <a:pt x="292" y="356"/>
                    <a:pt x="337" y="388"/>
                    <a:pt x="387" y="424"/>
                  </a:cubicBezTo>
                  <a:cubicBezTo>
                    <a:pt x="437" y="460"/>
                    <a:pt x="501" y="502"/>
                    <a:pt x="548" y="538"/>
                  </a:cubicBezTo>
                  <a:cubicBezTo>
                    <a:pt x="595" y="574"/>
                    <a:pt x="640" y="615"/>
                    <a:pt x="670" y="642"/>
                  </a:cubicBezTo>
                  <a:cubicBezTo>
                    <a:pt x="700" y="669"/>
                    <a:pt x="703" y="665"/>
                    <a:pt x="727" y="698"/>
                  </a:cubicBezTo>
                  <a:cubicBezTo>
                    <a:pt x="751" y="731"/>
                    <a:pt x="794" y="811"/>
                    <a:pt x="812" y="840"/>
                  </a:cubicBezTo>
                </a:path>
              </a:pathLst>
            </a:custGeom>
            <a:noFill/>
            <a:ln w="38100" cmpd="sng">
              <a:solidFill>
                <a:srgbClr val="3333FF"/>
              </a:solidFill>
              <a:round/>
              <a:headEnd/>
              <a:tailEnd/>
            </a:ln>
          </p:spPr>
          <p:txBody>
            <a:bodyPr/>
            <a:lstStyle/>
            <a:p>
              <a:endParaRPr lang="en-US"/>
            </a:p>
          </p:txBody>
        </p:sp>
        <p:graphicFrame>
          <p:nvGraphicFramePr>
            <p:cNvPr id="3076" name="Object 144"/>
            <p:cNvGraphicFramePr>
              <a:graphicFrameLocks noChangeAspect="1"/>
            </p:cNvGraphicFramePr>
            <p:nvPr/>
          </p:nvGraphicFramePr>
          <p:xfrm>
            <a:off x="1565" y="2750"/>
            <a:ext cx="193" cy="195"/>
          </p:xfrm>
          <a:graphic>
            <a:graphicData uri="http://schemas.openxmlformats.org/presentationml/2006/ole">
              <mc:AlternateContent xmlns:mc="http://schemas.openxmlformats.org/markup-compatibility/2006">
                <mc:Choice xmlns:v="urn:schemas-microsoft-com:vml" Requires="v">
                  <p:oleObj spid="_x0000_s521618" name="משוואה" r:id="rId12" imgW="126720" imgH="177480" progId="Equation.3">
                    <p:embed/>
                  </p:oleObj>
                </mc:Choice>
                <mc:Fallback>
                  <p:oleObj name="משוואה" r:id="rId12" imgW="126720" imgH="177480" progId="Equation.3">
                    <p:embed/>
                    <p:pic>
                      <p:nvPicPr>
                        <p:cNvPr id="0" name="Object 14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65" y="2750"/>
                          <a:ext cx="193" cy="195"/>
                        </a:xfrm>
                        <a:prstGeom prst="rect">
                          <a:avLst/>
                        </a:prstGeom>
                        <a:noFill/>
                        <a:extLst>
                          <a:ext uri="{909E8E84-426E-40DD-AFC4-6F175D3DCCD1}">
                            <a14:hiddenFill xmlns:a14="http://schemas.microsoft.com/office/drawing/2010/main">
                              <a:solidFill>
                                <a:schemeClr val="hlink"/>
                              </a:solidFill>
                            </a14:hiddenFill>
                          </a:ext>
                        </a:extLst>
                      </p:spPr>
                    </p:pic>
                  </p:oleObj>
                </mc:Fallback>
              </mc:AlternateContent>
            </a:graphicData>
          </a:graphic>
        </p:graphicFrame>
        <p:sp>
          <p:nvSpPr>
            <p:cNvPr id="3108" name="Rectangle 145"/>
            <p:cNvSpPr>
              <a:spLocks noChangeArrowheads="1"/>
            </p:cNvSpPr>
            <p:nvPr/>
          </p:nvSpPr>
          <p:spPr bwMode="auto">
            <a:xfrm>
              <a:off x="791" y="2860"/>
              <a:ext cx="346" cy="250"/>
            </a:xfrm>
            <a:prstGeom prst="rect">
              <a:avLst/>
            </a:prstGeom>
            <a:noFill/>
            <a:ln w="28575">
              <a:noFill/>
              <a:miter lim="800000"/>
              <a:headEnd/>
              <a:tailEnd/>
            </a:ln>
          </p:spPr>
          <p:txBody>
            <a:bodyPr wrap="none">
              <a:spAutoFit/>
            </a:bodyPr>
            <a:lstStyle/>
            <a:p>
              <a:pPr algn="ctr"/>
              <a:r>
                <a:rPr lang="en-US" sz="2000" i="1" dirty="0">
                  <a:latin typeface="+mj-lt"/>
                  <a:cs typeface="Times New Roman" pitchFamily="18" charset="0"/>
                  <a:sym typeface="Math1" pitchFamily="2" charset="2"/>
                </a:rPr>
                <a:t>f(u)</a:t>
              </a:r>
            </a:p>
          </p:txBody>
        </p:sp>
        <p:sp>
          <p:nvSpPr>
            <p:cNvPr id="3109" name="Oval 147"/>
            <p:cNvSpPr>
              <a:spLocks noChangeArrowheads="1"/>
            </p:cNvSpPr>
            <p:nvPr/>
          </p:nvSpPr>
          <p:spPr bwMode="auto">
            <a:xfrm>
              <a:off x="1458" y="3494"/>
              <a:ext cx="107" cy="118"/>
            </a:xfrm>
            <a:prstGeom prst="ellipse">
              <a:avLst/>
            </a:prstGeom>
            <a:solidFill>
              <a:schemeClr val="tx2"/>
            </a:solidFill>
            <a:ln w="9525">
              <a:solidFill>
                <a:schemeClr val="tx1"/>
              </a:solidFill>
              <a:round/>
              <a:headEnd/>
              <a:tailEnd/>
            </a:ln>
          </p:spPr>
          <p:txBody>
            <a:bodyPr wrap="none" anchor="ctr"/>
            <a:lstStyle/>
            <a:p>
              <a:endParaRPr lang="en-US"/>
            </a:p>
          </p:txBody>
        </p:sp>
        <p:graphicFrame>
          <p:nvGraphicFramePr>
            <p:cNvPr id="3077" name="Object 163"/>
            <p:cNvGraphicFramePr>
              <a:graphicFrameLocks noChangeAspect="1"/>
            </p:cNvGraphicFramePr>
            <p:nvPr/>
          </p:nvGraphicFramePr>
          <p:xfrm>
            <a:off x="2472" y="3595"/>
            <a:ext cx="193" cy="153"/>
          </p:xfrm>
          <a:graphic>
            <a:graphicData uri="http://schemas.openxmlformats.org/presentationml/2006/ole">
              <mc:AlternateContent xmlns:mc="http://schemas.openxmlformats.org/markup-compatibility/2006">
                <mc:Choice xmlns:v="urn:schemas-microsoft-com:vml" Requires="v">
                  <p:oleObj spid="_x0000_s521619" name="משוואה" r:id="rId14" imgW="126720" imgH="139680" progId="Equation.3">
                    <p:embed/>
                  </p:oleObj>
                </mc:Choice>
                <mc:Fallback>
                  <p:oleObj name="משוואה" r:id="rId14" imgW="126720" imgH="139680" progId="Equation.3">
                    <p:embed/>
                    <p:pic>
                      <p:nvPicPr>
                        <p:cNvPr id="0" name="Object 16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72" y="3595"/>
                          <a:ext cx="193" cy="153"/>
                        </a:xfrm>
                        <a:prstGeom prst="rect">
                          <a:avLst/>
                        </a:prstGeom>
                        <a:noFill/>
                        <a:extLst>
                          <a:ext uri="{909E8E84-426E-40DD-AFC4-6F175D3DCCD1}">
                            <a14:hiddenFill xmlns:a14="http://schemas.microsoft.com/office/drawing/2010/main">
                              <a:solidFill>
                                <a:schemeClr val="hlink"/>
                              </a:solidFill>
                            </a14:hiddenFill>
                          </a:ext>
                        </a:extLst>
                      </p:spPr>
                    </p:pic>
                  </p:oleObj>
                </mc:Fallback>
              </mc:AlternateContent>
            </a:graphicData>
          </a:graphic>
        </p:graphicFrame>
      </p:grpSp>
      <mc:AlternateContent xmlns:mc="http://schemas.openxmlformats.org/markup-compatibility/2006" xmlns:a14="http://schemas.microsoft.com/office/drawing/2010/main">
        <mc:Choice Requires="a14">
          <p:sp>
            <p:nvSpPr>
              <p:cNvPr id="50" name="Rectangle 146"/>
              <p:cNvSpPr>
                <a:spLocks noChangeArrowheads="1"/>
              </p:cNvSpPr>
              <p:nvPr/>
            </p:nvSpPr>
            <p:spPr bwMode="auto">
              <a:xfrm>
                <a:off x="342901" y="2819400"/>
                <a:ext cx="8382000" cy="867930"/>
              </a:xfrm>
              <a:prstGeom prst="rect">
                <a:avLst/>
              </a:prstGeom>
              <a:solidFill>
                <a:schemeClr val="bg1"/>
              </a:solidFill>
              <a:ln w="28575">
                <a:noFill/>
                <a:miter lim="800000"/>
                <a:headEnd/>
                <a:tailEnd/>
              </a:ln>
            </p:spPr>
            <p:txBody>
              <a:bodyPr>
                <a:spAutoFit/>
              </a:bodyPr>
              <a:lstStyle/>
              <a:p>
                <a:pPr algn="l" rtl="0">
                  <a:lnSpc>
                    <a:spcPct val="105000"/>
                  </a:lnSpc>
                  <a:spcBef>
                    <a:spcPct val="50000"/>
                  </a:spcBef>
                </a:pPr>
                <a:r>
                  <a:rPr lang="en-US" dirty="0" smtClean="0">
                    <a:solidFill>
                      <a:srgbClr val="C00000"/>
                    </a:solidFill>
                    <a:sym typeface="Math1" pitchFamily="2" charset="2"/>
                  </a:rPr>
                  <a:t>G</a:t>
                </a:r>
                <a:r>
                  <a:rPr lang="en-US" sz="2000" dirty="0" smtClean="0">
                    <a:solidFill>
                      <a:srgbClr val="C00000"/>
                    </a:solidFill>
                    <a:latin typeface="Comic Sans MS" pitchFamily="66" charset="0"/>
                    <a:sym typeface="Math1" pitchFamily="2" charset="2"/>
                  </a:rPr>
                  <a:t>raphical view of linear stability: </a:t>
                </a:r>
                <a:r>
                  <a:rPr lang="en-US" sz="2200" dirty="0" smtClean="0">
                    <a:latin typeface="Comic Sans MS" pitchFamily="66" charset="0"/>
                    <a:sym typeface="Math1" pitchFamily="2" charset="2"/>
                  </a:rPr>
                  <a:t> </a:t>
                </a:r>
                <a:r>
                  <a:rPr lang="en-US" dirty="0">
                    <a:sym typeface="Math1" pitchFamily="2" charset="2"/>
                  </a:rPr>
                  <a:t>A solution </a:t>
                </a:r>
                <a:r>
                  <a:rPr lang="en-US" sz="2400" i="1" dirty="0">
                    <a:latin typeface="+mj-lt"/>
                    <a:cs typeface="Times New Roman" pitchFamily="18" charset="0"/>
                    <a:sym typeface="Math1" pitchFamily="2" charset="2"/>
                  </a:rPr>
                  <a:t>u</a:t>
                </a:r>
                <a:r>
                  <a:rPr lang="en-US" sz="2400" i="1" baseline="-25000" dirty="0">
                    <a:latin typeface="+mj-lt"/>
                    <a:cs typeface="Times New Roman" pitchFamily="18" charset="0"/>
                    <a:sym typeface="Math1" pitchFamily="2" charset="2"/>
                  </a:rPr>
                  <a:t>s</a:t>
                </a:r>
                <a:r>
                  <a:rPr lang="en-US" sz="2400" i="1" baseline="-25000" dirty="0">
                    <a:cs typeface="Times New Roman" pitchFamily="18" charset="0"/>
                    <a:sym typeface="Math1" pitchFamily="2" charset="2"/>
                  </a:rPr>
                  <a:t> </a:t>
                </a:r>
                <a:r>
                  <a:rPr lang="en-US" sz="2200" dirty="0">
                    <a:latin typeface="Comic Sans MS" pitchFamily="66" charset="0"/>
                    <a:sym typeface="Math1" pitchFamily="2" charset="2"/>
                  </a:rPr>
                  <a:t> </a:t>
                </a:r>
                <a:r>
                  <a:rPr lang="en-US" sz="2000" dirty="0">
                    <a:latin typeface="Comic Sans MS" pitchFamily="66" charset="0"/>
                    <a:sym typeface="Math1" pitchFamily="2" charset="2"/>
                  </a:rPr>
                  <a:t>is stable (unstable) if the slope</a:t>
                </a:r>
                <a:r>
                  <a:rPr lang="en-US" sz="2200" dirty="0">
                    <a:latin typeface="Comic Sans MS" pitchFamily="66" charset="0"/>
                    <a:sym typeface="Math1" pitchFamily="2" charset="2"/>
                  </a:rPr>
                  <a:t> </a:t>
                </a:r>
                <a14:m>
                  <m:oMath xmlns:m="http://schemas.openxmlformats.org/officeDocument/2006/math">
                    <m:r>
                      <a:rPr lang="en-US" sz="2200" b="0" i="1" smtClean="0">
                        <a:latin typeface="Cambria Math"/>
                        <a:sym typeface="Math1" pitchFamily="2" charset="2"/>
                      </a:rPr>
                      <m:t>𝑓</m:t>
                    </m:r>
                    <m:r>
                      <a:rPr lang="en-US" sz="2200" b="0" i="1" smtClean="0">
                        <a:latin typeface="Cambria Math"/>
                        <a:sym typeface="Math1" pitchFamily="2" charset="2"/>
                      </a:rPr>
                      <m:t>′(</m:t>
                    </m:r>
                    <m:sSub>
                      <m:sSubPr>
                        <m:ctrlPr>
                          <a:rPr lang="en-US" sz="2200" b="0" i="1" smtClean="0">
                            <a:latin typeface="Cambria Math"/>
                            <a:sym typeface="Math1" pitchFamily="2" charset="2"/>
                          </a:rPr>
                        </m:ctrlPr>
                      </m:sSubPr>
                      <m:e>
                        <m:r>
                          <a:rPr lang="en-US" sz="2200" b="0" i="1" smtClean="0">
                            <a:latin typeface="Cambria Math"/>
                            <a:sym typeface="Math1" pitchFamily="2" charset="2"/>
                          </a:rPr>
                          <m:t>𝑢</m:t>
                        </m:r>
                      </m:e>
                      <m:sub>
                        <m:r>
                          <a:rPr lang="en-US" sz="2200" b="0" i="1" smtClean="0">
                            <a:latin typeface="Cambria Math"/>
                            <a:sym typeface="Math1" pitchFamily="2" charset="2"/>
                          </a:rPr>
                          <m:t>𝑠</m:t>
                        </m:r>
                      </m:sub>
                    </m:sSub>
                    <m:r>
                      <a:rPr lang="en-US" sz="2200" b="0" i="1" smtClean="0">
                        <a:latin typeface="Cambria Math"/>
                        <a:sym typeface="Math1" pitchFamily="2" charset="2"/>
                      </a:rPr>
                      <m:t>)</m:t>
                    </m:r>
                  </m:oMath>
                </a14:m>
                <a:r>
                  <a:rPr lang="en-US" dirty="0" smtClean="0">
                    <a:cs typeface="Times New Roman" pitchFamily="18" charset="0"/>
                    <a:sym typeface="Math1" pitchFamily="2" charset="2"/>
                  </a:rPr>
                  <a:t> of </a:t>
                </a:r>
                <a:r>
                  <a:rPr lang="en-US" sz="2400" i="1" dirty="0" smtClean="0">
                    <a:cs typeface="Times New Roman" pitchFamily="18" charset="0"/>
                    <a:sym typeface="Math1" pitchFamily="2" charset="2"/>
                  </a:rPr>
                  <a:t> </a:t>
                </a:r>
                <a14:m>
                  <m:oMath xmlns:m="http://schemas.openxmlformats.org/officeDocument/2006/math">
                    <m:r>
                      <a:rPr lang="en-US" sz="2400" b="0" i="1" smtClean="0">
                        <a:latin typeface="Cambria Math"/>
                        <a:cs typeface="Times New Roman" pitchFamily="18" charset="0"/>
                        <a:sym typeface="Math1" pitchFamily="2" charset="2"/>
                      </a:rPr>
                      <m:t>𝑓</m:t>
                    </m:r>
                    <m:r>
                      <a:rPr lang="en-US" sz="2400" b="0" i="1" smtClean="0">
                        <a:latin typeface="Cambria Math"/>
                        <a:cs typeface="Times New Roman" pitchFamily="18" charset="0"/>
                        <a:sym typeface="Math1" pitchFamily="2" charset="2"/>
                      </a:rPr>
                      <m:t>(</m:t>
                    </m:r>
                    <m:r>
                      <a:rPr lang="en-US" sz="2400" b="0" i="1" smtClean="0">
                        <a:latin typeface="Cambria Math"/>
                        <a:cs typeface="Times New Roman" pitchFamily="18" charset="0"/>
                        <a:sym typeface="Math1" pitchFamily="2" charset="2"/>
                      </a:rPr>
                      <m:t>𝑢</m:t>
                    </m:r>
                    <m:r>
                      <a:rPr lang="en-US" sz="2400" b="0" i="1" smtClean="0">
                        <a:latin typeface="Cambria Math"/>
                        <a:cs typeface="Times New Roman" pitchFamily="18" charset="0"/>
                        <a:sym typeface="Math1" pitchFamily="2" charset="2"/>
                      </a:rPr>
                      <m:t>)</m:t>
                    </m:r>
                  </m:oMath>
                </a14:m>
                <a:r>
                  <a:rPr lang="en-US" sz="2400" i="1" dirty="0" smtClean="0">
                    <a:cs typeface="Times New Roman" pitchFamily="18" charset="0"/>
                    <a:sym typeface="Math1" pitchFamily="2" charset="2"/>
                  </a:rPr>
                  <a:t> </a:t>
                </a:r>
                <a:r>
                  <a:rPr lang="en-US" dirty="0" smtClean="0">
                    <a:sym typeface="Math1" pitchFamily="2" charset="2"/>
                  </a:rPr>
                  <a:t>at</a:t>
                </a:r>
                <a:r>
                  <a:rPr lang="en-US" sz="2200" dirty="0" smtClean="0">
                    <a:latin typeface="Comic Sans MS" pitchFamily="66" charset="0"/>
                    <a:sym typeface="Math1" pitchFamily="2" charset="2"/>
                  </a:rPr>
                  <a:t> </a:t>
                </a:r>
                <a:r>
                  <a:rPr lang="en-US" sz="2400" i="1" dirty="0">
                    <a:latin typeface="+mj-lt"/>
                    <a:cs typeface="Times New Roman" pitchFamily="18" charset="0"/>
                    <a:sym typeface="Math1" pitchFamily="2" charset="2"/>
                  </a:rPr>
                  <a:t>u</a:t>
                </a:r>
                <a:r>
                  <a:rPr lang="en-US" sz="2400" i="1" baseline="-25000" dirty="0">
                    <a:latin typeface="+mj-lt"/>
                    <a:cs typeface="Times New Roman" pitchFamily="18" charset="0"/>
                    <a:sym typeface="Math1" pitchFamily="2" charset="2"/>
                  </a:rPr>
                  <a:t>s </a:t>
                </a:r>
                <a:r>
                  <a:rPr lang="en-US" sz="2400" i="1" baseline="-25000" dirty="0">
                    <a:cs typeface="Times New Roman" pitchFamily="18" charset="0"/>
                    <a:sym typeface="Math1" pitchFamily="2" charset="2"/>
                  </a:rPr>
                  <a:t> </a:t>
                </a:r>
                <a:r>
                  <a:rPr lang="en-US" dirty="0">
                    <a:sym typeface="Math1" pitchFamily="2" charset="2"/>
                  </a:rPr>
                  <a:t>is negative (positive</a:t>
                </a:r>
                <a:r>
                  <a:rPr lang="en-US" dirty="0" smtClean="0">
                    <a:sym typeface="Math1" pitchFamily="2" charset="2"/>
                  </a:rPr>
                  <a:t>).</a:t>
                </a:r>
                <a:endParaRPr lang="en-US" dirty="0">
                  <a:sym typeface="Math1" pitchFamily="2" charset="2"/>
                </a:endParaRPr>
              </a:p>
            </p:txBody>
          </p:sp>
        </mc:Choice>
        <mc:Fallback xmlns="">
          <p:sp>
            <p:nvSpPr>
              <p:cNvPr id="50" name="Rectangle 146"/>
              <p:cNvSpPr>
                <a:spLocks noRot="1" noChangeAspect="1" noMove="1" noResize="1" noEditPoints="1" noAdjustHandles="1" noChangeArrowheads="1" noChangeShapeType="1" noTextEdit="1"/>
              </p:cNvSpPr>
              <p:nvPr/>
            </p:nvSpPr>
            <p:spPr bwMode="auto">
              <a:xfrm>
                <a:off x="342901" y="2819400"/>
                <a:ext cx="8382000" cy="867930"/>
              </a:xfrm>
              <a:prstGeom prst="rect">
                <a:avLst/>
              </a:prstGeom>
              <a:blipFill rotWithShape="1">
                <a:blip r:embed="rId16"/>
                <a:stretch>
                  <a:fillRect l="-727" t="-6338" b="-11972"/>
                </a:stretch>
              </a:blipFill>
              <a:ln w="28575">
                <a:noFill/>
                <a:miter lim="800000"/>
                <a:headEnd/>
                <a:tailEnd/>
              </a:ln>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996"/>
                                        </p:tgtEl>
                                        <p:attrNameLst>
                                          <p:attrName>style.visibility</p:attrName>
                                        </p:attrNameLst>
                                      </p:cBhvr>
                                      <p:to>
                                        <p:strVal val="visible"/>
                                      </p:to>
                                    </p:set>
                                    <p:animEffect transition="in" filter="dissolve">
                                      <p:cBhvr>
                                        <p:cTn id="7" dur="500"/>
                                        <p:tgtEl>
                                          <p:spTgt spid="389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dissolve">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dissolv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dissolv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96" grpId="0" animBg="1"/>
      <p:bldP spid="50" grpId="0" animBg="1"/>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457200" marR="0" indent="-457200" algn="l" defTabSz="914400" rtl="0" eaLnBrk="0" fontAlgn="base" latinLnBrk="0" hangingPunct="0">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457200" marR="0" indent="-457200" algn="l" defTabSz="914400" rtl="0" eaLnBrk="0" fontAlgn="base" latinLnBrk="0" hangingPunct="0">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91513</TotalTime>
  <Words>5267</Words>
  <Application>Microsoft Office PowerPoint</Application>
  <PresentationFormat>Presentazione su schermo (4:3)</PresentationFormat>
  <Paragraphs>645</Paragraphs>
  <Slides>40</Slides>
  <Notes>34</Notes>
  <HiddenSlides>0</HiddenSlides>
  <MMClips>4</MMClips>
  <ScaleCrop>false</ScaleCrop>
  <HeadingPairs>
    <vt:vector size="6" baseType="variant">
      <vt:variant>
        <vt:lpstr>Tema</vt:lpstr>
      </vt:variant>
      <vt:variant>
        <vt:i4>1</vt:i4>
      </vt:variant>
      <vt:variant>
        <vt:lpstr>Server OLE incorporati</vt:lpstr>
      </vt:variant>
      <vt:variant>
        <vt:i4>3</vt:i4>
      </vt:variant>
      <vt:variant>
        <vt:lpstr>Titoli diapositive</vt:lpstr>
      </vt:variant>
      <vt:variant>
        <vt:i4>40</vt:i4>
      </vt:variant>
    </vt:vector>
  </HeadingPairs>
  <TitlesOfParts>
    <vt:vector size="44" baseType="lpstr">
      <vt:lpstr>Blank Presentation</vt:lpstr>
      <vt:lpstr>משוואה</vt:lpstr>
      <vt:lpstr>Equation</vt:lpstr>
      <vt:lpstr>Picture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Ben-Gurion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Dynamics of plant communities in drylands</dc:title>
  <dc:creator>Ehud</dc:creator>
  <cp:lastModifiedBy>eugenio</cp:lastModifiedBy>
  <cp:revision>6894</cp:revision>
  <cp:lastPrinted>2001-06-20T18:45:01Z</cp:lastPrinted>
  <dcterms:created xsi:type="dcterms:W3CDTF">2000-12-23T13:03:16Z</dcterms:created>
  <dcterms:modified xsi:type="dcterms:W3CDTF">2016-01-13T11:22:57Z</dcterms:modified>
</cp:coreProperties>
</file>